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embeddings/oleObject1.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Lst>
  <p:notesMasterIdLst>
    <p:notesMasterId r:id="rId47"/>
  </p:notesMasterIdLst>
  <p:handoutMasterIdLst>
    <p:handoutMasterId r:id="rId48"/>
  </p:handoutMasterIdLst>
  <p:sldIdLst>
    <p:sldId id="588" r:id="rId2"/>
    <p:sldId id="875" r:id="rId3"/>
    <p:sldId id="876" r:id="rId4"/>
    <p:sldId id="877" r:id="rId5"/>
    <p:sldId id="888" r:id="rId6"/>
    <p:sldId id="878" r:id="rId7"/>
    <p:sldId id="879" r:id="rId8"/>
    <p:sldId id="880" r:id="rId9"/>
    <p:sldId id="889" r:id="rId10"/>
    <p:sldId id="856" r:id="rId11"/>
    <p:sldId id="884" r:id="rId12"/>
    <p:sldId id="885" r:id="rId13"/>
    <p:sldId id="881" r:id="rId14"/>
    <p:sldId id="874" r:id="rId15"/>
    <p:sldId id="857" r:id="rId16"/>
    <p:sldId id="858" r:id="rId17"/>
    <p:sldId id="859" r:id="rId18"/>
    <p:sldId id="860" r:id="rId19"/>
    <p:sldId id="869" r:id="rId20"/>
    <p:sldId id="861" r:id="rId21"/>
    <p:sldId id="862" r:id="rId22"/>
    <p:sldId id="863" r:id="rId23"/>
    <p:sldId id="868" r:id="rId24"/>
    <p:sldId id="870" r:id="rId25"/>
    <p:sldId id="871" r:id="rId26"/>
    <p:sldId id="890" r:id="rId27"/>
    <p:sldId id="891" r:id="rId28"/>
    <p:sldId id="892" r:id="rId29"/>
    <p:sldId id="894" r:id="rId30"/>
    <p:sldId id="893" r:id="rId31"/>
    <p:sldId id="691" r:id="rId32"/>
    <p:sldId id="895" r:id="rId33"/>
    <p:sldId id="896" r:id="rId34"/>
    <p:sldId id="897" r:id="rId35"/>
    <p:sldId id="899" r:id="rId36"/>
    <p:sldId id="900" r:id="rId37"/>
    <p:sldId id="901" r:id="rId38"/>
    <p:sldId id="902" r:id="rId39"/>
    <p:sldId id="903" r:id="rId40"/>
    <p:sldId id="904" r:id="rId41"/>
    <p:sldId id="905" r:id="rId42"/>
    <p:sldId id="906" r:id="rId43"/>
    <p:sldId id="907" r:id="rId44"/>
    <p:sldId id="908" r:id="rId45"/>
    <p:sldId id="909" r:id="rId46"/>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6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6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6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600" kern="1200">
        <a:solidFill>
          <a:schemeClr val="tx1"/>
        </a:solidFill>
        <a:latin typeface="Arial" pitchFamily="34" charset="0"/>
        <a:ea typeface="+mn-ea"/>
        <a:cs typeface="Arial" pitchFamily="34" charset="0"/>
      </a:defRPr>
    </a:lvl5pPr>
    <a:lvl6pPr marL="2286000" algn="l" defTabSz="914400" rtl="0" eaLnBrk="1" latinLnBrk="0" hangingPunct="1">
      <a:defRPr sz="1600" kern="1200">
        <a:solidFill>
          <a:schemeClr val="tx1"/>
        </a:solidFill>
        <a:latin typeface="Arial" pitchFamily="34" charset="0"/>
        <a:ea typeface="+mn-ea"/>
        <a:cs typeface="Arial" pitchFamily="34" charset="0"/>
      </a:defRPr>
    </a:lvl6pPr>
    <a:lvl7pPr marL="2743200" algn="l" defTabSz="914400" rtl="0" eaLnBrk="1" latinLnBrk="0" hangingPunct="1">
      <a:defRPr sz="1600" kern="1200">
        <a:solidFill>
          <a:schemeClr val="tx1"/>
        </a:solidFill>
        <a:latin typeface="Arial" pitchFamily="34" charset="0"/>
        <a:ea typeface="+mn-ea"/>
        <a:cs typeface="Arial" pitchFamily="34" charset="0"/>
      </a:defRPr>
    </a:lvl7pPr>
    <a:lvl8pPr marL="3200400" algn="l" defTabSz="914400" rtl="0" eaLnBrk="1" latinLnBrk="0" hangingPunct="1">
      <a:defRPr sz="1600" kern="1200">
        <a:solidFill>
          <a:schemeClr val="tx1"/>
        </a:solidFill>
        <a:latin typeface="Arial" pitchFamily="34" charset="0"/>
        <a:ea typeface="+mn-ea"/>
        <a:cs typeface="Arial" pitchFamily="34" charset="0"/>
      </a:defRPr>
    </a:lvl8pPr>
    <a:lvl9pPr marL="3657600" algn="l" defTabSz="914400" rtl="0" eaLnBrk="1" latinLnBrk="0" hangingPunct="1">
      <a:defRPr sz="16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9933"/>
    <a:srgbClr val="FAE0C6"/>
    <a:srgbClr val="F3A75B"/>
    <a:srgbClr val="8165E9"/>
    <a:srgbClr val="F6C492"/>
    <a:srgbClr val="E7C845"/>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89" autoAdjust="0"/>
    <p:restoredTop sz="74451" autoAdjust="0"/>
  </p:normalViewPr>
  <p:slideViewPr>
    <p:cSldViewPr>
      <p:cViewPr varScale="1">
        <p:scale>
          <a:sx n="75" d="100"/>
          <a:sy n="75" d="100"/>
        </p:scale>
        <p:origin x="-112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404" y="1050"/>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l" eaLnBrk="0" hangingPunct="0">
              <a:defRPr sz="1200">
                <a:latin typeface="Arial" charset="0"/>
                <a:cs typeface="Arial" charset="0"/>
              </a:defRPr>
            </a:lvl1pPr>
          </a:lstStyle>
          <a:p>
            <a:pPr>
              <a:defRPr/>
            </a:pPr>
            <a:endParaRPr lang="fr-FR"/>
          </a:p>
        </p:txBody>
      </p:sp>
      <p:sp>
        <p:nvSpPr>
          <p:cNvPr id="2662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eaLnBrk="0" hangingPunct="0">
              <a:defRPr sz="1200">
                <a:latin typeface="Arial" charset="0"/>
                <a:cs typeface="Arial" charset="0"/>
              </a:defRPr>
            </a:lvl1pPr>
          </a:lstStyle>
          <a:p>
            <a:pPr>
              <a:defRPr/>
            </a:pPr>
            <a:endParaRPr lang="fr-FR"/>
          </a:p>
        </p:txBody>
      </p:sp>
      <p:sp>
        <p:nvSpPr>
          <p:cNvPr id="2662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eaLnBrk="0" hangingPunct="0">
              <a:defRPr sz="1200">
                <a:latin typeface="Arial" charset="0"/>
                <a:cs typeface="Arial" charset="0"/>
              </a:defRPr>
            </a:lvl1pPr>
          </a:lstStyle>
          <a:p>
            <a:pPr>
              <a:defRPr/>
            </a:pPr>
            <a:endParaRPr lang="fr-FR"/>
          </a:p>
        </p:txBody>
      </p:sp>
      <p:sp>
        <p:nvSpPr>
          <p:cNvPr id="2662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8CC5EEB1-BEDE-4794-AC6D-1151EC72C577}" type="slidenum">
              <a:rPr lang="fr-FR"/>
              <a:pPr>
                <a:defRPr/>
              </a:pPr>
              <a:t>‹#›</a:t>
            </a:fld>
            <a:endParaRPr lang="fr-FR"/>
          </a:p>
        </p:txBody>
      </p:sp>
    </p:spTree>
    <p:extLst>
      <p:ext uri="{BB962C8B-B14F-4D97-AF65-F5344CB8AC3E}">
        <p14:creationId xmlns:p14="http://schemas.microsoft.com/office/powerpoint/2010/main" val="3344838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5.wmf"/></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cs typeface="Arial"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cs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Arial" charset="0"/>
              </a:defRPr>
            </a:lvl1pPr>
          </a:lstStyle>
          <a:p>
            <a:pPr>
              <a:defRPr/>
            </a:pPr>
            <a:fld id="{26D2E67F-0730-474A-8179-9515BDD62C6B}" type="slidenum">
              <a:rPr lang="en-US"/>
              <a:pPr>
                <a:defRPr/>
              </a:pPr>
              <a:t>‹#›</a:t>
            </a:fld>
            <a:endParaRPr lang="en-US"/>
          </a:p>
        </p:txBody>
      </p:sp>
      <p:pic>
        <p:nvPicPr>
          <p:cNvPr id="4403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62000"/>
            <a:ext cx="4191000"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61093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fr-FR" smtClean="0">
              <a:latin typeface="Arial" pitchFamily="34" charset="0"/>
              <a:cs typeface="Arial"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3088FBD6-0C67-42E1-A458-2CE67C356BB1}" type="slidenum">
              <a:rPr lang="en-US" sz="1200" smtClean="0"/>
              <a:pPr eaLnBrk="1" hangingPunct="1"/>
              <a:t>1</a:t>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6"/>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02756" indent="-270291" eaLnBrk="0" hangingPunct="0">
              <a:defRPr>
                <a:solidFill>
                  <a:schemeClr val="tx1"/>
                </a:solidFill>
                <a:latin typeface="Arial" pitchFamily="34" charset="0"/>
                <a:cs typeface="Arial" pitchFamily="34" charset="0"/>
              </a:defRPr>
            </a:lvl2pPr>
            <a:lvl3pPr marL="1081164" indent="-216233" eaLnBrk="0" hangingPunct="0">
              <a:defRPr>
                <a:solidFill>
                  <a:schemeClr val="tx1"/>
                </a:solidFill>
                <a:latin typeface="Arial" pitchFamily="34" charset="0"/>
                <a:cs typeface="Arial" pitchFamily="34" charset="0"/>
              </a:defRPr>
            </a:lvl3pPr>
            <a:lvl4pPr marL="1513629" indent="-216233" eaLnBrk="0" hangingPunct="0">
              <a:defRPr>
                <a:solidFill>
                  <a:schemeClr val="tx1"/>
                </a:solidFill>
                <a:latin typeface="Arial" pitchFamily="34" charset="0"/>
                <a:cs typeface="Arial" pitchFamily="34" charset="0"/>
              </a:defRPr>
            </a:lvl4pPr>
            <a:lvl5pPr marL="1946095" indent="-216233" eaLnBrk="0" hangingPunct="0">
              <a:defRPr>
                <a:solidFill>
                  <a:schemeClr val="tx1"/>
                </a:solidFill>
                <a:latin typeface="Arial" pitchFamily="34" charset="0"/>
                <a:cs typeface="Arial" pitchFamily="34" charset="0"/>
              </a:defRPr>
            </a:lvl5pPr>
            <a:lvl6pPr marL="2378560" indent="-216233" algn="ctr" eaLnBrk="0" fontAlgn="base" hangingPunct="0">
              <a:spcBef>
                <a:spcPct val="0"/>
              </a:spcBef>
              <a:spcAft>
                <a:spcPct val="0"/>
              </a:spcAft>
              <a:defRPr>
                <a:solidFill>
                  <a:schemeClr val="tx1"/>
                </a:solidFill>
                <a:latin typeface="Arial" pitchFamily="34" charset="0"/>
                <a:cs typeface="Arial" pitchFamily="34" charset="0"/>
              </a:defRPr>
            </a:lvl6pPr>
            <a:lvl7pPr marL="2811026" indent="-216233" algn="ctr" eaLnBrk="0" fontAlgn="base" hangingPunct="0">
              <a:spcBef>
                <a:spcPct val="0"/>
              </a:spcBef>
              <a:spcAft>
                <a:spcPct val="0"/>
              </a:spcAft>
              <a:defRPr>
                <a:solidFill>
                  <a:schemeClr val="tx1"/>
                </a:solidFill>
                <a:latin typeface="Arial" pitchFamily="34" charset="0"/>
                <a:cs typeface="Arial" pitchFamily="34" charset="0"/>
              </a:defRPr>
            </a:lvl7pPr>
            <a:lvl8pPr marL="3243491" indent="-216233" algn="ctr" eaLnBrk="0" fontAlgn="base" hangingPunct="0">
              <a:spcBef>
                <a:spcPct val="0"/>
              </a:spcBef>
              <a:spcAft>
                <a:spcPct val="0"/>
              </a:spcAft>
              <a:defRPr>
                <a:solidFill>
                  <a:schemeClr val="tx1"/>
                </a:solidFill>
                <a:latin typeface="Arial" pitchFamily="34" charset="0"/>
                <a:cs typeface="Arial" pitchFamily="34" charset="0"/>
              </a:defRPr>
            </a:lvl8pPr>
            <a:lvl9pPr marL="3675957" indent="-216233"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511B063-F448-4750-9DC1-0778C2203CDF}" type="slidenum">
              <a:rPr lang="en-US" smtClean="0"/>
              <a:pPr eaLnBrk="1" hangingPunct="1"/>
              <a:t>13</a:t>
            </a:fld>
            <a:endParaRPr lang="en-US" smtClean="0"/>
          </a:p>
        </p:txBody>
      </p:sp>
      <p:sp>
        <p:nvSpPr>
          <p:cNvPr id="128003" name="Rectangle 1"/>
          <p:cNvSpPr>
            <a:spLocks noGrp="1" noRot="1" noChangeAspect="1" noChangeArrowheads="1" noTextEdit="1"/>
          </p:cNvSpPr>
          <p:nvPr>
            <p:ph type="sldImg"/>
          </p:nvPr>
        </p:nvSpPr>
        <p:spPr>
          <a:xfrm>
            <a:off x="1144588" y="685800"/>
            <a:ext cx="4568825" cy="3427413"/>
          </a:xfrm>
          <a:prstGeom prst="rect">
            <a:avLst/>
          </a:prstGeom>
          <a:solidFill>
            <a:srgbClr val="FFFFFF"/>
          </a:solidFill>
          <a:ln/>
        </p:spPr>
      </p:sp>
      <p:sp>
        <p:nvSpPr>
          <p:cNvPr id="128004" name="Rectangle 2"/>
          <p:cNvSpPr>
            <a:spLocks noGrp="1" noChangeArrowheads="1"/>
          </p:cNvSpPr>
          <p:nvPr>
            <p:ph type="body" idx="1"/>
          </p:nvPr>
        </p:nvSpPr>
        <p:spPr>
          <a:xfrm>
            <a:off x="684610" y="4296834"/>
            <a:ext cx="5485805" cy="42076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6"/>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8" tIns="46200" rIns="92398" bIns="46200"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fld id="{4AF7204B-495F-470C-8EA2-5F6744D86906}" type="slidenum">
              <a:rPr lang="en-US" sz="1200"/>
              <a:pPr algn="r"/>
              <a:t>14</a:t>
            </a:fld>
            <a:endParaRPr lang="en-US" sz="1200"/>
          </a:p>
        </p:txBody>
      </p:sp>
      <p:sp>
        <p:nvSpPr>
          <p:cNvPr id="233475" name="Rectangle 6"/>
          <p:cNvSpPr txBox="1">
            <a:spLocks noGrp="1" noChangeArrowheads="1"/>
          </p:cNvSpPr>
          <p:nvPr/>
        </p:nvSpPr>
        <p:spPr bwMode="auto">
          <a:xfrm>
            <a:off x="-82550" y="-611188"/>
            <a:ext cx="150813"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230" tIns="41795" rIns="83230" bIns="41795" anchor="b"/>
          <a:lstStyle>
            <a:lvl1pPr defTabSz="454025">
              <a:tabLst>
                <a:tab pos="0" algn="l"/>
                <a:tab pos="454025" algn="l"/>
                <a:tab pos="906463" algn="l"/>
                <a:tab pos="1360488" algn="l"/>
                <a:tab pos="1812925" algn="l"/>
                <a:tab pos="2268538" algn="l"/>
                <a:tab pos="2720975" algn="l"/>
                <a:tab pos="3175000" algn="l"/>
                <a:tab pos="3627438" algn="l"/>
                <a:tab pos="4083050" algn="l"/>
                <a:tab pos="4535488" algn="l"/>
                <a:tab pos="4989513" algn="l"/>
                <a:tab pos="5441950" algn="l"/>
                <a:tab pos="5897563" algn="l"/>
                <a:tab pos="6350000" algn="l"/>
                <a:tab pos="6804025" algn="l"/>
                <a:tab pos="7256463" algn="l"/>
                <a:tab pos="7712075" algn="l"/>
                <a:tab pos="8166100" algn="l"/>
                <a:tab pos="8618538" algn="l"/>
                <a:tab pos="9072563" algn="l"/>
              </a:tabLst>
              <a:defRPr>
                <a:solidFill>
                  <a:schemeClr val="tx1"/>
                </a:solidFill>
                <a:latin typeface="Arial" pitchFamily="34" charset="0"/>
                <a:cs typeface="Arial" pitchFamily="34" charset="0"/>
              </a:defRPr>
            </a:lvl1pPr>
            <a:lvl2pPr marL="742950" indent="-285750" defTabSz="454025">
              <a:tabLst>
                <a:tab pos="0" algn="l"/>
                <a:tab pos="454025" algn="l"/>
                <a:tab pos="906463" algn="l"/>
                <a:tab pos="1360488" algn="l"/>
                <a:tab pos="1812925" algn="l"/>
                <a:tab pos="2268538" algn="l"/>
                <a:tab pos="2720975" algn="l"/>
                <a:tab pos="3175000" algn="l"/>
                <a:tab pos="3627438" algn="l"/>
                <a:tab pos="4083050" algn="l"/>
                <a:tab pos="4535488" algn="l"/>
                <a:tab pos="4989513" algn="l"/>
                <a:tab pos="5441950" algn="l"/>
                <a:tab pos="5897563" algn="l"/>
                <a:tab pos="6350000" algn="l"/>
                <a:tab pos="6804025" algn="l"/>
                <a:tab pos="7256463" algn="l"/>
                <a:tab pos="7712075" algn="l"/>
                <a:tab pos="8166100" algn="l"/>
                <a:tab pos="8618538" algn="l"/>
                <a:tab pos="9072563" algn="l"/>
              </a:tabLst>
              <a:defRPr>
                <a:solidFill>
                  <a:schemeClr val="tx1"/>
                </a:solidFill>
                <a:latin typeface="Arial" pitchFamily="34" charset="0"/>
                <a:cs typeface="Arial" pitchFamily="34" charset="0"/>
              </a:defRPr>
            </a:lvl2pPr>
            <a:lvl3pPr marL="1143000" indent="-228600" defTabSz="454025">
              <a:tabLst>
                <a:tab pos="0" algn="l"/>
                <a:tab pos="454025" algn="l"/>
                <a:tab pos="906463" algn="l"/>
                <a:tab pos="1360488" algn="l"/>
                <a:tab pos="1812925" algn="l"/>
                <a:tab pos="2268538" algn="l"/>
                <a:tab pos="2720975" algn="l"/>
                <a:tab pos="3175000" algn="l"/>
                <a:tab pos="3627438" algn="l"/>
                <a:tab pos="4083050" algn="l"/>
                <a:tab pos="4535488" algn="l"/>
                <a:tab pos="4989513" algn="l"/>
                <a:tab pos="5441950" algn="l"/>
                <a:tab pos="5897563" algn="l"/>
                <a:tab pos="6350000" algn="l"/>
                <a:tab pos="6804025" algn="l"/>
                <a:tab pos="7256463" algn="l"/>
                <a:tab pos="7712075" algn="l"/>
                <a:tab pos="8166100" algn="l"/>
                <a:tab pos="8618538" algn="l"/>
                <a:tab pos="9072563" algn="l"/>
              </a:tabLst>
              <a:defRPr>
                <a:solidFill>
                  <a:schemeClr val="tx1"/>
                </a:solidFill>
                <a:latin typeface="Arial" pitchFamily="34" charset="0"/>
                <a:cs typeface="Arial" pitchFamily="34" charset="0"/>
              </a:defRPr>
            </a:lvl3pPr>
            <a:lvl4pPr marL="1600200" indent="-228600" defTabSz="454025">
              <a:tabLst>
                <a:tab pos="0" algn="l"/>
                <a:tab pos="454025" algn="l"/>
                <a:tab pos="906463" algn="l"/>
                <a:tab pos="1360488" algn="l"/>
                <a:tab pos="1812925" algn="l"/>
                <a:tab pos="2268538" algn="l"/>
                <a:tab pos="2720975" algn="l"/>
                <a:tab pos="3175000" algn="l"/>
                <a:tab pos="3627438" algn="l"/>
                <a:tab pos="4083050" algn="l"/>
                <a:tab pos="4535488" algn="l"/>
                <a:tab pos="4989513" algn="l"/>
                <a:tab pos="5441950" algn="l"/>
                <a:tab pos="5897563" algn="l"/>
                <a:tab pos="6350000" algn="l"/>
                <a:tab pos="6804025" algn="l"/>
                <a:tab pos="7256463" algn="l"/>
                <a:tab pos="7712075" algn="l"/>
                <a:tab pos="8166100" algn="l"/>
                <a:tab pos="8618538" algn="l"/>
                <a:tab pos="9072563" algn="l"/>
              </a:tabLst>
              <a:defRPr>
                <a:solidFill>
                  <a:schemeClr val="tx1"/>
                </a:solidFill>
                <a:latin typeface="Arial" pitchFamily="34" charset="0"/>
                <a:cs typeface="Arial" pitchFamily="34" charset="0"/>
              </a:defRPr>
            </a:lvl4pPr>
            <a:lvl5pPr marL="2057400" indent="-228600" defTabSz="454025">
              <a:tabLst>
                <a:tab pos="0" algn="l"/>
                <a:tab pos="454025" algn="l"/>
                <a:tab pos="906463" algn="l"/>
                <a:tab pos="1360488" algn="l"/>
                <a:tab pos="1812925" algn="l"/>
                <a:tab pos="2268538" algn="l"/>
                <a:tab pos="2720975" algn="l"/>
                <a:tab pos="3175000" algn="l"/>
                <a:tab pos="3627438" algn="l"/>
                <a:tab pos="4083050" algn="l"/>
                <a:tab pos="4535488" algn="l"/>
                <a:tab pos="4989513" algn="l"/>
                <a:tab pos="5441950" algn="l"/>
                <a:tab pos="5897563" algn="l"/>
                <a:tab pos="6350000" algn="l"/>
                <a:tab pos="6804025" algn="l"/>
                <a:tab pos="7256463" algn="l"/>
                <a:tab pos="7712075" algn="l"/>
                <a:tab pos="8166100" algn="l"/>
                <a:tab pos="8618538" algn="l"/>
                <a:tab pos="9072563" algn="l"/>
              </a:tabLst>
              <a:defRPr>
                <a:solidFill>
                  <a:schemeClr val="tx1"/>
                </a:solidFill>
                <a:latin typeface="Arial" pitchFamily="34" charset="0"/>
                <a:cs typeface="Arial" pitchFamily="34" charset="0"/>
              </a:defRPr>
            </a:lvl5pPr>
            <a:lvl6pPr marL="2514600" indent="-228600" defTabSz="454025" fontAlgn="base">
              <a:spcBef>
                <a:spcPct val="0"/>
              </a:spcBef>
              <a:spcAft>
                <a:spcPct val="0"/>
              </a:spcAft>
              <a:tabLst>
                <a:tab pos="0" algn="l"/>
                <a:tab pos="454025" algn="l"/>
                <a:tab pos="906463" algn="l"/>
                <a:tab pos="1360488" algn="l"/>
                <a:tab pos="1812925" algn="l"/>
                <a:tab pos="2268538" algn="l"/>
                <a:tab pos="2720975" algn="l"/>
                <a:tab pos="3175000" algn="l"/>
                <a:tab pos="3627438" algn="l"/>
                <a:tab pos="4083050" algn="l"/>
                <a:tab pos="4535488" algn="l"/>
                <a:tab pos="4989513" algn="l"/>
                <a:tab pos="5441950" algn="l"/>
                <a:tab pos="5897563" algn="l"/>
                <a:tab pos="6350000" algn="l"/>
                <a:tab pos="6804025" algn="l"/>
                <a:tab pos="7256463" algn="l"/>
                <a:tab pos="7712075" algn="l"/>
                <a:tab pos="8166100" algn="l"/>
                <a:tab pos="8618538" algn="l"/>
                <a:tab pos="9072563" algn="l"/>
              </a:tabLst>
              <a:defRPr>
                <a:solidFill>
                  <a:schemeClr val="tx1"/>
                </a:solidFill>
                <a:latin typeface="Arial" pitchFamily="34" charset="0"/>
                <a:cs typeface="Arial" pitchFamily="34" charset="0"/>
              </a:defRPr>
            </a:lvl6pPr>
            <a:lvl7pPr marL="2971800" indent="-228600" defTabSz="454025" fontAlgn="base">
              <a:spcBef>
                <a:spcPct val="0"/>
              </a:spcBef>
              <a:spcAft>
                <a:spcPct val="0"/>
              </a:spcAft>
              <a:tabLst>
                <a:tab pos="0" algn="l"/>
                <a:tab pos="454025" algn="l"/>
                <a:tab pos="906463" algn="l"/>
                <a:tab pos="1360488" algn="l"/>
                <a:tab pos="1812925" algn="l"/>
                <a:tab pos="2268538" algn="l"/>
                <a:tab pos="2720975" algn="l"/>
                <a:tab pos="3175000" algn="l"/>
                <a:tab pos="3627438" algn="l"/>
                <a:tab pos="4083050" algn="l"/>
                <a:tab pos="4535488" algn="l"/>
                <a:tab pos="4989513" algn="l"/>
                <a:tab pos="5441950" algn="l"/>
                <a:tab pos="5897563" algn="l"/>
                <a:tab pos="6350000" algn="l"/>
                <a:tab pos="6804025" algn="l"/>
                <a:tab pos="7256463" algn="l"/>
                <a:tab pos="7712075" algn="l"/>
                <a:tab pos="8166100" algn="l"/>
                <a:tab pos="8618538" algn="l"/>
                <a:tab pos="9072563" algn="l"/>
              </a:tabLst>
              <a:defRPr>
                <a:solidFill>
                  <a:schemeClr val="tx1"/>
                </a:solidFill>
                <a:latin typeface="Arial" pitchFamily="34" charset="0"/>
                <a:cs typeface="Arial" pitchFamily="34" charset="0"/>
              </a:defRPr>
            </a:lvl7pPr>
            <a:lvl8pPr marL="3429000" indent="-228600" defTabSz="454025" fontAlgn="base">
              <a:spcBef>
                <a:spcPct val="0"/>
              </a:spcBef>
              <a:spcAft>
                <a:spcPct val="0"/>
              </a:spcAft>
              <a:tabLst>
                <a:tab pos="0" algn="l"/>
                <a:tab pos="454025" algn="l"/>
                <a:tab pos="906463" algn="l"/>
                <a:tab pos="1360488" algn="l"/>
                <a:tab pos="1812925" algn="l"/>
                <a:tab pos="2268538" algn="l"/>
                <a:tab pos="2720975" algn="l"/>
                <a:tab pos="3175000" algn="l"/>
                <a:tab pos="3627438" algn="l"/>
                <a:tab pos="4083050" algn="l"/>
                <a:tab pos="4535488" algn="l"/>
                <a:tab pos="4989513" algn="l"/>
                <a:tab pos="5441950" algn="l"/>
                <a:tab pos="5897563" algn="l"/>
                <a:tab pos="6350000" algn="l"/>
                <a:tab pos="6804025" algn="l"/>
                <a:tab pos="7256463" algn="l"/>
                <a:tab pos="7712075" algn="l"/>
                <a:tab pos="8166100" algn="l"/>
                <a:tab pos="8618538" algn="l"/>
                <a:tab pos="9072563" algn="l"/>
              </a:tabLst>
              <a:defRPr>
                <a:solidFill>
                  <a:schemeClr val="tx1"/>
                </a:solidFill>
                <a:latin typeface="Arial" pitchFamily="34" charset="0"/>
                <a:cs typeface="Arial" pitchFamily="34" charset="0"/>
              </a:defRPr>
            </a:lvl8pPr>
            <a:lvl9pPr marL="3886200" indent="-228600" defTabSz="454025" fontAlgn="base">
              <a:spcBef>
                <a:spcPct val="0"/>
              </a:spcBef>
              <a:spcAft>
                <a:spcPct val="0"/>
              </a:spcAft>
              <a:tabLst>
                <a:tab pos="0" algn="l"/>
                <a:tab pos="454025" algn="l"/>
                <a:tab pos="906463" algn="l"/>
                <a:tab pos="1360488" algn="l"/>
                <a:tab pos="1812925" algn="l"/>
                <a:tab pos="2268538" algn="l"/>
                <a:tab pos="2720975" algn="l"/>
                <a:tab pos="3175000" algn="l"/>
                <a:tab pos="3627438" algn="l"/>
                <a:tab pos="4083050" algn="l"/>
                <a:tab pos="4535488" algn="l"/>
                <a:tab pos="4989513" algn="l"/>
                <a:tab pos="5441950" algn="l"/>
                <a:tab pos="5897563" algn="l"/>
                <a:tab pos="6350000" algn="l"/>
                <a:tab pos="6804025" algn="l"/>
                <a:tab pos="7256463" algn="l"/>
                <a:tab pos="7712075" algn="l"/>
                <a:tab pos="8166100" algn="l"/>
                <a:tab pos="8618538" algn="l"/>
                <a:tab pos="9072563" algn="l"/>
              </a:tabLst>
              <a:defRPr>
                <a:solidFill>
                  <a:schemeClr val="tx1"/>
                </a:solidFill>
                <a:latin typeface="Arial" pitchFamily="34" charset="0"/>
                <a:cs typeface="Arial" pitchFamily="34" charset="0"/>
              </a:defRPr>
            </a:lvl9pPr>
          </a:lstStyle>
          <a:p>
            <a:pPr algn="r">
              <a:lnSpc>
                <a:spcPct val="97000"/>
              </a:lnSpc>
            </a:pPr>
            <a:fld id="{F8636A3F-4402-40B5-AFCF-B07DEAB02E04}" type="slidenum">
              <a:rPr lang="en-GB" sz="1100">
                <a:latin typeface="Times New Roman" pitchFamily="18" charset="0"/>
              </a:rPr>
              <a:pPr algn="r">
                <a:lnSpc>
                  <a:spcPct val="97000"/>
                </a:lnSpc>
              </a:pPr>
              <a:t>14</a:t>
            </a:fld>
            <a:endParaRPr lang="en-GB" sz="1100">
              <a:latin typeface="Times New Roman" pitchFamily="18" charset="0"/>
            </a:endParaRPr>
          </a:p>
        </p:txBody>
      </p:sp>
      <p:sp>
        <p:nvSpPr>
          <p:cNvPr id="233476" name="Rectangle 6"/>
          <p:cNvSpPr txBox="1">
            <a:spLocks noGrp="1" noChangeArrowheads="1"/>
          </p:cNvSpPr>
          <p:nvPr/>
        </p:nvSpPr>
        <p:spPr bwMode="auto">
          <a:xfrm>
            <a:off x="-84138" y="-611188"/>
            <a:ext cx="152401"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224" tIns="41791" rIns="83224" bIns="41791" anchor="b"/>
          <a:lstStyle>
            <a:lvl1pPr defTabSz="454025">
              <a:tabLst>
                <a:tab pos="0" algn="l"/>
                <a:tab pos="454025" algn="l"/>
                <a:tab pos="909638" algn="l"/>
                <a:tab pos="1365250" algn="l"/>
                <a:tab pos="1822450" algn="l"/>
                <a:tab pos="2278063" algn="l"/>
                <a:tab pos="2733675" algn="l"/>
                <a:tab pos="3189288" algn="l"/>
                <a:tab pos="3644900" algn="l"/>
                <a:tab pos="4100513" algn="l"/>
                <a:tab pos="4556125" algn="l"/>
                <a:tab pos="5010150" algn="l"/>
                <a:tab pos="5468938" algn="l"/>
                <a:tab pos="5924550" algn="l"/>
                <a:tab pos="6378575" algn="l"/>
                <a:tab pos="6834188" algn="l"/>
                <a:tab pos="7289800" algn="l"/>
                <a:tab pos="7748588" algn="l"/>
                <a:tab pos="8201025" algn="l"/>
                <a:tab pos="8656638" algn="l"/>
                <a:tab pos="9112250" algn="l"/>
              </a:tabLst>
              <a:defRPr>
                <a:solidFill>
                  <a:schemeClr val="tx1"/>
                </a:solidFill>
                <a:latin typeface="Arial" pitchFamily="34" charset="0"/>
                <a:cs typeface="Arial" pitchFamily="34" charset="0"/>
              </a:defRPr>
            </a:lvl1pPr>
            <a:lvl2pPr marL="742950" indent="-285750" defTabSz="454025">
              <a:tabLst>
                <a:tab pos="0" algn="l"/>
                <a:tab pos="454025" algn="l"/>
                <a:tab pos="909638" algn="l"/>
                <a:tab pos="1365250" algn="l"/>
                <a:tab pos="1822450" algn="l"/>
                <a:tab pos="2278063" algn="l"/>
                <a:tab pos="2733675" algn="l"/>
                <a:tab pos="3189288" algn="l"/>
                <a:tab pos="3644900" algn="l"/>
                <a:tab pos="4100513" algn="l"/>
                <a:tab pos="4556125" algn="l"/>
                <a:tab pos="5010150" algn="l"/>
                <a:tab pos="5468938" algn="l"/>
                <a:tab pos="5924550" algn="l"/>
                <a:tab pos="6378575" algn="l"/>
                <a:tab pos="6834188" algn="l"/>
                <a:tab pos="7289800" algn="l"/>
                <a:tab pos="7748588" algn="l"/>
                <a:tab pos="8201025" algn="l"/>
                <a:tab pos="8656638" algn="l"/>
                <a:tab pos="9112250" algn="l"/>
              </a:tabLst>
              <a:defRPr>
                <a:solidFill>
                  <a:schemeClr val="tx1"/>
                </a:solidFill>
                <a:latin typeface="Arial" pitchFamily="34" charset="0"/>
                <a:cs typeface="Arial" pitchFamily="34" charset="0"/>
              </a:defRPr>
            </a:lvl2pPr>
            <a:lvl3pPr marL="1143000" indent="-228600" defTabSz="454025">
              <a:tabLst>
                <a:tab pos="0" algn="l"/>
                <a:tab pos="454025" algn="l"/>
                <a:tab pos="909638" algn="l"/>
                <a:tab pos="1365250" algn="l"/>
                <a:tab pos="1822450" algn="l"/>
                <a:tab pos="2278063" algn="l"/>
                <a:tab pos="2733675" algn="l"/>
                <a:tab pos="3189288" algn="l"/>
                <a:tab pos="3644900" algn="l"/>
                <a:tab pos="4100513" algn="l"/>
                <a:tab pos="4556125" algn="l"/>
                <a:tab pos="5010150" algn="l"/>
                <a:tab pos="5468938" algn="l"/>
                <a:tab pos="5924550" algn="l"/>
                <a:tab pos="6378575" algn="l"/>
                <a:tab pos="6834188" algn="l"/>
                <a:tab pos="7289800" algn="l"/>
                <a:tab pos="7748588" algn="l"/>
                <a:tab pos="8201025" algn="l"/>
                <a:tab pos="8656638" algn="l"/>
                <a:tab pos="9112250" algn="l"/>
              </a:tabLst>
              <a:defRPr>
                <a:solidFill>
                  <a:schemeClr val="tx1"/>
                </a:solidFill>
                <a:latin typeface="Arial" pitchFamily="34" charset="0"/>
                <a:cs typeface="Arial" pitchFamily="34" charset="0"/>
              </a:defRPr>
            </a:lvl3pPr>
            <a:lvl4pPr marL="1600200" indent="-228600" defTabSz="454025">
              <a:tabLst>
                <a:tab pos="0" algn="l"/>
                <a:tab pos="454025" algn="l"/>
                <a:tab pos="909638" algn="l"/>
                <a:tab pos="1365250" algn="l"/>
                <a:tab pos="1822450" algn="l"/>
                <a:tab pos="2278063" algn="l"/>
                <a:tab pos="2733675" algn="l"/>
                <a:tab pos="3189288" algn="l"/>
                <a:tab pos="3644900" algn="l"/>
                <a:tab pos="4100513" algn="l"/>
                <a:tab pos="4556125" algn="l"/>
                <a:tab pos="5010150" algn="l"/>
                <a:tab pos="5468938" algn="l"/>
                <a:tab pos="5924550" algn="l"/>
                <a:tab pos="6378575" algn="l"/>
                <a:tab pos="6834188" algn="l"/>
                <a:tab pos="7289800" algn="l"/>
                <a:tab pos="7748588" algn="l"/>
                <a:tab pos="8201025" algn="l"/>
                <a:tab pos="8656638" algn="l"/>
                <a:tab pos="9112250" algn="l"/>
              </a:tabLst>
              <a:defRPr>
                <a:solidFill>
                  <a:schemeClr val="tx1"/>
                </a:solidFill>
                <a:latin typeface="Arial" pitchFamily="34" charset="0"/>
                <a:cs typeface="Arial" pitchFamily="34" charset="0"/>
              </a:defRPr>
            </a:lvl4pPr>
            <a:lvl5pPr marL="2057400" indent="-228600" defTabSz="454025">
              <a:tabLst>
                <a:tab pos="0" algn="l"/>
                <a:tab pos="454025" algn="l"/>
                <a:tab pos="909638" algn="l"/>
                <a:tab pos="1365250" algn="l"/>
                <a:tab pos="1822450" algn="l"/>
                <a:tab pos="2278063" algn="l"/>
                <a:tab pos="2733675" algn="l"/>
                <a:tab pos="3189288" algn="l"/>
                <a:tab pos="3644900" algn="l"/>
                <a:tab pos="4100513" algn="l"/>
                <a:tab pos="4556125" algn="l"/>
                <a:tab pos="5010150" algn="l"/>
                <a:tab pos="5468938" algn="l"/>
                <a:tab pos="5924550" algn="l"/>
                <a:tab pos="6378575" algn="l"/>
                <a:tab pos="6834188" algn="l"/>
                <a:tab pos="7289800" algn="l"/>
                <a:tab pos="7748588" algn="l"/>
                <a:tab pos="8201025" algn="l"/>
                <a:tab pos="8656638" algn="l"/>
                <a:tab pos="9112250" algn="l"/>
              </a:tabLst>
              <a:defRPr>
                <a:solidFill>
                  <a:schemeClr val="tx1"/>
                </a:solidFill>
                <a:latin typeface="Arial" pitchFamily="34" charset="0"/>
                <a:cs typeface="Arial" pitchFamily="34" charset="0"/>
              </a:defRPr>
            </a:lvl5pPr>
            <a:lvl6pPr marL="2514600" indent="-228600" defTabSz="454025" fontAlgn="base">
              <a:spcBef>
                <a:spcPct val="0"/>
              </a:spcBef>
              <a:spcAft>
                <a:spcPct val="0"/>
              </a:spcAft>
              <a:tabLst>
                <a:tab pos="0" algn="l"/>
                <a:tab pos="454025" algn="l"/>
                <a:tab pos="909638" algn="l"/>
                <a:tab pos="1365250" algn="l"/>
                <a:tab pos="1822450" algn="l"/>
                <a:tab pos="2278063" algn="l"/>
                <a:tab pos="2733675" algn="l"/>
                <a:tab pos="3189288" algn="l"/>
                <a:tab pos="3644900" algn="l"/>
                <a:tab pos="4100513" algn="l"/>
                <a:tab pos="4556125" algn="l"/>
                <a:tab pos="5010150" algn="l"/>
                <a:tab pos="5468938" algn="l"/>
                <a:tab pos="5924550" algn="l"/>
                <a:tab pos="6378575" algn="l"/>
                <a:tab pos="6834188" algn="l"/>
                <a:tab pos="7289800" algn="l"/>
                <a:tab pos="7748588" algn="l"/>
                <a:tab pos="8201025" algn="l"/>
                <a:tab pos="8656638" algn="l"/>
                <a:tab pos="9112250" algn="l"/>
              </a:tabLst>
              <a:defRPr>
                <a:solidFill>
                  <a:schemeClr val="tx1"/>
                </a:solidFill>
                <a:latin typeface="Arial" pitchFamily="34" charset="0"/>
                <a:cs typeface="Arial" pitchFamily="34" charset="0"/>
              </a:defRPr>
            </a:lvl6pPr>
            <a:lvl7pPr marL="2971800" indent="-228600" defTabSz="454025" fontAlgn="base">
              <a:spcBef>
                <a:spcPct val="0"/>
              </a:spcBef>
              <a:spcAft>
                <a:spcPct val="0"/>
              </a:spcAft>
              <a:tabLst>
                <a:tab pos="0" algn="l"/>
                <a:tab pos="454025" algn="l"/>
                <a:tab pos="909638" algn="l"/>
                <a:tab pos="1365250" algn="l"/>
                <a:tab pos="1822450" algn="l"/>
                <a:tab pos="2278063" algn="l"/>
                <a:tab pos="2733675" algn="l"/>
                <a:tab pos="3189288" algn="l"/>
                <a:tab pos="3644900" algn="l"/>
                <a:tab pos="4100513" algn="l"/>
                <a:tab pos="4556125" algn="l"/>
                <a:tab pos="5010150" algn="l"/>
                <a:tab pos="5468938" algn="l"/>
                <a:tab pos="5924550" algn="l"/>
                <a:tab pos="6378575" algn="l"/>
                <a:tab pos="6834188" algn="l"/>
                <a:tab pos="7289800" algn="l"/>
                <a:tab pos="7748588" algn="l"/>
                <a:tab pos="8201025" algn="l"/>
                <a:tab pos="8656638" algn="l"/>
                <a:tab pos="9112250" algn="l"/>
              </a:tabLst>
              <a:defRPr>
                <a:solidFill>
                  <a:schemeClr val="tx1"/>
                </a:solidFill>
                <a:latin typeface="Arial" pitchFamily="34" charset="0"/>
                <a:cs typeface="Arial" pitchFamily="34" charset="0"/>
              </a:defRPr>
            </a:lvl7pPr>
            <a:lvl8pPr marL="3429000" indent="-228600" defTabSz="454025" fontAlgn="base">
              <a:spcBef>
                <a:spcPct val="0"/>
              </a:spcBef>
              <a:spcAft>
                <a:spcPct val="0"/>
              </a:spcAft>
              <a:tabLst>
                <a:tab pos="0" algn="l"/>
                <a:tab pos="454025" algn="l"/>
                <a:tab pos="909638" algn="l"/>
                <a:tab pos="1365250" algn="l"/>
                <a:tab pos="1822450" algn="l"/>
                <a:tab pos="2278063" algn="l"/>
                <a:tab pos="2733675" algn="l"/>
                <a:tab pos="3189288" algn="l"/>
                <a:tab pos="3644900" algn="l"/>
                <a:tab pos="4100513" algn="l"/>
                <a:tab pos="4556125" algn="l"/>
                <a:tab pos="5010150" algn="l"/>
                <a:tab pos="5468938" algn="l"/>
                <a:tab pos="5924550" algn="l"/>
                <a:tab pos="6378575" algn="l"/>
                <a:tab pos="6834188" algn="l"/>
                <a:tab pos="7289800" algn="l"/>
                <a:tab pos="7748588" algn="l"/>
                <a:tab pos="8201025" algn="l"/>
                <a:tab pos="8656638" algn="l"/>
                <a:tab pos="9112250" algn="l"/>
              </a:tabLst>
              <a:defRPr>
                <a:solidFill>
                  <a:schemeClr val="tx1"/>
                </a:solidFill>
                <a:latin typeface="Arial" pitchFamily="34" charset="0"/>
                <a:cs typeface="Arial" pitchFamily="34" charset="0"/>
              </a:defRPr>
            </a:lvl8pPr>
            <a:lvl9pPr marL="3886200" indent="-228600" defTabSz="454025" fontAlgn="base">
              <a:spcBef>
                <a:spcPct val="0"/>
              </a:spcBef>
              <a:spcAft>
                <a:spcPct val="0"/>
              </a:spcAft>
              <a:tabLst>
                <a:tab pos="0" algn="l"/>
                <a:tab pos="454025" algn="l"/>
                <a:tab pos="909638" algn="l"/>
                <a:tab pos="1365250" algn="l"/>
                <a:tab pos="1822450" algn="l"/>
                <a:tab pos="2278063" algn="l"/>
                <a:tab pos="2733675" algn="l"/>
                <a:tab pos="3189288" algn="l"/>
                <a:tab pos="3644900" algn="l"/>
                <a:tab pos="4100513" algn="l"/>
                <a:tab pos="4556125" algn="l"/>
                <a:tab pos="5010150" algn="l"/>
                <a:tab pos="5468938" algn="l"/>
                <a:tab pos="5924550" algn="l"/>
                <a:tab pos="6378575" algn="l"/>
                <a:tab pos="6834188" algn="l"/>
                <a:tab pos="7289800" algn="l"/>
                <a:tab pos="7748588" algn="l"/>
                <a:tab pos="8201025" algn="l"/>
                <a:tab pos="8656638" algn="l"/>
                <a:tab pos="9112250" algn="l"/>
              </a:tabLst>
              <a:defRPr>
                <a:solidFill>
                  <a:schemeClr val="tx1"/>
                </a:solidFill>
                <a:latin typeface="Arial" pitchFamily="34" charset="0"/>
                <a:cs typeface="Arial" pitchFamily="34" charset="0"/>
              </a:defRPr>
            </a:lvl9pPr>
          </a:lstStyle>
          <a:p>
            <a:pPr algn="r">
              <a:lnSpc>
                <a:spcPct val="97000"/>
              </a:lnSpc>
            </a:pPr>
            <a:fld id="{326CCF1C-0992-4072-BE22-7F6256CE5596}" type="slidenum">
              <a:rPr lang="en-GB" sz="1200">
                <a:latin typeface="Times New Roman" pitchFamily="18" charset="0"/>
              </a:rPr>
              <a:pPr algn="r">
                <a:lnSpc>
                  <a:spcPct val="97000"/>
                </a:lnSpc>
              </a:pPr>
              <a:t>14</a:t>
            </a:fld>
            <a:endParaRPr lang="en-GB" sz="1200">
              <a:latin typeface="Times New Roman" pitchFamily="18" charset="0"/>
            </a:endParaRPr>
          </a:p>
        </p:txBody>
      </p:sp>
      <p:sp>
        <p:nvSpPr>
          <p:cNvPr id="233477" name="Rectangle 6"/>
          <p:cNvSpPr txBox="1">
            <a:spLocks noGrp="1" noChangeArrowheads="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01" tIns="47267" rIns="90901" bIns="47267" anchor="b"/>
          <a:lstStyle>
            <a:lvl1pPr defTabSz="463550">
              <a:tabLst>
                <a:tab pos="0" algn="l"/>
                <a:tab pos="925513" algn="l"/>
                <a:tab pos="1857375" algn="l"/>
                <a:tab pos="2782888" algn="l"/>
                <a:tab pos="3713163" algn="l"/>
                <a:tab pos="4637088" algn="l"/>
                <a:tab pos="5565775" algn="l"/>
                <a:tab pos="6491288" algn="l"/>
                <a:tab pos="7419975" algn="l"/>
                <a:tab pos="8350250" algn="l"/>
                <a:tab pos="9277350" algn="l"/>
                <a:tab pos="10202863" algn="l"/>
              </a:tabLst>
              <a:defRPr>
                <a:solidFill>
                  <a:schemeClr val="tx1"/>
                </a:solidFill>
                <a:latin typeface="Arial" pitchFamily="34" charset="0"/>
                <a:cs typeface="Arial" pitchFamily="34" charset="0"/>
              </a:defRPr>
            </a:lvl1pPr>
            <a:lvl2pPr marL="742950" indent="-285750" defTabSz="463550">
              <a:tabLst>
                <a:tab pos="0" algn="l"/>
                <a:tab pos="925513" algn="l"/>
                <a:tab pos="1857375" algn="l"/>
                <a:tab pos="2782888" algn="l"/>
                <a:tab pos="3713163" algn="l"/>
                <a:tab pos="4637088" algn="l"/>
                <a:tab pos="5565775" algn="l"/>
                <a:tab pos="6491288" algn="l"/>
                <a:tab pos="7419975" algn="l"/>
                <a:tab pos="8350250" algn="l"/>
                <a:tab pos="9277350" algn="l"/>
                <a:tab pos="10202863" algn="l"/>
              </a:tabLst>
              <a:defRPr>
                <a:solidFill>
                  <a:schemeClr val="tx1"/>
                </a:solidFill>
                <a:latin typeface="Arial" pitchFamily="34" charset="0"/>
                <a:cs typeface="Arial" pitchFamily="34" charset="0"/>
              </a:defRPr>
            </a:lvl2pPr>
            <a:lvl3pPr marL="1143000" indent="-228600" defTabSz="463550">
              <a:tabLst>
                <a:tab pos="0" algn="l"/>
                <a:tab pos="925513" algn="l"/>
                <a:tab pos="1857375" algn="l"/>
                <a:tab pos="2782888" algn="l"/>
                <a:tab pos="3713163" algn="l"/>
                <a:tab pos="4637088" algn="l"/>
                <a:tab pos="5565775" algn="l"/>
                <a:tab pos="6491288" algn="l"/>
                <a:tab pos="7419975" algn="l"/>
                <a:tab pos="8350250" algn="l"/>
                <a:tab pos="9277350" algn="l"/>
                <a:tab pos="10202863" algn="l"/>
              </a:tabLst>
              <a:defRPr>
                <a:solidFill>
                  <a:schemeClr val="tx1"/>
                </a:solidFill>
                <a:latin typeface="Arial" pitchFamily="34" charset="0"/>
                <a:cs typeface="Arial" pitchFamily="34" charset="0"/>
              </a:defRPr>
            </a:lvl3pPr>
            <a:lvl4pPr marL="1600200" indent="-228600" defTabSz="463550">
              <a:tabLst>
                <a:tab pos="0" algn="l"/>
                <a:tab pos="925513" algn="l"/>
                <a:tab pos="1857375" algn="l"/>
                <a:tab pos="2782888" algn="l"/>
                <a:tab pos="3713163" algn="l"/>
                <a:tab pos="4637088" algn="l"/>
                <a:tab pos="5565775" algn="l"/>
                <a:tab pos="6491288" algn="l"/>
                <a:tab pos="7419975" algn="l"/>
                <a:tab pos="8350250" algn="l"/>
                <a:tab pos="9277350" algn="l"/>
                <a:tab pos="10202863" algn="l"/>
              </a:tabLst>
              <a:defRPr>
                <a:solidFill>
                  <a:schemeClr val="tx1"/>
                </a:solidFill>
                <a:latin typeface="Arial" pitchFamily="34" charset="0"/>
                <a:cs typeface="Arial" pitchFamily="34" charset="0"/>
              </a:defRPr>
            </a:lvl4pPr>
            <a:lvl5pPr marL="2057400" indent="-228600" defTabSz="463550">
              <a:tabLst>
                <a:tab pos="0" algn="l"/>
                <a:tab pos="925513" algn="l"/>
                <a:tab pos="1857375" algn="l"/>
                <a:tab pos="2782888" algn="l"/>
                <a:tab pos="3713163" algn="l"/>
                <a:tab pos="4637088" algn="l"/>
                <a:tab pos="5565775" algn="l"/>
                <a:tab pos="6491288" algn="l"/>
                <a:tab pos="7419975" algn="l"/>
                <a:tab pos="8350250" algn="l"/>
                <a:tab pos="9277350" algn="l"/>
                <a:tab pos="10202863" algn="l"/>
              </a:tabLst>
              <a:defRPr>
                <a:solidFill>
                  <a:schemeClr val="tx1"/>
                </a:solidFill>
                <a:latin typeface="Arial" pitchFamily="34" charset="0"/>
                <a:cs typeface="Arial" pitchFamily="34" charset="0"/>
              </a:defRPr>
            </a:lvl5pPr>
            <a:lvl6pPr marL="2514600" indent="-228600" defTabSz="463550" fontAlgn="base">
              <a:spcBef>
                <a:spcPct val="0"/>
              </a:spcBef>
              <a:spcAft>
                <a:spcPct val="0"/>
              </a:spcAft>
              <a:tabLst>
                <a:tab pos="0" algn="l"/>
                <a:tab pos="925513" algn="l"/>
                <a:tab pos="1857375" algn="l"/>
                <a:tab pos="2782888" algn="l"/>
                <a:tab pos="3713163" algn="l"/>
                <a:tab pos="4637088" algn="l"/>
                <a:tab pos="5565775" algn="l"/>
                <a:tab pos="6491288" algn="l"/>
                <a:tab pos="7419975" algn="l"/>
                <a:tab pos="8350250" algn="l"/>
                <a:tab pos="9277350" algn="l"/>
                <a:tab pos="10202863" algn="l"/>
              </a:tabLst>
              <a:defRPr>
                <a:solidFill>
                  <a:schemeClr val="tx1"/>
                </a:solidFill>
                <a:latin typeface="Arial" pitchFamily="34" charset="0"/>
                <a:cs typeface="Arial" pitchFamily="34" charset="0"/>
              </a:defRPr>
            </a:lvl6pPr>
            <a:lvl7pPr marL="2971800" indent="-228600" defTabSz="463550" fontAlgn="base">
              <a:spcBef>
                <a:spcPct val="0"/>
              </a:spcBef>
              <a:spcAft>
                <a:spcPct val="0"/>
              </a:spcAft>
              <a:tabLst>
                <a:tab pos="0" algn="l"/>
                <a:tab pos="925513" algn="l"/>
                <a:tab pos="1857375" algn="l"/>
                <a:tab pos="2782888" algn="l"/>
                <a:tab pos="3713163" algn="l"/>
                <a:tab pos="4637088" algn="l"/>
                <a:tab pos="5565775" algn="l"/>
                <a:tab pos="6491288" algn="l"/>
                <a:tab pos="7419975" algn="l"/>
                <a:tab pos="8350250" algn="l"/>
                <a:tab pos="9277350" algn="l"/>
                <a:tab pos="10202863" algn="l"/>
              </a:tabLst>
              <a:defRPr>
                <a:solidFill>
                  <a:schemeClr val="tx1"/>
                </a:solidFill>
                <a:latin typeface="Arial" pitchFamily="34" charset="0"/>
                <a:cs typeface="Arial" pitchFamily="34" charset="0"/>
              </a:defRPr>
            </a:lvl7pPr>
            <a:lvl8pPr marL="3429000" indent="-228600" defTabSz="463550" fontAlgn="base">
              <a:spcBef>
                <a:spcPct val="0"/>
              </a:spcBef>
              <a:spcAft>
                <a:spcPct val="0"/>
              </a:spcAft>
              <a:tabLst>
                <a:tab pos="0" algn="l"/>
                <a:tab pos="925513" algn="l"/>
                <a:tab pos="1857375" algn="l"/>
                <a:tab pos="2782888" algn="l"/>
                <a:tab pos="3713163" algn="l"/>
                <a:tab pos="4637088" algn="l"/>
                <a:tab pos="5565775" algn="l"/>
                <a:tab pos="6491288" algn="l"/>
                <a:tab pos="7419975" algn="l"/>
                <a:tab pos="8350250" algn="l"/>
                <a:tab pos="9277350" algn="l"/>
                <a:tab pos="10202863" algn="l"/>
              </a:tabLst>
              <a:defRPr>
                <a:solidFill>
                  <a:schemeClr val="tx1"/>
                </a:solidFill>
                <a:latin typeface="Arial" pitchFamily="34" charset="0"/>
                <a:cs typeface="Arial" pitchFamily="34" charset="0"/>
              </a:defRPr>
            </a:lvl8pPr>
            <a:lvl9pPr marL="3886200" indent="-228600" defTabSz="463550" fontAlgn="base">
              <a:spcBef>
                <a:spcPct val="0"/>
              </a:spcBef>
              <a:spcAft>
                <a:spcPct val="0"/>
              </a:spcAft>
              <a:tabLst>
                <a:tab pos="0" algn="l"/>
                <a:tab pos="925513" algn="l"/>
                <a:tab pos="1857375" algn="l"/>
                <a:tab pos="2782888" algn="l"/>
                <a:tab pos="3713163" algn="l"/>
                <a:tab pos="4637088" algn="l"/>
                <a:tab pos="5565775" algn="l"/>
                <a:tab pos="6491288" algn="l"/>
                <a:tab pos="7419975" algn="l"/>
                <a:tab pos="8350250" algn="l"/>
                <a:tab pos="9277350" algn="l"/>
                <a:tab pos="10202863" algn="l"/>
              </a:tabLst>
              <a:defRPr>
                <a:solidFill>
                  <a:schemeClr val="tx1"/>
                </a:solidFill>
                <a:latin typeface="Arial" pitchFamily="34" charset="0"/>
                <a:cs typeface="Arial" pitchFamily="34" charset="0"/>
              </a:defRPr>
            </a:lvl9pPr>
          </a:lstStyle>
          <a:p>
            <a:pPr algn="r"/>
            <a:fld id="{202CF947-B0B5-4247-ACFE-3F5CB4A35310}" type="slidenum">
              <a:rPr lang="en-US" sz="1200">
                <a:ea typeface="MS PGothic" pitchFamily="34" charset="-128"/>
              </a:rPr>
              <a:pPr algn="r"/>
              <a:t>14</a:t>
            </a:fld>
            <a:endParaRPr lang="en-US" sz="1200">
              <a:ea typeface="MS PGothic" pitchFamily="34" charset="-128"/>
            </a:endParaRPr>
          </a:p>
        </p:txBody>
      </p:sp>
      <p:sp>
        <p:nvSpPr>
          <p:cNvPr id="233478" name="Rectangle 2"/>
          <p:cNvSpPr>
            <a:spLocks noGrp="1" noRot="1" noChangeAspect="1" noChangeArrowheads="1" noTextEdit="1"/>
          </p:cNvSpPr>
          <p:nvPr>
            <p:ph type="sldImg"/>
          </p:nvPr>
        </p:nvSpPr>
        <p:spPr>
          <a:xfrm>
            <a:off x="1141413" y="685800"/>
            <a:ext cx="4573587" cy="3430588"/>
          </a:xfrm>
          <a:prstGeom prst="rect">
            <a:avLst/>
          </a:prstGeom>
          <a:solidFill>
            <a:srgbClr val="FFFFFF"/>
          </a:solidFill>
          <a:ln/>
        </p:spPr>
      </p:sp>
      <p:sp>
        <p:nvSpPr>
          <p:cNvPr id="233479" name="Rectangle 3"/>
          <p:cNvSpPr>
            <a:spLocks noGrp="1" noChangeArrowheads="1"/>
          </p:cNvSpPr>
          <p:nvPr>
            <p:ph type="body" idx="1"/>
          </p:nvPr>
        </p:nvSpPr>
        <p:spPr>
          <a:xfrm>
            <a:off x="685800" y="4343400"/>
            <a:ext cx="548798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01" tIns="47267" rIns="90901" bIns="47267"/>
          <a:lstStyle/>
          <a:p>
            <a:endParaRPr 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6"/>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02756" indent="-270291" eaLnBrk="0" hangingPunct="0">
              <a:defRPr>
                <a:solidFill>
                  <a:schemeClr val="tx1"/>
                </a:solidFill>
                <a:latin typeface="Arial" pitchFamily="34" charset="0"/>
                <a:cs typeface="Arial" pitchFamily="34" charset="0"/>
              </a:defRPr>
            </a:lvl2pPr>
            <a:lvl3pPr marL="1081164" indent="-216233" eaLnBrk="0" hangingPunct="0">
              <a:defRPr>
                <a:solidFill>
                  <a:schemeClr val="tx1"/>
                </a:solidFill>
                <a:latin typeface="Arial" pitchFamily="34" charset="0"/>
                <a:cs typeface="Arial" pitchFamily="34" charset="0"/>
              </a:defRPr>
            </a:lvl3pPr>
            <a:lvl4pPr marL="1513629" indent="-216233" eaLnBrk="0" hangingPunct="0">
              <a:defRPr>
                <a:solidFill>
                  <a:schemeClr val="tx1"/>
                </a:solidFill>
                <a:latin typeface="Arial" pitchFamily="34" charset="0"/>
                <a:cs typeface="Arial" pitchFamily="34" charset="0"/>
              </a:defRPr>
            </a:lvl4pPr>
            <a:lvl5pPr marL="1946095" indent="-216233" eaLnBrk="0" hangingPunct="0">
              <a:defRPr>
                <a:solidFill>
                  <a:schemeClr val="tx1"/>
                </a:solidFill>
                <a:latin typeface="Arial" pitchFamily="34" charset="0"/>
                <a:cs typeface="Arial" pitchFamily="34" charset="0"/>
              </a:defRPr>
            </a:lvl5pPr>
            <a:lvl6pPr marL="2378560" indent="-216233" algn="ctr" eaLnBrk="0" fontAlgn="base" hangingPunct="0">
              <a:spcBef>
                <a:spcPct val="0"/>
              </a:spcBef>
              <a:spcAft>
                <a:spcPct val="0"/>
              </a:spcAft>
              <a:defRPr>
                <a:solidFill>
                  <a:schemeClr val="tx1"/>
                </a:solidFill>
                <a:latin typeface="Arial" pitchFamily="34" charset="0"/>
                <a:cs typeface="Arial" pitchFamily="34" charset="0"/>
              </a:defRPr>
            </a:lvl6pPr>
            <a:lvl7pPr marL="2811026" indent="-216233" algn="ctr" eaLnBrk="0" fontAlgn="base" hangingPunct="0">
              <a:spcBef>
                <a:spcPct val="0"/>
              </a:spcBef>
              <a:spcAft>
                <a:spcPct val="0"/>
              </a:spcAft>
              <a:defRPr>
                <a:solidFill>
                  <a:schemeClr val="tx1"/>
                </a:solidFill>
                <a:latin typeface="Arial" pitchFamily="34" charset="0"/>
                <a:cs typeface="Arial" pitchFamily="34" charset="0"/>
              </a:defRPr>
            </a:lvl7pPr>
            <a:lvl8pPr marL="3243491" indent="-216233" algn="ctr" eaLnBrk="0" fontAlgn="base" hangingPunct="0">
              <a:spcBef>
                <a:spcPct val="0"/>
              </a:spcBef>
              <a:spcAft>
                <a:spcPct val="0"/>
              </a:spcAft>
              <a:defRPr>
                <a:solidFill>
                  <a:schemeClr val="tx1"/>
                </a:solidFill>
                <a:latin typeface="Arial" pitchFamily="34" charset="0"/>
                <a:cs typeface="Arial" pitchFamily="34" charset="0"/>
              </a:defRPr>
            </a:lvl8pPr>
            <a:lvl9pPr marL="3675957" indent="-216233"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0B0D692-EAB5-4BF0-9C87-B3060FD5C09E}" type="slidenum">
              <a:rPr lang="en-US" smtClean="0"/>
              <a:pPr eaLnBrk="1" hangingPunct="1"/>
              <a:t>15</a:t>
            </a:fld>
            <a:endParaRPr lang="en-US" smtClean="0"/>
          </a:p>
        </p:txBody>
      </p:sp>
      <p:sp>
        <p:nvSpPr>
          <p:cNvPr id="86019" name="Rectangle 1"/>
          <p:cNvSpPr>
            <a:spLocks noGrp="1" noRot="1" noChangeAspect="1" noChangeArrowheads="1" noTextEdit="1"/>
          </p:cNvSpPr>
          <p:nvPr>
            <p:ph type="sldImg"/>
          </p:nvPr>
        </p:nvSpPr>
        <p:spPr>
          <a:xfrm>
            <a:off x="1144588" y="685800"/>
            <a:ext cx="4567237" cy="3425825"/>
          </a:xfrm>
          <a:prstGeom prst="rect">
            <a:avLst/>
          </a:prstGeom>
          <a:solidFill>
            <a:srgbClr val="FFFFFF"/>
          </a:solidFill>
          <a:ln/>
        </p:spPr>
      </p:sp>
      <p:sp>
        <p:nvSpPr>
          <p:cNvPr id="86020" name="Rectangle 2"/>
          <p:cNvSpPr>
            <a:spLocks noGrp="1" noChangeArrowheads="1"/>
          </p:cNvSpPr>
          <p:nvPr>
            <p:ph type="body" idx="1"/>
          </p:nvPr>
        </p:nvSpPr>
        <p:spPr>
          <a:xfrm>
            <a:off x="684610" y="4342191"/>
            <a:ext cx="5485805" cy="41169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mtClean="0">
                <a:latin typeface="Arial" pitchFamily="34" charset="0"/>
              </a:rPr>
              <a:t>Lets look at what’s new in V8.5.5 in a little more detail.</a:t>
            </a:r>
          </a:p>
          <a:p>
            <a:r>
              <a:rPr lang="en-US" smtClean="0">
                <a:latin typeface="Arial" pitchFamily="34" charset="0"/>
              </a:rPr>
              <a:t>First we have the completion of the EE Web Profile. WAS V8.5.0 focussed on the features used by the majority of web applications. At that time we did not include the Java EE ManagedBeans 1.0, CDI 1.0 or EJBLite capabilities on the Liberty profile, although of course these have been available on the WAS full profile since our EE6 compliant release WAS V8.0 in 2010. </a:t>
            </a:r>
          </a:p>
          <a:p>
            <a:r>
              <a:rPr lang="en-US" smtClean="0">
                <a:latin typeface="Arial" pitchFamily="34" charset="0"/>
              </a:rPr>
              <a:t>In WAS V8.5.5 we have enabled these 3 features on the Liberty profile. An application that used </a:t>
            </a:r>
            <a:r>
              <a:rPr lang="en-US" b="1" i="1" smtClean="0">
                <a:latin typeface="Arial" pitchFamily="34" charset="0"/>
              </a:rPr>
              <a:t>all</a:t>
            </a:r>
            <a:r>
              <a:rPr lang="en-US" smtClean="0">
                <a:latin typeface="Arial" pitchFamily="34" charset="0"/>
              </a:rPr>
              <a:t> the technologies of the EE Web profile could either define the 11 features shown as blue lego bricks here, or the single webProfile-6.0 feature which is synonym for these 11 features. You’ll notice there are some technologies in the web profile that do not appear to map directly to features you define in server.xml – JTA transactions for example. In fact these are loaded as features by the Liberty kernel but they are implicit dependencies of other higher-level features such as JPA. This simplifies the overall development experience without requiring the developer to explicitly configure features that can be calculated as implicit dependencies. </a:t>
            </a:r>
          </a:p>
          <a:p>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1144588" y="685800"/>
            <a:ext cx="4570412" cy="3429000"/>
          </a:xfrm>
          <a:prstGeom prst="rect">
            <a:avLst/>
          </a:prstGeom>
          <a:ln/>
        </p:spPr>
      </p:sp>
      <p:sp>
        <p:nvSpPr>
          <p:cNvPr id="3" name="Notes Placeholder 2"/>
          <p:cNvSpPr>
            <a:spLocks noGrp="1"/>
          </p:cNvSpPr>
          <p:nvPr>
            <p:ph type="body" idx="1"/>
          </p:nvPr>
        </p:nvSpPr>
        <p:spPr/>
        <p:txBody>
          <a:bodyPr>
            <a:normAutofit/>
          </a:bodyPr>
          <a:lstStyle/>
          <a:p>
            <a:pPr>
              <a:defRPr/>
            </a:pPr>
            <a:r>
              <a:rPr lang="en-GB" dirty="0" smtClean="0"/>
              <a:t>A quick word on </a:t>
            </a:r>
            <a:r>
              <a:rPr lang="en-GB" dirty="0" err="1" smtClean="0"/>
              <a:t>EJBLite</a:t>
            </a:r>
            <a:r>
              <a:rPr lang="en-GB" dirty="0" smtClean="0"/>
              <a:t> – this is the well-defined subset of the EJB 3.1 specification required for the Web profile. It is a proper subset of the EJB 3.1 specification. With the WAS full profile you get all of EJB 3.1 and indeed earlier versions of the EJB specifications. The </a:t>
            </a:r>
            <a:r>
              <a:rPr lang="en-GB" dirty="0" err="1" smtClean="0"/>
              <a:t>ejblite</a:t>
            </a:r>
            <a:r>
              <a:rPr lang="en-GB" dirty="0" smtClean="0"/>
              <a:t> feature of the Liberty profile provides the web profile subset capabilities of the EJB 3.1 spec including:</a:t>
            </a:r>
          </a:p>
          <a:p>
            <a:pPr marL="169635" indent="-169635">
              <a:buFontTx/>
              <a:buChar char="-"/>
              <a:defRPr/>
            </a:pPr>
            <a:r>
              <a:rPr lang="en-GB" dirty="0" smtClean="0"/>
              <a:t>Stateless and </a:t>
            </a:r>
            <a:r>
              <a:rPr lang="en-GB" dirty="0" err="1" smtClean="0"/>
              <a:t>stateful</a:t>
            </a:r>
            <a:r>
              <a:rPr lang="en-GB" dirty="0" smtClean="0"/>
              <a:t> session beans </a:t>
            </a:r>
          </a:p>
          <a:p>
            <a:pPr marL="169635" indent="-169635">
              <a:buFontTx/>
              <a:buChar char="-"/>
              <a:defRPr/>
            </a:pPr>
            <a:r>
              <a:rPr lang="en-GB" dirty="0" smtClean="0"/>
              <a:t>Managed persistence, transactions and security within the EJB container</a:t>
            </a:r>
          </a:p>
          <a:p>
            <a:pPr marL="169635" indent="-169635">
              <a:buFontTx/>
              <a:buChar char="-"/>
              <a:defRPr/>
            </a:pPr>
            <a:r>
              <a:rPr lang="en-GB" dirty="0" smtClean="0"/>
              <a:t>Packaging of EJB modules in </a:t>
            </a:r>
            <a:r>
              <a:rPr lang="en-GB" dirty="0" err="1" smtClean="0"/>
              <a:t>EARs</a:t>
            </a:r>
            <a:r>
              <a:rPr lang="en-GB" dirty="0" smtClean="0"/>
              <a:t> or </a:t>
            </a:r>
            <a:r>
              <a:rPr lang="en-GB" dirty="0" err="1" smtClean="0"/>
              <a:t>WARs</a:t>
            </a:r>
            <a:r>
              <a:rPr lang="en-GB" dirty="0" smtClean="0"/>
              <a:t>.</a:t>
            </a:r>
          </a:p>
          <a:p>
            <a:pPr marL="169635" indent="-169635">
              <a:buFontTx/>
              <a:buChar char="-"/>
              <a:defRPr/>
            </a:pPr>
            <a:endParaRPr lang="en-GB" dirty="0" smtClean="0"/>
          </a:p>
          <a:p>
            <a:pPr>
              <a:defRPr/>
            </a:pPr>
            <a:r>
              <a:rPr lang="en-GB" dirty="0" smtClean="0"/>
              <a:t>As we’ll see later, the combination of the </a:t>
            </a:r>
            <a:r>
              <a:rPr lang="en-GB" dirty="0" err="1" smtClean="0"/>
              <a:t>ejblite</a:t>
            </a:r>
            <a:r>
              <a:rPr lang="en-GB" dirty="0" smtClean="0"/>
              <a:t> feature with other features for </a:t>
            </a:r>
            <a:r>
              <a:rPr lang="en-GB" dirty="0" err="1" smtClean="0"/>
              <a:t>jaxws</a:t>
            </a:r>
            <a:r>
              <a:rPr lang="en-GB" dirty="0" smtClean="0"/>
              <a:t> and </a:t>
            </a:r>
            <a:r>
              <a:rPr lang="en-GB" dirty="0" err="1" smtClean="0"/>
              <a:t>jms</a:t>
            </a:r>
            <a:r>
              <a:rPr lang="en-GB" dirty="0" smtClean="0"/>
              <a:t> also enables </a:t>
            </a:r>
            <a:r>
              <a:rPr lang="en-GB" dirty="0" err="1" smtClean="0"/>
              <a:t>EJBs</a:t>
            </a:r>
            <a:r>
              <a:rPr lang="en-GB" dirty="0" smtClean="0"/>
              <a:t> to be used as JAXWS endpoints and messages driven beans.</a:t>
            </a:r>
          </a:p>
          <a:p>
            <a:pPr>
              <a:defRPr/>
            </a:pPr>
            <a:r>
              <a:rPr lang="en-GB" dirty="0" smtClean="0"/>
              <a:t>For EJB 2.x, JAX-RPC and remote EJB interfaces you need to use the WAS full profile – these are not part of the Liberty profile.</a:t>
            </a:r>
          </a:p>
          <a:p>
            <a:pPr marL="169635" indent="-169635">
              <a:buFontTx/>
              <a:buChar char="-"/>
              <a:defRPr/>
            </a:pPr>
            <a:endParaRPr lang="en-GB"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ECC9AB07-E40E-4C50-BCC0-6E792FCEEF83}" type="slidenum">
              <a:rPr lang="en-US" smtClean="0"/>
              <a:pPr>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1144588" y="685800"/>
            <a:ext cx="4570412" cy="3429000"/>
          </a:xfrm>
          <a:prstGeom prst="rect">
            <a:avLst/>
          </a:prstGeom>
          <a:ln/>
        </p:spPr>
      </p:sp>
      <p:sp>
        <p:nvSpPr>
          <p:cNvPr id="880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Arial" pitchFamily="34" charset="0"/>
              </a:rPr>
              <a:t>Two features, jaxws and jaxb, are provided for supporting web services on the Liberty profile. Under the covers Liberty use the Apache CXF as its web services engine although for application portability applications may only use the supported APIs (see above).</a:t>
            </a:r>
          </a:p>
          <a:p>
            <a:r>
              <a:rPr lang="en-GB" smtClean="0">
                <a:latin typeface="Arial" pitchFamily="34" charset="0"/>
              </a:rPr>
              <a:t>Supported protocols are SOAP/HTTP and HTTPs as well as WS-Security for message-level security.</a:t>
            </a:r>
          </a:p>
          <a:p>
            <a:r>
              <a:rPr lang="en-GB" smtClean="0">
                <a:latin typeface="Arial" pitchFamily="34" charset="0"/>
              </a:rPr>
              <a:t>WebSphere Developer Tools for Eclipse (WDT), a free Eclipse plugin for which IBM offers optional support, has been enhanced with wizards to support both top down WSDL to Java generation and bottom up POJO to web service development strategies. All WDT tooling capabilities are, of course, also provided with IBM’s flagship RAD product.</a:t>
            </a:r>
          </a:p>
          <a:p>
            <a:endParaRPr lang="en-GB" smtClean="0">
              <a:latin typeface="Arial" pitchFamily="34" charset="0"/>
            </a:endParaRPr>
          </a:p>
          <a:p>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F8CD95D7-D602-4596-B3CF-5B7A7A2E8369}" type="slidenum">
              <a:rPr lang="en-US" smtClean="0"/>
              <a:pPr>
                <a:defRPr/>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44588" y="685800"/>
            <a:ext cx="4570412" cy="3429000"/>
          </a:xfrm>
          <a:prstGeom prst="rect">
            <a:avLst/>
          </a:prstGeom>
          <a:ln/>
        </p:spPr>
      </p:sp>
      <p:sp>
        <p:nvSpPr>
          <p:cNvPr id="890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Arial" pitchFamily="34" charset="0"/>
              </a:rPr>
              <a:t>JMS and MDB programming models are supported by new features.</a:t>
            </a:r>
          </a:p>
          <a:p>
            <a:r>
              <a:rPr lang="en-GB" smtClean="0">
                <a:latin typeface="Arial" pitchFamily="34" charset="0"/>
              </a:rPr>
              <a:t>An embedded lightweight messaging engine is provided and enabled on the hosting server by the wasJmsServer feature.</a:t>
            </a:r>
          </a:p>
          <a:p>
            <a:r>
              <a:rPr lang="en-GB" smtClean="0">
                <a:latin typeface="Arial" pitchFamily="34" charset="0"/>
              </a:rPr>
              <a:t>Destinations defined on a ME on remote Liberty profile or full profile server can be accessed by configuring the wasJmsClient feature.</a:t>
            </a:r>
          </a:p>
          <a:p>
            <a:r>
              <a:rPr lang="en-GB" smtClean="0">
                <a:latin typeface="Arial" pitchFamily="34" charset="0"/>
              </a:rPr>
              <a:t>Destinations defined on a remote WMQ QM can be accessed by configuring the wmqJmsClient feature.</a:t>
            </a:r>
          </a:p>
          <a:p>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E3E779F0-11DA-4B41-A190-12674DE2353C}" type="slidenum">
              <a:rPr lang="en-US" smtClean="0"/>
              <a:pPr>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02756" indent="-270291" eaLnBrk="0" hangingPunct="0">
              <a:defRPr>
                <a:solidFill>
                  <a:schemeClr val="tx1"/>
                </a:solidFill>
                <a:latin typeface="Arial" pitchFamily="34" charset="0"/>
                <a:cs typeface="Arial" pitchFamily="34" charset="0"/>
              </a:defRPr>
            </a:lvl2pPr>
            <a:lvl3pPr marL="1081164" indent="-216233" eaLnBrk="0" hangingPunct="0">
              <a:defRPr>
                <a:solidFill>
                  <a:schemeClr val="tx1"/>
                </a:solidFill>
                <a:latin typeface="Arial" pitchFamily="34" charset="0"/>
                <a:cs typeface="Arial" pitchFamily="34" charset="0"/>
              </a:defRPr>
            </a:lvl3pPr>
            <a:lvl4pPr marL="1513629" indent="-216233" eaLnBrk="0" hangingPunct="0">
              <a:defRPr>
                <a:solidFill>
                  <a:schemeClr val="tx1"/>
                </a:solidFill>
                <a:latin typeface="Arial" pitchFamily="34" charset="0"/>
                <a:cs typeface="Arial" pitchFamily="34" charset="0"/>
              </a:defRPr>
            </a:lvl4pPr>
            <a:lvl5pPr marL="1946095" indent="-216233" eaLnBrk="0" hangingPunct="0">
              <a:defRPr>
                <a:solidFill>
                  <a:schemeClr val="tx1"/>
                </a:solidFill>
                <a:latin typeface="Arial" pitchFamily="34" charset="0"/>
                <a:cs typeface="Arial" pitchFamily="34" charset="0"/>
              </a:defRPr>
            </a:lvl5pPr>
            <a:lvl6pPr marL="2378560" indent="-216233" algn="ctr" eaLnBrk="0" fontAlgn="base" hangingPunct="0">
              <a:spcBef>
                <a:spcPct val="0"/>
              </a:spcBef>
              <a:spcAft>
                <a:spcPct val="0"/>
              </a:spcAft>
              <a:defRPr>
                <a:solidFill>
                  <a:schemeClr val="tx1"/>
                </a:solidFill>
                <a:latin typeface="Arial" pitchFamily="34" charset="0"/>
                <a:cs typeface="Arial" pitchFamily="34" charset="0"/>
              </a:defRPr>
            </a:lvl6pPr>
            <a:lvl7pPr marL="2811026" indent="-216233" algn="ctr" eaLnBrk="0" fontAlgn="base" hangingPunct="0">
              <a:spcBef>
                <a:spcPct val="0"/>
              </a:spcBef>
              <a:spcAft>
                <a:spcPct val="0"/>
              </a:spcAft>
              <a:defRPr>
                <a:solidFill>
                  <a:schemeClr val="tx1"/>
                </a:solidFill>
                <a:latin typeface="Arial" pitchFamily="34" charset="0"/>
                <a:cs typeface="Arial" pitchFamily="34" charset="0"/>
              </a:defRPr>
            </a:lvl7pPr>
            <a:lvl8pPr marL="3243491" indent="-216233" algn="ctr" eaLnBrk="0" fontAlgn="base" hangingPunct="0">
              <a:spcBef>
                <a:spcPct val="0"/>
              </a:spcBef>
              <a:spcAft>
                <a:spcPct val="0"/>
              </a:spcAft>
              <a:defRPr>
                <a:solidFill>
                  <a:schemeClr val="tx1"/>
                </a:solidFill>
                <a:latin typeface="Arial" pitchFamily="34" charset="0"/>
                <a:cs typeface="Arial" pitchFamily="34" charset="0"/>
              </a:defRPr>
            </a:lvl8pPr>
            <a:lvl9pPr marL="3675957" indent="-216233"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D0949BA-657E-47A4-B33B-81624548E74B}" type="slidenum">
              <a:rPr lang="en-US" smtClean="0"/>
              <a:pPr eaLnBrk="1" hangingPunct="1"/>
              <a:t>19</a:t>
            </a:fld>
            <a:endParaRPr lang="en-US" smtClean="0"/>
          </a:p>
        </p:txBody>
      </p:sp>
      <p:sp>
        <p:nvSpPr>
          <p:cNvPr id="111619" name="Slide Image Placeholder 1"/>
          <p:cNvSpPr>
            <a:spLocks noGrp="1" noRot="1" noChangeAspect="1" noTextEdit="1"/>
          </p:cNvSpPr>
          <p:nvPr>
            <p:ph type="sldImg"/>
          </p:nvPr>
        </p:nvSpPr>
        <p:spPr>
          <a:xfrm>
            <a:off x="1144588" y="685800"/>
            <a:ext cx="4570412" cy="3429000"/>
          </a:xfrm>
          <a:prstGeom prst="rect">
            <a:avLst/>
          </a:prstGeom>
          <a:ln/>
        </p:spPr>
      </p:sp>
      <p:sp>
        <p:nvSpPr>
          <p:cNvPr id="111620" name="Notes Placeholder 2"/>
          <p:cNvSpPr>
            <a:spLocks noGrp="1"/>
          </p:cNvSpPr>
          <p:nvPr>
            <p:ph type="body" idx="1"/>
          </p:nvPr>
        </p:nvSpPr>
        <p:spPr>
          <a:xfrm>
            <a:off x="687586" y="4343704"/>
            <a:ext cx="5482828" cy="41138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1" tIns="45221" rIns="90441" bIns="45221"/>
          <a:lstStyle/>
          <a:p>
            <a:pPr eaLnBrk="1" hangingPunct="1"/>
            <a:endParaRPr lang="es-ES_tradnl" smtClean="0">
              <a:latin typeface="Arial" pitchFamily="34" charset="0"/>
            </a:endParaRPr>
          </a:p>
        </p:txBody>
      </p:sp>
      <p:sp>
        <p:nvSpPr>
          <p:cNvPr id="111621"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1" tIns="45221" rIns="90441" bIns="45221" anchor="b"/>
          <a:lstStyle>
            <a:lvl1pPr defTabSz="882650" eaLnBrk="0" hangingPunct="0">
              <a:defRPr>
                <a:solidFill>
                  <a:schemeClr val="tx1"/>
                </a:solidFill>
                <a:latin typeface="Arial" pitchFamily="34" charset="0"/>
                <a:cs typeface="Arial" pitchFamily="34" charset="0"/>
              </a:defRPr>
            </a:lvl1pPr>
            <a:lvl2pPr marL="742950" indent="-285750" defTabSz="882650" eaLnBrk="0" hangingPunct="0">
              <a:defRPr>
                <a:solidFill>
                  <a:schemeClr val="tx1"/>
                </a:solidFill>
                <a:latin typeface="Arial" pitchFamily="34" charset="0"/>
                <a:cs typeface="Arial" pitchFamily="34" charset="0"/>
              </a:defRPr>
            </a:lvl2pPr>
            <a:lvl3pPr marL="1143000" indent="-228600" defTabSz="882650" eaLnBrk="0" hangingPunct="0">
              <a:defRPr>
                <a:solidFill>
                  <a:schemeClr val="tx1"/>
                </a:solidFill>
                <a:latin typeface="Arial" pitchFamily="34" charset="0"/>
                <a:cs typeface="Arial" pitchFamily="34" charset="0"/>
              </a:defRPr>
            </a:lvl3pPr>
            <a:lvl4pPr marL="1600200" indent="-228600" defTabSz="882650" eaLnBrk="0" hangingPunct="0">
              <a:defRPr>
                <a:solidFill>
                  <a:schemeClr val="tx1"/>
                </a:solidFill>
                <a:latin typeface="Arial" pitchFamily="34" charset="0"/>
                <a:cs typeface="Arial" pitchFamily="34" charset="0"/>
              </a:defRPr>
            </a:lvl4pPr>
            <a:lvl5pPr marL="2057400" indent="-228600" defTabSz="882650" eaLnBrk="0" hangingPunct="0">
              <a:defRPr>
                <a:solidFill>
                  <a:schemeClr val="tx1"/>
                </a:solidFill>
                <a:latin typeface="Arial" pitchFamily="34" charset="0"/>
                <a:cs typeface="Arial" pitchFamily="34" charset="0"/>
              </a:defRPr>
            </a:lvl5pPr>
            <a:lvl6pPr marL="2514600" indent="-228600" algn="ctr" defTabSz="8826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defTabSz="8826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defTabSz="8826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defTabSz="88265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D74C28D-01EF-4CA4-BAB3-2F80F99AE811}" type="slidenum">
              <a:rPr lang="en-US" sz="1200" b="1">
                <a:ea typeface="MS PGothic" pitchFamily="34" charset="-128"/>
              </a:rPr>
              <a:pPr algn="r" eaLnBrk="1" hangingPunct="1"/>
              <a:t>19</a:t>
            </a:fld>
            <a:endParaRPr lang="en-US" sz="1200" b="1">
              <a:ea typeface="MS PGothic"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44588" y="685800"/>
            <a:ext cx="4570412" cy="3429000"/>
          </a:xfrm>
          <a:prstGeom prst="rect">
            <a:avLst/>
          </a:prstGeom>
          <a:ln/>
        </p:spPr>
      </p:sp>
      <p:sp>
        <p:nvSpPr>
          <p:cNvPr id="901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To simplify the development of high-performing web applications, the </a:t>
            </a:r>
            <a:r>
              <a:rPr lang="en-US" dirty="0" err="1" smtClean="0">
                <a:latin typeface="Arial" pitchFamily="34" charset="0"/>
              </a:rPr>
              <a:t>webCache</a:t>
            </a:r>
            <a:r>
              <a:rPr lang="en-US" dirty="0" smtClean="0">
                <a:latin typeface="Arial" pitchFamily="34" charset="0"/>
              </a:rPr>
              <a:t> feature provides the </a:t>
            </a:r>
            <a:r>
              <a:rPr lang="en-US" dirty="0" err="1" smtClean="0">
                <a:latin typeface="Arial" pitchFamily="34" charset="0"/>
              </a:rPr>
              <a:t>WebSphere</a:t>
            </a:r>
            <a:r>
              <a:rPr lang="en-US" dirty="0" smtClean="0">
                <a:latin typeface="Arial" pitchFamily="34" charset="0"/>
              </a:rPr>
              <a:t> </a:t>
            </a:r>
            <a:r>
              <a:rPr lang="en-US" dirty="0" err="1" smtClean="0">
                <a:latin typeface="Arial" pitchFamily="34" charset="0"/>
              </a:rPr>
              <a:t>dynacache</a:t>
            </a:r>
            <a:r>
              <a:rPr lang="en-US" dirty="0" smtClean="0">
                <a:latin typeface="Arial" pitchFamily="34" charset="0"/>
              </a:rPr>
              <a:t> API and declarative servlet cache (cacehspec.xml in WEB-INF or EJB META-INF) configuration on the Liberty profile, along with a built-in in-memory cache implementation with optional disk-offload. Applications and containers </a:t>
            </a:r>
            <a:r>
              <a:rPr lang="en-GB" dirty="0" smtClean="0">
                <a:latin typeface="Arial" pitchFamily="34" charset="0"/>
              </a:rPr>
              <a:t>can cache and share Java objects by storing a reference to the object in a cache instance that is injected or looked up in JNDI. If any custom object keys are used in the map then a standard Liberty shared library definition is used to provide </a:t>
            </a:r>
            <a:r>
              <a:rPr lang="en-GB" dirty="0" err="1" smtClean="0">
                <a:latin typeface="Arial" pitchFamily="34" charset="0"/>
              </a:rPr>
              <a:t>classloader</a:t>
            </a:r>
            <a:r>
              <a:rPr lang="en-GB" dirty="0" smtClean="0">
                <a:latin typeface="Arial" pitchFamily="34" charset="0"/>
              </a:rPr>
              <a:t> access.</a:t>
            </a:r>
          </a:p>
          <a:p>
            <a:r>
              <a:rPr lang="en-GB" dirty="0" smtClean="0">
                <a:latin typeface="Arial" pitchFamily="34" charset="0"/>
              </a:rPr>
              <a:t>Cache eviction policy is LRU (least recently used).</a:t>
            </a:r>
            <a:endParaRPr lang="en-US" dirty="0" smtClean="0">
              <a:latin typeface="Arial" pitchFamily="34" charset="0"/>
            </a:endParaRPr>
          </a:p>
          <a:p>
            <a:endParaRPr lang="en-US" dirty="0" smtClean="0">
              <a:latin typeface="Arial" pitchFamily="34" charset="0"/>
            </a:endParaRPr>
          </a:p>
          <a:p>
            <a:r>
              <a:rPr lang="en-US" dirty="0" smtClean="0">
                <a:latin typeface="Arial" pitchFamily="34" charset="0"/>
              </a:rPr>
              <a:t>e.g. for custom classes in idgenerator.jar</a:t>
            </a:r>
          </a:p>
          <a:p>
            <a:r>
              <a:rPr lang="en-US" dirty="0" smtClean="0">
                <a:latin typeface="Arial" pitchFamily="34" charset="0"/>
              </a:rPr>
              <a:t>&lt;server&gt;</a:t>
            </a:r>
          </a:p>
          <a:p>
            <a:r>
              <a:rPr lang="en-US" dirty="0" smtClean="0">
                <a:latin typeface="Arial" pitchFamily="34" charset="0"/>
              </a:rPr>
              <a:t>&lt;</a:t>
            </a:r>
            <a:r>
              <a:rPr lang="en-US" dirty="0" err="1" smtClean="0">
                <a:latin typeface="Arial" pitchFamily="34" charset="0"/>
              </a:rPr>
              <a:t>featureManager</a:t>
            </a:r>
            <a:r>
              <a:rPr lang="en-US" dirty="0" smtClean="0">
                <a:latin typeface="Arial" pitchFamily="34" charset="0"/>
              </a:rPr>
              <a:t>&gt;</a:t>
            </a:r>
          </a:p>
          <a:p>
            <a:r>
              <a:rPr lang="en-US" dirty="0" smtClean="0">
                <a:latin typeface="Arial" pitchFamily="34" charset="0"/>
              </a:rPr>
              <a:t>&lt;feature&gt;webCache-1.0&lt;/feature&gt;</a:t>
            </a:r>
          </a:p>
          <a:p>
            <a:r>
              <a:rPr lang="en-US" dirty="0" smtClean="0">
                <a:latin typeface="Arial" pitchFamily="34" charset="0"/>
              </a:rPr>
              <a:t>&lt;/</a:t>
            </a:r>
            <a:r>
              <a:rPr lang="en-US" dirty="0" err="1" smtClean="0">
                <a:latin typeface="Arial" pitchFamily="34" charset="0"/>
              </a:rPr>
              <a:t>featureManager</a:t>
            </a:r>
            <a:r>
              <a:rPr lang="en-US" dirty="0" smtClean="0">
                <a:latin typeface="Arial" pitchFamily="34" charset="0"/>
              </a:rPr>
              <a:t>&gt;</a:t>
            </a:r>
          </a:p>
          <a:p>
            <a:r>
              <a:rPr lang="en-US" dirty="0" smtClean="0">
                <a:latin typeface="Arial" pitchFamily="34" charset="0"/>
              </a:rPr>
              <a:t>&lt;</a:t>
            </a:r>
            <a:r>
              <a:rPr lang="en-US" dirty="0" err="1" smtClean="0">
                <a:latin typeface="Arial" pitchFamily="34" charset="0"/>
              </a:rPr>
              <a:t>distributedMap</a:t>
            </a:r>
            <a:r>
              <a:rPr lang="en-US" dirty="0" smtClean="0">
                <a:latin typeface="Arial" pitchFamily="34" charset="0"/>
              </a:rPr>
              <a:t> id="</a:t>
            </a:r>
            <a:r>
              <a:rPr lang="en-US" dirty="0" err="1" smtClean="0">
                <a:latin typeface="Arial" pitchFamily="34" charset="0"/>
              </a:rPr>
              <a:t>baseCache</a:t>
            </a:r>
            <a:r>
              <a:rPr lang="en-US" dirty="0" smtClean="0">
                <a:latin typeface="Arial" pitchFamily="34" charset="0"/>
              </a:rPr>
              <a:t>" </a:t>
            </a:r>
            <a:r>
              <a:rPr lang="en-US" dirty="0" err="1" smtClean="0">
                <a:latin typeface="Arial" pitchFamily="34" charset="0"/>
              </a:rPr>
              <a:t>jndiName</a:t>
            </a:r>
            <a:r>
              <a:rPr lang="en-US" dirty="0" smtClean="0">
                <a:latin typeface="Arial" pitchFamily="34" charset="0"/>
              </a:rPr>
              <a:t>=“cache/one” </a:t>
            </a:r>
            <a:r>
              <a:rPr lang="en-US" dirty="0" err="1" smtClean="0">
                <a:latin typeface="Arial" pitchFamily="34" charset="0"/>
              </a:rPr>
              <a:t>libraryRef</a:t>
            </a:r>
            <a:r>
              <a:rPr lang="en-US" dirty="0" smtClean="0">
                <a:latin typeface="Arial" pitchFamily="34" charset="0"/>
              </a:rPr>
              <a:t>="</a:t>
            </a:r>
            <a:r>
              <a:rPr lang="en-US" dirty="0" err="1" smtClean="0">
                <a:latin typeface="Arial" pitchFamily="34" charset="0"/>
              </a:rPr>
              <a:t>idgenerator</a:t>
            </a:r>
            <a:r>
              <a:rPr lang="en-US" dirty="0" smtClean="0">
                <a:latin typeface="Arial" pitchFamily="34" charset="0"/>
              </a:rPr>
              <a:t>"&gt;</a:t>
            </a:r>
          </a:p>
          <a:p>
            <a:r>
              <a:rPr lang="en-US" dirty="0" smtClean="0">
                <a:latin typeface="Arial" pitchFamily="34" charset="0"/>
              </a:rPr>
              <a:t>&lt;</a:t>
            </a:r>
            <a:r>
              <a:rPr lang="en-US" dirty="0" err="1" smtClean="0">
                <a:latin typeface="Arial" pitchFamily="34" charset="0"/>
              </a:rPr>
              <a:t>diskCache</a:t>
            </a:r>
            <a:r>
              <a:rPr lang="en-US" dirty="0" smtClean="0">
                <a:latin typeface="Arial" pitchFamily="34" charset="0"/>
              </a:rPr>
              <a:t>/&gt;</a:t>
            </a:r>
          </a:p>
          <a:p>
            <a:r>
              <a:rPr lang="en-US" dirty="0" smtClean="0">
                <a:latin typeface="Arial" pitchFamily="34" charset="0"/>
              </a:rPr>
              <a:t>&lt;/</a:t>
            </a:r>
            <a:r>
              <a:rPr lang="en-US" dirty="0" err="1" smtClean="0">
                <a:latin typeface="Arial" pitchFamily="34" charset="0"/>
              </a:rPr>
              <a:t>distributedMap</a:t>
            </a:r>
            <a:r>
              <a:rPr lang="en-US" dirty="0" smtClean="0">
                <a:latin typeface="Arial" pitchFamily="34" charset="0"/>
              </a:rPr>
              <a:t>&gt;</a:t>
            </a:r>
          </a:p>
          <a:p>
            <a:r>
              <a:rPr lang="en-US" dirty="0" smtClean="0">
                <a:latin typeface="Arial" pitchFamily="34" charset="0"/>
              </a:rPr>
              <a:t>&lt;application type="war" id="</a:t>
            </a:r>
            <a:r>
              <a:rPr lang="en-US" dirty="0" err="1" smtClean="0">
                <a:latin typeface="Arial" pitchFamily="34" charset="0"/>
              </a:rPr>
              <a:t>dynacachetests</a:t>
            </a:r>
            <a:r>
              <a:rPr lang="en-US" dirty="0" smtClean="0">
                <a:latin typeface="Arial" pitchFamily="34" charset="0"/>
              </a:rPr>
              <a:t>" name="</a:t>
            </a:r>
            <a:r>
              <a:rPr lang="en-US" dirty="0" err="1" smtClean="0">
                <a:latin typeface="Arial" pitchFamily="34" charset="0"/>
              </a:rPr>
              <a:t>dynacachetests</a:t>
            </a:r>
            <a:r>
              <a:rPr lang="en-US" dirty="0" smtClean="0">
                <a:latin typeface="Arial" pitchFamily="34" charset="0"/>
              </a:rPr>
              <a:t>" location="</a:t>
            </a:r>
            <a:r>
              <a:rPr lang="en-US" dirty="0" err="1" smtClean="0">
                <a:latin typeface="Arial" pitchFamily="34" charset="0"/>
              </a:rPr>
              <a:t>dynacachetests.war</a:t>
            </a:r>
            <a:r>
              <a:rPr lang="en-US" dirty="0" smtClean="0">
                <a:latin typeface="Arial" pitchFamily="34" charset="0"/>
              </a:rPr>
              <a:t>"&gt;</a:t>
            </a:r>
          </a:p>
          <a:p>
            <a:r>
              <a:rPr lang="en-US" dirty="0" smtClean="0">
                <a:latin typeface="Arial" pitchFamily="34" charset="0"/>
              </a:rPr>
              <a:t>&lt;</a:t>
            </a:r>
            <a:r>
              <a:rPr lang="en-US" dirty="0" err="1" smtClean="0">
                <a:latin typeface="Arial" pitchFamily="34" charset="0"/>
              </a:rPr>
              <a:t>classloader</a:t>
            </a:r>
            <a:r>
              <a:rPr lang="en-US" dirty="0" smtClean="0">
                <a:latin typeface="Arial" pitchFamily="34" charset="0"/>
              </a:rPr>
              <a:t> </a:t>
            </a:r>
            <a:r>
              <a:rPr lang="en-US" dirty="0" err="1" smtClean="0">
                <a:latin typeface="Arial" pitchFamily="34" charset="0"/>
              </a:rPr>
              <a:t>commonLibraryRef</a:t>
            </a:r>
            <a:r>
              <a:rPr lang="en-US" dirty="0" smtClean="0">
                <a:latin typeface="Arial" pitchFamily="34" charset="0"/>
              </a:rPr>
              <a:t>="</a:t>
            </a:r>
            <a:r>
              <a:rPr lang="en-US" dirty="0" err="1" smtClean="0">
                <a:latin typeface="Arial" pitchFamily="34" charset="0"/>
              </a:rPr>
              <a:t>idgenerator</a:t>
            </a:r>
            <a:r>
              <a:rPr lang="en-US" dirty="0" smtClean="0">
                <a:latin typeface="Arial" pitchFamily="34" charset="0"/>
              </a:rPr>
              <a:t>" /&gt;</a:t>
            </a:r>
          </a:p>
          <a:p>
            <a:r>
              <a:rPr lang="en-US" dirty="0" smtClean="0">
                <a:latin typeface="Arial" pitchFamily="34" charset="0"/>
              </a:rPr>
              <a:t>&lt;/application&gt;</a:t>
            </a:r>
          </a:p>
          <a:p>
            <a:r>
              <a:rPr lang="en-US" dirty="0" smtClean="0">
                <a:latin typeface="Arial" pitchFamily="34" charset="0"/>
              </a:rPr>
              <a:t>&lt;/server&gt;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1144588" y="685800"/>
            <a:ext cx="4570412" cy="3429000"/>
          </a:xfrm>
          <a:prstGeom prst="rect">
            <a:avLst/>
          </a:prstGeom>
          <a:ln/>
        </p:spPr>
      </p:sp>
      <p:sp>
        <p:nvSpPr>
          <p:cNvPr id="911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Arial" pitchFamily="34" charset="0"/>
              </a:rPr>
              <a:t>For distributed caching, the built-in cache provider can be replaced by a WXS Liberty feature that moves the storage of the cacheable objects into a caching tier for huge scale and greater availability. </a:t>
            </a:r>
          </a:p>
          <a:p>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3F9D55A9-5081-4336-B814-3818B7C18395}" type="slidenum">
              <a:rPr lang="en-US" smtClean="0"/>
              <a:pPr>
                <a:defRPr/>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1144588" y="685800"/>
            <a:ext cx="4570412" cy="3429000"/>
          </a:xfrm>
          <a:prstGeom prst="rect">
            <a:avLst/>
          </a:prstGeom>
          <a:ln/>
        </p:spPr>
      </p:sp>
      <p:sp>
        <p:nvSpPr>
          <p:cNvPr id="3" name="Notes Placeholder 2"/>
          <p:cNvSpPr>
            <a:spLocks noGrp="1"/>
          </p:cNvSpPr>
          <p:nvPr>
            <p:ph type="body" idx="1"/>
          </p:nvPr>
        </p:nvSpPr>
        <p:spPr/>
        <p:txBody>
          <a:bodyPr>
            <a:normAutofit/>
          </a:bodyPr>
          <a:lstStyle/>
          <a:p>
            <a:pPr>
              <a:defRPr/>
            </a:pPr>
            <a:r>
              <a:rPr lang="en-GB" dirty="0" smtClean="0"/>
              <a:t>One of the great benefits of the modularity of the WAS Liberty profile is that it is very easily extensible. Unless platform extensibility is built in by design, extension can be very difficult to accomplish in a first class fashion – many platforms offer extensibility but not on the same terms as the core platform itself. Liberty is extensible by design and offers the extension API in V8.5.5.</a:t>
            </a:r>
          </a:p>
          <a:p>
            <a:pPr>
              <a:defRPr/>
            </a:pPr>
            <a:r>
              <a:rPr lang="en-GB" dirty="0" smtClean="0"/>
              <a:t>- 3</a:t>
            </a:r>
            <a:r>
              <a:rPr lang="en-GB" baseline="30000" dirty="0" smtClean="0"/>
              <a:t>rd</a:t>
            </a:r>
            <a:r>
              <a:rPr lang="en-GB" dirty="0" smtClean="0"/>
              <a:t> party and user features are packaged as collections of </a:t>
            </a:r>
            <a:r>
              <a:rPr lang="en-GB" dirty="0" err="1" smtClean="0"/>
              <a:t>OSGi</a:t>
            </a:r>
            <a:r>
              <a:rPr lang="en-GB" dirty="0" smtClean="0"/>
              <a:t> bundles with metadata to describe the feature-level services and packages exposed.</a:t>
            </a:r>
          </a:p>
          <a:p>
            <a:pPr marL="169635" indent="-169635">
              <a:buFontTx/>
              <a:buChar char="-"/>
              <a:defRPr/>
            </a:pPr>
            <a:r>
              <a:rPr lang="en-GB" dirty="0" smtClean="0"/>
              <a:t>WDT tooling provides a project type to assist with authoring of the metadata</a:t>
            </a:r>
          </a:p>
          <a:p>
            <a:pPr marL="169635" indent="-169635">
              <a:buFontTx/>
              <a:buChar char="-"/>
              <a:defRPr/>
            </a:pPr>
            <a:r>
              <a:rPr lang="en-GB" dirty="0" smtClean="0"/>
              <a:t>3</a:t>
            </a:r>
            <a:r>
              <a:rPr lang="en-GB" baseline="30000" dirty="0" smtClean="0"/>
              <a:t>rd</a:t>
            </a:r>
            <a:r>
              <a:rPr lang="en-GB" dirty="0" smtClean="0"/>
              <a:t> party features are installed and uninstalled to the runtime using the same mechanism as platform features and enjoy all the same benefits of dynamic lifecycle management and isolation.</a:t>
            </a:r>
          </a:p>
          <a:p>
            <a:pPr marL="169635" indent="-169635">
              <a:buFontTx/>
              <a:buChar char="-"/>
              <a:defRPr/>
            </a:pPr>
            <a:r>
              <a:rPr lang="en-GB" dirty="0" smtClean="0"/>
              <a:t>Configuration </a:t>
            </a:r>
            <a:r>
              <a:rPr lang="en-GB" dirty="0" err="1" smtClean="0"/>
              <a:t>metatypes</a:t>
            </a:r>
            <a:r>
              <a:rPr lang="en-GB" dirty="0" smtClean="0"/>
              <a:t> can optionally be defined for a 3</a:t>
            </a:r>
            <a:r>
              <a:rPr lang="en-GB" baseline="30000" dirty="0" smtClean="0"/>
              <a:t>rd</a:t>
            </a:r>
            <a:r>
              <a:rPr lang="en-GB" dirty="0" smtClean="0"/>
              <a:t> party feature to enable feature-specific configuration to be exposed in the </a:t>
            </a:r>
            <a:r>
              <a:rPr lang="en-GB" dirty="0" err="1" smtClean="0"/>
              <a:t>server.xml</a:t>
            </a:r>
            <a:r>
              <a:rPr lang="en-GB" dirty="0" smtClean="0"/>
              <a:t> configuration, monitored for changes for the Liberty runtime, and injected into the feature when it changes.</a:t>
            </a:r>
          </a:p>
          <a:p>
            <a:pPr>
              <a:defRPr/>
            </a:pPr>
            <a:endParaRPr lang="en-GB" dirty="0" smtClean="0"/>
          </a:p>
          <a:p>
            <a:pPr>
              <a:defRPr/>
            </a:pPr>
            <a:r>
              <a:rPr lang="en-GB" dirty="0" smtClean="0"/>
              <a:t>This mechanism enable end-users and ISVs to extend the platform in a truly first class fashion.</a:t>
            </a:r>
          </a:p>
          <a:p>
            <a:pPr>
              <a:defRPr/>
            </a:pPr>
            <a:endParaRPr lang="en-US" dirty="0"/>
          </a:p>
        </p:txBody>
      </p:sp>
      <p:sp>
        <p:nvSpPr>
          <p:cNvPr id="4" name="Slide Number Placeholder 3"/>
          <p:cNvSpPr>
            <a:spLocks noGrp="1"/>
          </p:cNvSpPr>
          <p:nvPr>
            <p:ph type="sldNum" sz="quarter" idx="5"/>
          </p:nvPr>
        </p:nvSpPr>
        <p:spPr/>
        <p:txBody>
          <a:bodyPr/>
          <a:lstStyle/>
          <a:p>
            <a:pPr>
              <a:defRPr/>
            </a:pPr>
            <a:fld id="{714B8845-5756-447F-8696-30CD4D7FBF11}" type="slidenum">
              <a:rPr lang="en-US" smtClean="0"/>
              <a:pPr>
                <a:defRPr/>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1144588" y="685800"/>
            <a:ext cx="4570412" cy="3429000"/>
          </a:xfrm>
          <a:prstGeom prst="rect">
            <a:avLst/>
          </a:prstGeom>
          <a:ln/>
        </p:spPr>
      </p:sp>
      <p:sp>
        <p:nvSpPr>
          <p:cNvPr id="1003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89092" name="Footer Placeholder 3"/>
          <p:cNvSpPr>
            <a:spLocks noGrp="1"/>
          </p:cNvSpPr>
          <p:nvPr>
            <p:ph type="ftr" sz="quarter" idx="4"/>
          </p:nvPr>
        </p:nvSpPr>
        <p:spPr/>
        <p:txBody>
          <a:bodyPr/>
          <a:lstStyle>
            <a:lvl1pPr eaLnBrk="0" hangingPunct="0">
              <a:tabLst>
                <a:tab pos="0" algn="l"/>
                <a:tab pos="450920" algn="l"/>
                <a:tab pos="903291" algn="l"/>
                <a:tab pos="1355661" algn="l"/>
                <a:tab pos="1808032" algn="l"/>
                <a:tab pos="2260401" algn="l"/>
                <a:tab pos="2712772" algn="l"/>
                <a:tab pos="3165142" algn="l"/>
                <a:tab pos="3617511" algn="l"/>
                <a:tab pos="4069882" algn="l"/>
                <a:tab pos="4522252" algn="l"/>
                <a:tab pos="4974623" algn="l"/>
                <a:tab pos="5426992" algn="l"/>
                <a:tab pos="5879363" algn="l"/>
                <a:tab pos="6331734" algn="l"/>
                <a:tab pos="6784103" algn="l"/>
                <a:tab pos="7236474" algn="l"/>
                <a:tab pos="7688844" algn="l"/>
                <a:tab pos="8141215" algn="l"/>
                <a:tab pos="8593584" algn="l"/>
                <a:tab pos="9045955" algn="l"/>
              </a:tabLst>
              <a:defRPr sz="2000">
                <a:solidFill>
                  <a:schemeClr val="bg2"/>
                </a:solidFill>
                <a:latin typeface="Arial" pitchFamily="34" charset="0"/>
                <a:ea typeface="MS PGothic" pitchFamily="34" charset="-128"/>
              </a:defRPr>
            </a:lvl1pPr>
            <a:lvl2pPr marL="678556" indent="-260983" eaLnBrk="0" hangingPunct="0">
              <a:tabLst>
                <a:tab pos="0" algn="l"/>
                <a:tab pos="450920" algn="l"/>
                <a:tab pos="903291" algn="l"/>
                <a:tab pos="1355661" algn="l"/>
                <a:tab pos="1808032" algn="l"/>
                <a:tab pos="2260401" algn="l"/>
                <a:tab pos="2712772" algn="l"/>
                <a:tab pos="3165142" algn="l"/>
                <a:tab pos="3617511" algn="l"/>
                <a:tab pos="4069882" algn="l"/>
                <a:tab pos="4522252" algn="l"/>
                <a:tab pos="4974623" algn="l"/>
                <a:tab pos="5426992" algn="l"/>
                <a:tab pos="5879363" algn="l"/>
                <a:tab pos="6331734" algn="l"/>
                <a:tab pos="6784103" algn="l"/>
                <a:tab pos="7236474" algn="l"/>
                <a:tab pos="7688844" algn="l"/>
                <a:tab pos="8141215" algn="l"/>
                <a:tab pos="8593584" algn="l"/>
                <a:tab pos="9045955" algn="l"/>
              </a:tabLst>
              <a:defRPr sz="2000">
                <a:solidFill>
                  <a:schemeClr val="bg2"/>
                </a:solidFill>
                <a:latin typeface="Arial" pitchFamily="34" charset="0"/>
                <a:ea typeface="MS PGothic" pitchFamily="34" charset="-128"/>
              </a:defRPr>
            </a:lvl2pPr>
            <a:lvl3pPr marL="1043931" indent="-208787" eaLnBrk="0" hangingPunct="0">
              <a:tabLst>
                <a:tab pos="0" algn="l"/>
                <a:tab pos="450920" algn="l"/>
                <a:tab pos="903291" algn="l"/>
                <a:tab pos="1355661" algn="l"/>
                <a:tab pos="1808032" algn="l"/>
                <a:tab pos="2260401" algn="l"/>
                <a:tab pos="2712772" algn="l"/>
                <a:tab pos="3165142" algn="l"/>
                <a:tab pos="3617511" algn="l"/>
                <a:tab pos="4069882" algn="l"/>
                <a:tab pos="4522252" algn="l"/>
                <a:tab pos="4974623" algn="l"/>
                <a:tab pos="5426992" algn="l"/>
                <a:tab pos="5879363" algn="l"/>
                <a:tab pos="6331734" algn="l"/>
                <a:tab pos="6784103" algn="l"/>
                <a:tab pos="7236474" algn="l"/>
                <a:tab pos="7688844" algn="l"/>
                <a:tab pos="8141215" algn="l"/>
                <a:tab pos="8593584" algn="l"/>
                <a:tab pos="9045955" algn="l"/>
              </a:tabLst>
              <a:defRPr sz="2000">
                <a:solidFill>
                  <a:schemeClr val="bg2"/>
                </a:solidFill>
                <a:latin typeface="Arial" pitchFamily="34" charset="0"/>
                <a:ea typeface="MS PGothic" pitchFamily="34" charset="-128"/>
              </a:defRPr>
            </a:lvl3pPr>
            <a:lvl4pPr marL="1461504" indent="-208787" eaLnBrk="0" hangingPunct="0">
              <a:tabLst>
                <a:tab pos="0" algn="l"/>
                <a:tab pos="450920" algn="l"/>
                <a:tab pos="903291" algn="l"/>
                <a:tab pos="1355661" algn="l"/>
                <a:tab pos="1808032" algn="l"/>
                <a:tab pos="2260401" algn="l"/>
                <a:tab pos="2712772" algn="l"/>
                <a:tab pos="3165142" algn="l"/>
                <a:tab pos="3617511" algn="l"/>
                <a:tab pos="4069882" algn="l"/>
                <a:tab pos="4522252" algn="l"/>
                <a:tab pos="4974623" algn="l"/>
                <a:tab pos="5426992" algn="l"/>
                <a:tab pos="5879363" algn="l"/>
                <a:tab pos="6331734" algn="l"/>
                <a:tab pos="6784103" algn="l"/>
                <a:tab pos="7236474" algn="l"/>
                <a:tab pos="7688844" algn="l"/>
                <a:tab pos="8141215" algn="l"/>
                <a:tab pos="8593584" algn="l"/>
                <a:tab pos="9045955" algn="l"/>
              </a:tabLst>
              <a:defRPr sz="2000">
                <a:solidFill>
                  <a:schemeClr val="bg2"/>
                </a:solidFill>
                <a:latin typeface="Arial" pitchFamily="34" charset="0"/>
                <a:ea typeface="MS PGothic" pitchFamily="34" charset="-128"/>
              </a:defRPr>
            </a:lvl4pPr>
            <a:lvl5pPr marL="1879077" indent="-208787" eaLnBrk="0" hangingPunct="0">
              <a:tabLst>
                <a:tab pos="0" algn="l"/>
                <a:tab pos="450920" algn="l"/>
                <a:tab pos="903291" algn="l"/>
                <a:tab pos="1355661" algn="l"/>
                <a:tab pos="1808032" algn="l"/>
                <a:tab pos="2260401" algn="l"/>
                <a:tab pos="2712772" algn="l"/>
                <a:tab pos="3165142" algn="l"/>
                <a:tab pos="3617511" algn="l"/>
                <a:tab pos="4069882" algn="l"/>
                <a:tab pos="4522252" algn="l"/>
                <a:tab pos="4974623" algn="l"/>
                <a:tab pos="5426992" algn="l"/>
                <a:tab pos="5879363" algn="l"/>
                <a:tab pos="6331734" algn="l"/>
                <a:tab pos="6784103" algn="l"/>
                <a:tab pos="7236474" algn="l"/>
                <a:tab pos="7688844" algn="l"/>
                <a:tab pos="8141215" algn="l"/>
                <a:tab pos="8593584" algn="l"/>
                <a:tab pos="9045955" algn="l"/>
              </a:tabLst>
              <a:defRPr sz="2000">
                <a:solidFill>
                  <a:schemeClr val="bg2"/>
                </a:solidFill>
                <a:latin typeface="Arial" pitchFamily="34" charset="0"/>
                <a:ea typeface="MS PGothic" pitchFamily="34" charset="-128"/>
              </a:defRPr>
            </a:lvl5pPr>
            <a:lvl6pPr marL="2296648" indent="-208787" defTabSz="417572" eaLnBrk="0" fontAlgn="base" hangingPunct="0">
              <a:spcBef>
                <a:spcPct val="0"/>
              </a:spcBef>
              <a:spcAft>
                <a:spcPct val="0"/>
              </a:spcAft>
              <a:tabLst>
                <a:tab pos="0" algn="l"/>
                <a:tab pos="450920" algn="l"/>
                <a:tab pos="903291" algn="l"/>
                <a:tab pos="1355661" algn="l"/>
                <a:tab pos="1808032" algn="l"/>
                <a:tab pos="2260401" algn="l"/>
                <a:tab pos="2712772" algn="l"/>
                <a:tab pos="3165142" algn="l"/>
                <a:tab pos="3617511" algn="l"/>
                <a:tab pos="4069882" algn="l"/>
                <a:tab pos="4522252" algn="l"/>
                <a:tab pos="4974623" algn="l"/>
                <a:tab pos="5426992" algn="l"/>
                <a:tab pos="5879363" algn="l"/>
                <a:tab pos="6331734" algn="l"/>
                <a:tab pos="6784103" algn="l"/>
                <a:tab pos="7236474" algn="l"/>
                <a:tab pos="7688844" algn="l"/>
                <a:tab pos="8141215" algn="l"/>
                <a:tab pos="8593584" algn="l"/>
                <a:tab pos="9045955" algn="l"/>
              </a:tabLst>
              <a:defRPr sz="2000">
                <a:solidFill>
                  <a:schemeClr val="bg2"/>
                </a:solidFill>
                <a:latin typeface="Arial" pitchFamily="34" charset="0"/>
                <a:ea typeface="MS PGothic" pitchFamily="34" charset="-128"/>
              </a:defRPr>
            </a:lvl6pPr>
            <a:lvl7pPr marL="2714221" indent="-208787" defTabSz="417572" eaLnBrk="0" fontAlgn="base" hangingPunct="0">
              <a:spcBef>
                <a:spcPct val="0"/>
              </a:spcBef>
              <a:spcAft>
                <a:spcPct val="0"/>
              </a:spcAft>
              <a:tabLst>
                <a:tab pos="0" algn="l"/>
                <a:tab pos="450920" algn="l"/>
                <a:tab pos="903291" algn="l"/>
                <a:tab pos="1355661" algn="l"/>
                <a:tab pos="1808032" algn="l"/>
                <a:tab pos="2260401" algn="l"/>
                <a:tab pos="2712772" algn="l"/>
                <a:tab pos="3165142" algn="l"/>
                <a:tab pos="3617511" algn="l"/>
                <a:tab pos="4069882" algn="l"/>
                <a:tab pos="4522252" algn="l"/>
                <a:tab pos="4974623" algn="l"/>
                <a:tab pos="5426992" algn="l"/>
                <a:tab pos="5879363" algn="l"/>
                <a:tab pos="6331734" algn="l"/>
                <a:tab pos="6784103" algn="l"/>
                <a:tab pos="7236474" algn="l"/>
                <a:tab pos="7688844" algn="l"/>
                <a:tab pos="8141215" algn="l"/>
                <a:tab pos="8593584" algn="l"/>
                <a:tab pos="9045955" algn="l"/>
              </a:tabLst>
              <a:defRPr sz="2000">
                <a:solidFill>
                  <a:schemeClr val="bg2"/>
                </a:solidFill>
                <a:latin typeface="Arial" pitchFamily="34" charset="0"/>
                <a:ea typeface="MS PGothic" pitchFamily="34" charset="-128"/>
              </a:defRPr>
            </a:lvl7pPr>
            <a:lvl8pPr marL="3131794" indent="-208787" defTabSz="417572" eaLnBrk="0" fontAlgn="base" hangingPunct="0">
              <a:spcBef>
                <a:spcPct val="0"/>
              </a:spcBef>
              <a:spcAft>
                <a:spcPct val="0"/>
              </a:spcAft>
              <a:tabLst>
                <a:tab pos="0" algn="l"/>
                <a:tab pos="450920" algn="l"/>
                <a:tab pos="903291" algn="l"/>
                <a:tab pos="1355661" algn="l"/>
                <a:tab pos="1808032" algn="l"/>
                <a:tab pos="2260401" algn="l"/>
                <a:tab pos="2712772" algn="l"/>
                <a:tab pos="3165142" algn="l"/>
                <a:tab pos="3617511" algn="l"/>
                <a:tab pos="4069882" algn="l"/>
                <a:tab pos="4522252" algn="l"/>
                <a:tab pos="4974623" algn="l"/>
                <a:tab pos="5426992" algn="l"/>
                <a:tab pos="5879363" algn="l"/>
                <a:tab pos="6331734" algn="l"/>
                <a:tab pos="6784103" algn="l"/>
                <a:tab pos="7236474" algn="l"/>
                <a:tab pos="7688844" algn="l"/>
                <a:tab pos="8141215" algn="l"/>
                <a:tab pos="8593584" algn="l"/>
                <a:tab pos="9045955" algn="l"/>
              </a:tabLst>
              <a:defRPr sz="2000">
                <a:solidFill>
                  <a:schemeClr val="bg2"/>
                </a:solidFill>
                <a:latin typeface="Arial" pitchFamily="34" charset="0"/>
                <a:ea typeface="MS PGothic" pitchFamily="34" charset="-128"/>
              </a:defRPr>
            </a:lvl8pPr>
            <a:lvl9pPr marL="3549366" indent="-208787" defTabSz="417572" eaLnBrk="0" fontAlgn="base" hangingPunct="0">
              <a:spcBef>
                <a:spcPct val="0"/>
              </a:spcBef>
              <a:spcAft>
                <a:spcPct val="0"/>
              </a:spcAft>
              <a:tabLst>
                <a:tab pos="0" algn="l"/>
                <a:tab pos="450920" algn="l"/>
                <a:tab pos="903291" algn="l"/>
                <a:tab pos="1355661" algn="l"/>
                <a:tab pos="1808032" algn="l"/>
                <a:tab pos="2260401" algn="l"/>
                <a:tab pos="2712772" algn="l"/>
                <a:tab pos="3165142" algn="l"/>
                <a:tab pos="3617511" algn="l"/>
                <a:tab pos="4069882" algn="l"/>
                <a:tab pos="4522252" algn="l"/>
                <a:tab pos="4974623" algn="l"/>
                <a:tab pos="5426992" algn="l"/>
                <a:tab pos="5879363" algn="l"/>
                <a:tab pos="6331734" algn="l"/>
                <a:tab pos="6784103" algn="l"/>
                <a:tab pos="7236474" algn="l"/>
                <a:tab pos="7688844" algn="l"/>
                <a:tab pos="8141215" algn="l"/>
                <a:tab pos="8593584" algn="l"/>
                <a:tab pos="9045955" algn="l"/>
              </a:tabLst>
              <a:defRPr sz="2000">
                <a:solidFill>
                  <a:schemeClr val="bg2"/>
                </a:solidFill>
                <a:latin typeface="Arial" pitchFamily="34" charset="0"/>
                <a:ea typeface="MS PGothic" pitchFamily="34" charset="-128"/>
              </a:defRPr>
            </a:lvl9pPr>
          </a:lstStyle>
          <a:p>
            <a:pPr eaLnBrk="1" hangingPunct="1">
              <a:buFont typeface="Arial" pitchFamily="34" charset="0"/>
              <a:buNone/>
              <a:defRPr/>
            </a:pPr>
            <a:r>
              <a:rPr lang="en-GB" sz="1200" dirty="0">
                <a:solidFill>
                  <a:srgbClr val="000000"/>
                </a:solidFill>
                <a:latin typeface="Calibri" pitchFamily="34" charset="0"/>
              </a:rPr>
              <a:t>File Name </a:t>
            </a:r>
            <a:r>
              <a:rPr lang="en-GB" sz="1200" dirty="0" err="1">
                <a:solidFill>
                  <a:srgbClr val="000000"/>
                </a:solidFill>
                <a:latin typeface="Calibri" pitchFamily="34" charset="0"/>
              </a:rPr>
              <a:t>Here.ppt</a:t>
            </a:r>
            <a:endParaRPr lang="en-GB" sz="1200" dirty="0">
              <a:solidFill>
                <a:srgbClr val="000000"/>
              </a:solidFill>
              <a:latin typeface="Calibri" pitchFamily="34" charset="0"/>
            </a:endParaRPr>
          </a:p>
        </p:txBody>
      </p:sp>
      <p:sp>
        <p:nvSpPr>
          <p:cNvPr id="89093" name="Slide Number Placeholder 4"/>
          <p:cNvSpPr>
            <a:spLocks noGrp="1"/>
          </p:cNvSpPr>
          <p:nvPr>
            <p:ph type="sldNum" sz="quarter" idx="5"/>
          </p:nvPr>
        </p:nvSpPr>
        <p:spPr>
          <a:xfrm>
            <a:off x="0" y="-433917"/>
            <a:ext cx="1489" cy="435430"/>
          </a:xfrm>
        </p:spPr>
        <p:txBody>
          <a:bodyPr/>
          <a:lstStyle>
            <a:lvl1pPr eaLnBrk="0" hangingPunct="0">
              <a:tabLst>
                <a:tab pos="0" algn="l"/>
                <a:tab pos="450920" algn="l"/>
                <a:tab pos="903291" algn="l"/>
                <a:tab pos="1355661" algn="l"/>
                <a:tab pos="1808032" algn="l"/>
                <a:tab pos="2260401" algn="l"/>
                <a:tab pos="2712772" algn="l"/>
                <a:tab pos="3165142" algn="l"/>
                <a:tab pos="3617511" algn="l"/>
                <a:tab pos="4069882" algn="l"/>
                <a:tab pos="4522252" algn="l"/>
                <a:tab pos="4974623" algn="l"/>
                <a:tab pos="5426992" algn="l"/>
                <a:tab pos="5879363" algn="l"/>
                <a:tab pos="6331734" algn="l"/>
                <a:tab pos="6784103" algn="l"/>
                <a:tab pos="7236474" algn="l"/>
                <a:tab pos="7688844" algn="l"/>
                <a:tab pos="8141215" algn="l"/>
                <a:tab pos="8593584" algn="l"/>
                <a:tab pos="9045955" algn="l"/>
              </a:tabLst>
              <a:defRPr sz="2000">
                <a:solidFill>
                  <a:schemeClr val="bg2"/>
                </a:solidFill>
                <a:latin typeface="Arial" pitchFamily="34" charset="0"/>
                <a:ea typeface="MS PGothic" pitchFamily="34" charset="-128"/>
              </a:defRPr>
            </a:lvl1pPr>
            <a:lvl2pPr marL="678556" indent="-260983" eaLnBrk="0" hangingPunct="0">
              <a:tabLst>
                <a:tab pos="0" algn="l"/>
                <a:tab pos="450920" algn="l"/>
                <a:tab pos="903291" algn="l"/>
                <a:tab pos="1355661" algn="l"/>
                <a:tab pos="1808032" algn="l"/>
                <a:tab pos="2260401" algn="l"/>
                <a:tab pos="2712772" algn="l"/>
                <a:tab pos="3165142" algn="l"/>
                <a:tab pos="3617511" algn="l"/>
                <a:tab pos="4069882" algn="l"/>
                <a:tab pos="4522252" algn="l"/>
                <a:tab pos="4974623" algn="l"/>
                <a:tab pos="5426992" algn="l"/>
                <a:tab pos="5879363" algn="l"/>
                <a:tab pos="6331734" algn="l"/>
                <a:tab pos="6784103" algn="l"/>
                <a:tab pos="7236474" algn="l"/>
                <a:tab pos="7688844" algn="l"/>
                <a:tab pos="8141215" algn="l"/>
                <a:tab pos="8593584" algn="l"/>
                <a:tab pos="9045955" algn="l"/>
              </a:tabLst>
              <a:defRPr sz="2000">
                <a:solidFill>
                  <a:schemeClr val="bg2"/>
                </a:solidFill>
                <a:latin typeface="Arial" pitchFamily="34" charset="0"/>
                <a:ea typeface="MS PGothic" pitchFamily="34" charset="-128"/>
              </a:defRPr>
            </a:lvl2pPr>
            <a:lvl3pPr marL="1043931" indent="-208787" eaLnBrk="0" hangingPunct="0">
              <a:tabLst>
                <a:tab pos="0" algn="l"/>
                <a:tab pos="450920" algn="l"/>
                <a:tab pos="903291" algn="l"/>
                <a:tab pos="1355661" algn="l"/>
                <a:tab pos="1808032" algn="l"/>
                <a:tab pos="2260401" algn="l"/>
                <a:tab pos="2712772" algn="l"/>
                <a:tab pos="3165142" algn="l"/>
                <a:tab pos="3617511" algn="l"/>
                <a:tab pos="4069882" algn="l"/>
                <a:tab pos="4522252" algn="l"/>
                <a:tab pos="4974623" algn="l"/>
                <a:tab pos="5426992" algn="l"/>
                <a:tab pos="5879363" algn="l"/>
                <a:tab pos="6331734" algn="l"/>
                <a:tab pos="6784103" algn="l"/>
                <a:tab pos="7236474" algn="l"/>
                <a:tab pos="7688844" algn="l"/>
                <a:tab pos="8141215" algn="l"/>
                <a:tab pos="8593584" algn="l"/>
                <a:tab pos="9045955" algn="l"/>
              </a:tabLst>
              <a:defRPr sz="2000">
                <a:solidFill>
                  <a:schemeClr val="bg2"/>
                </a:solidFill>
                <a:latin typeface="Arial" pitchFamily="34" charset="0"/>
                <a:ea typeface="MS PGothic" pitchFamily="34" charset="-128"/>
              </a:defRPr>
            </a:lvl3pPr>
            <a:lvl4pPr marL="1461504" indent="-208787" eaLnBrk="0" hangingPunct="0">
              <a:tabLst>
                <a:tab pos="0" algn="l"/>
                <a:tab pos="450920" algn="l"/>
                <a:tab pos="903291" algn="l"/>
                <a:tab pos="1355661" algn="l"/>
                <a:tab pos="1808032" algn="l"/>
                <a:tab pos="2260401" algn="l"/>
                <a:tab pos="2712772" algn="l"/>
                <a:tab pos="3165142" algn="l"/>
                <a:tab pos="3617511" algn="l"/>
                <a:tab pos="4069882" algn="l"/>
                <a:tab pos="4522252" algn="l"/>
                <a:tab pos="4974623" algn="l"/>
                <a:tab pos="5426992" algn="l"/>
                <a:tab pos="5879363" algn="l"/>
                <a:tab pos="6331734" algn="l"/>
                <a:tab pos="6784103" algn="l"/>
                <a:tab pos="7236474" algn="l"/>
                <a:tab pos="7688844" algn="l"/>
                <a:tab pos="8141215" algn="l"/>
                <a:tab pos="8593584" algn="l"/>
                <a:tab pos="9045955" algn="l"/>
              </a:tabLst>
              <a:defRPr sz="2000">
                <a:solidFill>
                  <a:schemeClr val="bg2"/>
                </a:solidFill>
                <a:latin typeface="Arial" pitchFamily="34" charset="0"/>
                <a:ea typeface="MS PGothic" pitchFamily="34" charset="-128"/>
              </a:defRPr>
            </a:lvl4pPr>
            <a:lvl5pPr marL="1879077" indent="-208787" eaLnBrk="0" hangingPunct="0">
              <a:tabLst>
                <a:tab pos="0" algn="l"/>
                <a:tab pos="450920" algn="l"/>
                <a:tab pos="903291" algn="l"/>
                <a:tab pos="1355661" algn="l"/>
                <a:tab pos="1808032" algn="l"/>
                <a:tab pos="2260401" algn="l"/>
                <a:tab pos="2712772" algn="l"/>
                <a:tab pos="3165142" algn="l"/>
                <a:tab pos="3617511" algn="l"/>
                <a:tab pos="4069882" algn="l"/>
                <a:tab pos="4522252" algn="l"/>
                <a:tab pos="4974623" algn="l"/>
                <a:tab pos="5426992" algn="l"/>
                <a:tab pos="5879363" algn="l"/>
                <a:tab pos="6331734" algn="l"/>
                <a:tab pos="6784103" algn="l"/>
                <a:tab pos="7236474" algn="l"/>
                <a:tab pos="7688844" algn="l"/>
                <a:tab pos="8141215" algn="l"/>
                <a:tab pos="8593584" algn="l"/>
                <a:tab pos="9045955" algn="l"/>
              </a:tabLst>
              <a:defRPr sz="2000">
                <a:solidFill>
                  <a:schemeClr val="bg2"/>
                </a:solidFill>
                <a:latin typeface="Arial" pitchFamily="34" charset="0"/>
                <a:ea typeface="MS PGothic" pitchFamily="34" charset="-128"/>
              </a:defRPr>
            </a:lvl5pPr>
            <a:lvl6pPr marL="2296648" indent="-208787" defTabSz="417572" eaLnBrk="0" fontAlgn="base" hangingPunct="0">
              <a:spcBef>
                <a:spcPct val="0"/>
              </a:spcBef>
              <a:spcAft>
                <a:spcPct val="0"/>
              </a:spcAft>
              <a:tabLst>
                <a:tab pos="0" algn="l"/>
                <a:tab pos="450920" algn="l"/>
                <a:tab pos="903291" algn="l"/>
                <a:tab pos="1355661" algn="l"/>
                <a:tab pos="1808032" algn="l"/>
                <a:tab pos="2260401" algn="l"/>
                <a:tab pos="2712772" algn="l"/>
                <a:tab pos="3165142" algn="l"/>
                <a:tab pos="3617511" algn="l"/>
                <a:tab pos="4069882" algn="l"/>
                <a:tab pos="4522252" algn="l"/>
                <a:tab pos="4974623" algn="l"/>
                <a:tab pos="5426992" algn="l"/>
                <a:tab pos="5879363" algn="l"/>
                <a:tab pos="6331734" algn="l"/>
                <a:tab pos="6784103" algn="l"/>
                <a:tab pos="7236474" algn="l"/>
                <a:tab pos="7688844" algn="l"/>
                <a:tab pos="8141215" algn="l"/>
                <a:tab pos="8593584" algn="l"/>
                <a:tab pos="9045955" algn="l"/>
              </a:tabLst>
              <a:defRPr sz="2000">
                <a:solidFill>
                  <a:schemeClr val="bg2"/>
                </a:solidFill>
                <a:latin typeface="Arial" pitchFamily="34" charset="0"/>
                <a:ea typeface="MS PGothic" pitchFamily="34" charset="-128"/>
              </a:defRPr>
            </a:lvl6pPr>
            <a:lvl7pPr marL="2714221" indent="-208787" defTabSz="417572" eaLnBrk="0" fontAlgn="base" hangingPunct="0">
              <a:spcBef>
                <a:spcPct val="0"/>
              </a:spcBef>
              <a:spcAft>
                <a:spcPct val="0"/>
              </a:spcAft>
              <a:tabLst>
                <a:tab pos="0" algn="l"/>
                <a:tab pos="450920" algn="l"/>
                <a:tab pos="903291" algn="l"/>
                <a:tab pos="1355661" algn="l"/>
                <a:tab pos="1808032" algn="l"/>
                <a:tab pos="2260401" algn="l"/>
                <a:tab pos="2712772" algn="l"/>
                <a:tab pos="3165142" algn="l"/>
                <a:tab pos="3617511" algn="l"/>
                <a:tab pos="4069882" algn="l"/>
                <a:tab pos="4522252" algn="l"/>
                <a:tab pos="4974623" algn="l"/>
                <a:tab pos="5426992" algn="l"/>
                <a:tab pos="5879363" algn="l"/>
                <a:tab pos="6331734" algn="l"/>
                <a:tab pos="6784103" algn="l"/>
                <a:tab pos="7236474" algn="l"/>
                <a:tab pos="7688844" algn="l"/>
                <a:tab pos="8141215" algn="l"/>
                <a:tab pos="8593584" algn="l"/>
                <a:tab pos="9045955" algn="l"/>
              </a:tabLst>
              <a:defRPr sz="2000">
                <a:solidFill>
                  <a:schemeClr val="bg2"/>
                </a:solidFill>
                <a:latin typeface="Arial" pitchFamily="34" charset="0"/>
                <a:ea typeface="MS PGothic" pitchFamily="34" charset="-128"/>
              </a:defRPr>
            </a:lvl7pPr>
            <a:lvl8pPr marL="3131794" indent="-208787" defTabSz="417572" eaLnBrk="0" fontAlgn="base" hangingPunct="0">
              <a:spcBef>
                <a:spcPct val="0"/>
              </a:spcBef>
              <a:spcAft>
                <a:spcPct val="0"/>
              </a:spcAft>
              <a:tabLst>
                <a:tab pos="0" algn="l"/>
                <a:tab pos="450920" algn="l"/>
                <a:tab pos="903291" algn="l"/>
                <a:tab pos="1355661" algn="l"/>
                <a:tab pos="1808032" algn="l"/>
                <a:tab pos="2260401" algn="l"/>
                <a:tab pos="2712772" algn="l"/>
                <a:tab pos="3165142" algn="l"/>
                <a:tab pos="3617511" algn="l"/>
                <a:tab pos="4069882" algn="l"/>
                <a:tab pos="4522252" algn="l"/>
                <a:tab pos="4974623" algn="l"/>
                <a:tab pos="5426992" algn="l"/>
                <a:tab pos="5879363" algn="l"/>
                <a:tab pos="6331734" algn="l"/>
                <a:tab pos="6784103" algn="l"/>
                <a:tab pos="7236474" algn="l"/>
                <a:tab pos="7688844" algn="l"/>
                <a:tab pos="8141215" algn="l"/>
                <a:tab pos="8593584" algn="l"/>
                <a:tab pos="9045955" algn="l"/>
              </a:tabLst>
              <a:defRPr sz="2000">
                <a:solidFill>
                  <a:schemeClr val="bg2"/>
                </a:solidFill>
                <a:latin typeface="Arial" pitchFamily="34" charset="0"/>
                <a:ea typeface="MS PGothic" pitchFamily="34" charset="-128"/>
              </a:defRPr>
            </a:lvl8pPr>
            <a:lvl9pPr marL="3549366" indent="-208787" defTabSz="417572" eaLnBrk="0" fontAlgn="base" hangingPunct="0">
              <a:spcBef>
                <a:spcPct val="0"/>
              </a:spcBef>
              <a:spcAft>
                <a:spcPct val="0"/>
              </a:spcAft>
              <a:tabLst>
                <a:tab pos="0" algn="l"/>
                <a:tab pos="450920" algn="l"/>
                <a:tab pos="903291" algn="l"/>
                <a:tab pos="1355661" algn="l"/>
                <a:tab pos="1808032" algn="l"/>
                <a:tab pos="2260401" algn="l"/>
                <a:tab pos="2712772" algn="l"/>
                <a:tab pos="3165142" algn="l"/>
                <a:tab pos="3617511" algn="l"/>
                <a:tab pos="4069882" algn="l"/>
                <a:tab pos="4522252" algn="l"/>
                <a:tab pos="4974623" algn="l"/>
                <a:tab pos="5426992" algn="l"/>
                <a:tab pos="5879363" algn="l"/>
                <a:tab pos="6331734" algn="l"/>
                <a:tab pos="6784103" algn="l"/>
                <a:tab pos="7236474" algn="l"/>
                <a:tab pos="7688844" algn="l"/>
                <a:tab pos="8141215" algn="l"/>
                <a:tab pos="8593584" algn="l"/>
                <a:tab pos="9045955" algn="l"/>
              </a:tabLst>
              <a:defRPr sz="2000">
                <a:solidFill>
                  <a:schemeClr val="bg2"/>
                </a:solidFill>
                <a:latin typeface="Arial" pitchFamily="34" charset="0"/>
                <a:ea typeface="MS PGothic" pitchFamily="34" charset="-128"/>
              </a:defRPr>
            </a:lvl9pPr>
          </a:lstStyle>
          <a:p>
            <a:pPr eaLnBrk="1" hangingPunct="1">
              <a:buFont typeface="Arial" pitchFamily="34" charset="0"/>
              <a:buNone/>
              <a:defRPr/>
            </a:pPr>
            <a:fld id="{E3E1F765-6271-4865-A2CA-4F53CA49ED63}" type="slidenum">
              <a:rPr lang="en-GB" sz="1200">
                <a:solidFill>
                  <a:srgbClr val="000000"/>
                </a:solidFill>
                <a:latin typeface="Calibri" pitchFamily="34" charset="0"/>
              </a:rPr>
              <a:pPr eaLnBrk="1" hangingPunct="1">
                <a:buFont typeface="Arial" pitchFamily="34" charset="0"/>
                <a:buNone/>
                <a:defRPr/>
              </a:pPr>
              <a:t>23</a:t>
            </a:fld>
            <a:endParaRPr lang="en-GB" sz="1200" dirty="0">
              <a:solidFill>
                <a:srgbClr val="000000"/>
              </a:solidFill>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1144588" y="685800"/>
            <a:ext cx="4570412" cy="3429000"/>
          </a:xfrm>
          <a:prstGeom prst="rect">
            <a:avLst/>
          </a:prstGeom>
          <a:ln/>
        </p:spPr>
      </p:sp>
      <p:sp>
        <p:nvSpPr>
          <p:cNvPr id="119811" name="Rectangle 3"/>
          <p:cNvSpPr>
            <a:spLocks noGrp="1" noChangeArrowheads="1"/>
          </p:cNvSpPr>
          <p:nvPr>
            <p:ph type="body" idx="1"/>
          </p:nvPr>
        </p:nvSpPr>
        <p:spPr>
          <a:xfrm>
            <a:off x="686098" y="4343703"/>
            <a:ext cx="5485805" cy="4206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xfrm>
            <a:off x="1144588" y="685800"/>
            <a:ext cx="4570412" cy="3429000"/>
          </a:xfrm>
          <a:prstGeom prst="rect">
            <a:avLst/>
          </a:prstGeom>
          <a:ln/>
        </p:spPr>
      </p:sp>
      <p:sp>
        <p:nvSpPr>
          <p:cNvPr id="1208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latin typeface="Arial" pitchFamily="34" charset="0"/>
            </a:endParaRPr>
          </a:p>
        </p:txBody>
      </p:sp>
      <p:sp>
        <p:nvSpPr>
          <p:cNvPr id="84996" name="Slide Number Placeholder 3"/>
          <p:cNvSpPr>
            <a:spLocks noGrp="1"/>
          </p:cNvSpPr>
          <p:nvPr>
            <p:ph type="sldNum" sz="quarter" idx="5"/>
          </p:nvPr>
        </p:nvSpPr>
        <p:spPr>
          <a:xfrm>
            <a:off x="0" y="-433917"/>
            <a:ext cx="1489" cy="435430"/>
          </a:xfrm>
        </p:spPr>
        <p:txBody>
          <a:bodyPr/>
          <a:lstStyle>
            <a:lvl1pPr eaLnBrk="0" hangingPunct="0">
              <a:tabLst>
                <a:tab pos="0" algn="l"/>
                <a:tab pos="450920" algn="l"/>
                <a:tab pos="903291" algn="l"/>
                <a:tab pos="1355661" algn="l"/>
                <a:tab pos="1808032" algn="l"/>
                <a:tab pos="2260401" algn="l"/>
                <a:tab pos="2712772" algn="l"/>
                <a:tab pos="3165142" algn="l"/>
                <a:tab pos="3617511" algn="l"/>
                <a:tab pos="4069882" algn="l"/>
                <a:tab pos="4522252" algn="l"/>
                <a:tab pos="4974623" algn="l"/>
                <a:tab pos="5426992" algn="l"/>
                <a:tab pos="5879363" algn="l"/>
                <a:tab pos="6331734" algn="l"/>
                <a:tab pos="6784103" algn="l"/>
                <a:tab pos="7236474" algn="l"/>
                <a:tab pos="7688844" algn="l"/>
                <a:tab pos="8141215" algn="l"/>
                <a:tab pos="8593584" algn="l"/>
                <a:tab pos="9045955" algn="l"/>
              </a:tabLst>
              <a:defRPr sz="2000">
                <a:solidFill>
                  <a:schemeClr val="bg2"/>
                </a:solidFill>
                <a:latin typeface="Arial" pitchFamily="34" charset="0"/>
                <a:ea typeface="MS PGothic" pitchFamily="34" charset="-128"/>
              </a:defRPr>
            </a:lvl1pPr>
            <a:lvl2pPr marL="678556" indent="-260983" eaLnBrk="0" hangingPunct="0">
              <a:tabLst>
                <a:tab pos="0" algn="l"/>
                <a:tab pos="450920" algn="l"/>
                <a:tab pos="903291" algn="l"/>
                <a:tab pos="1355661" algn="l"/>
                <a:tab pos="1808032" algn="l"/>
                <a:tab pos="2260401" algn="l"/>
                <a:tab pos="2712772" algn="l"/>
                <a:tab pos="3165142" algn="l"/>
                <a:tab pos="3617511" algn="l"/>
                <a:tab pos="4069882" algn="l"/>
                <a:tab pos="4522252" algn="l"/>
                <a:tab pos="4974623" algn="l"/>
                <a:tab pos="5426992" algn="l"/>
                <a:tab pos="5879363" algn="l"/>
                <a:tab pos="6331734" algn="l"/>
                <a:tab pos="6784103" algn="l"/>
                <a:tab pos="7236474" algn="l"/>
                <a:tab pos="7688844" algn="l"/>
                <a:tab pos="8141215" algn="l"/>
                <a:tab pos="8593584" algn="l"/>
                <a:tab pos="9045955" algn="l"/>
              </a:tabLst>
              <a:defRPr sz="2000">
                <a:solidFill>
                  <a:schemeClr val="bg2"/>
                </a:solidFill>
                <a:latin typeface="Arial" pitchFamily="34" charset="0"/>
                <a:ea typeface="MS PGothic" pitchFamily="34" charset="-128"/>
              </a:defRPr>
            </a:lvl2pPr>
            <a:lvl3pPr marL="1043931" indent="-208787" eaLnBrk="0" hangingPunct="0">
              <a:tabLst>
                <a:tab pos="0" algn="l"/>
                <a:tab pos="450920" algn="l"/>
                <a:tab pos="903291" algn="l"/>
                <a:tab pos="1355661" algn="l"/>
                <a:tab pos="1808032" algn="l"/>
                <a:tab pos="2260401" algn="l"/>
                <a:tab pos="2712772" algn="l"/>
                <a:tab pos="3165142" algn="l"/>
                <a:tab pos="3617511" algn="l"/>
                <a:tab pos="4069882" algn="l"/>
                <a:tab pos="4522252" algn="l"/>
                <a:tab pos="4974623" algn="l"/>
                <a:tab pos="5426992" algn="l"/>
                <a:tab pos="5879363" algn="l"/>
                <a:tab pos="6331734" algn="l"/>
                <a:tab pos="6784103" algn="l"/>
                <a:tab pos="7236474" algn="l"/>
                <a:tab pos="7688844" algn="l"/>
                <a:tab pos="8141215" algn="l"/>
                <a:tab pos="8593584" algn="l"/>
                <a:tab pos="9045955" algn="l"/>
              </a:tabLst>
              <a:defRPr sz="2000">
                <a:solidFill>
                  <a:schemeClr val="bg2"/>
                </a:solidFill>
                <a:latin typeface="Arial" pitchFamily="34" charset="0"/>
                <a:ea typeface="MS PGothic" pitchFamily="34" charset="-128"/>
              </a:defRPr>
            </a:lvl3pPr>
            <a:lvl4pPr marL="1461504" indent="-208787" eaLnBrk="0" hangingPunct="0">
              <a:tabLst>
                <a:tab pos="0" algn="l"/>
                <a:tab pos="450920" algn="l"/>
                <a:tab pos="903291" algn="l"/>
                <a:tab pos="1355661" algn="l"/>
                <a:tab pos="1808032" algn="l"/>
                <a:tab pos="2260401" algn="l"/>
                <a:tab pos="2712772" algn="l"/>
                <a:tab pos="3165142" algn="l"/>
                <a:tab pos="3617511" algn="l"/>
                <a:tab pos="4069882" algn="l"/>
                <a:tab pos="4522252" algn="l"/>
                <a:tab pos="4974623" algn="l"/>
                <a:tab pos="5426992" algn="l"/>
                <a:tab pos="5879363" algn="l"/>
                <a:tab pos="6331734" algn="l"/>
                <a:tab pos="6784103" algn="l"/>
                <a:tab pos="7236474" algn="l"/>
                <a:tab pos="7688844" algn="l"/>
                <a:tab pos="8141215" algn="l"/>
                <a:tab pos="8593584" algn="l"/>
                <a:tab pos="9045955" algn="l"/>
              </a:tabLst>
              <a:defRPr sz="2000">
                <a:solidFill>
                  <a:schemeClr val="bg2"/>
                </a:solidFill>
                <a:latin typeface="Arial" pitchFamily="34" charset="0"/>
                <a:ea typeface="MS PGothic" pitchFamily="34" charset="-128"/>
              </a:defRPr>
            </a:lvl4pPr>
            <a:lvl5pPr marL="1879077" indent="-208787" eaLnBrk="0" hangingPunct="0">
              <a:tabLst>
                <a:tab pos="0" algn="l"/>
                <a:tab pos="450920" algn="l"/>
                <a:tab pos="903291" algn="l"/>
                <a:tab pos="1355661" algn="l"/>
                <a:tab pos="1808032" algn="l"/>
                <a:tab pos="2260401" algn="l"/>
                <a:tab pos="2712772" algn="l"/>
                <a:tab pos="3165142" algn="l"/>
                <a:tab pos="3617511" algn="l"/>
                <a:tab pos="4069882" algn="l"/>
                <a:tab pos="4522252" algn="l"/>
                <a:tab pos="4974623" algn="l"/>
                <a:tab pos="5426992" algn="l"/>
                <a:tab pos="5879363" algn="l"/>
                <a:tab pos="6331734" algn="l"/>
                <a:tab pos="6784103" algn="l"/>
                <a:tab pos="7236474" algn="l"/>
                <a:tab pos="7688844" algn="l"/>
                <a:tab pos="8141215" algn="l"/>
                <a:tab pos="8593584" algn="l"/>
                <a:tab pos="9045955" algn="l"/>
              </a:tabLst>
              <a:defRPr sz="2000">
                <a:solidFill>
                  <a:schemeClr val="bg2"/>
                </a:solidFill>
                <a:latin typeface="Arial" pitchFamily="34" charset="0"/>
                <a:ea typeface="MS PGothic" pitchFamily="34" charset="-128"/>
              </a:defRPr>
            </a:lvl5pPr>
            <a:lvl6pPr marL="2296648" indent="-208787" defTabSz="417572" eaLnBrk="0" fontAlgn="base" hangingPunct="0">
              <a:spcBef>
                <a:spcPct val="0"/>
              </a:spcBef>
              <a:spcAft>
                <a:spcPct val="0"/>
              </a:spcAft>
              <a:tabLst>
                <a:tab pos="0" algn="l"/>
                <a:tab pos="450920" algn="l"/>
                <a:tab pos="903291" algn="l"/>
                <a:tab pos="1355661" algn="l"/>
                <a:tab pos="1808032" algn="l"/>
                <a:tab pos="2260401" algn="l"/>
                <a:tab pos="2712772" algn="l"/>
                <a:tab pos="3165142" algn="l"/>
                <a:tab pos="3617511" algn="l"/>
                <a:tab pos="4069882" algn="l"/>
                <a:tab pos="4522252" algn="l"/>
                <a:tab pos="4974623" algn="l"/>
                <a:tab pos="5426992" algn="l"/>
                <a:tab pos="5879363" algn="l"/>
                <a:tab pos="6331734" algn="l"/>
                <a:tab pos="6784103" algn="l"/>
                <a:tab pos="7236474" algn="l"/>
                <a:tab pos="7688844" algn="l"/>
                <a:tab pos="8141215" algn="l"/>
                <a:tab pos="8593584" algn="l"/>
                <a:tab pos="9045955" algn="l"/>
              </a:tabLst>
              <a:defRPr sz="2000">
                <a:solidFill>
                  <a:schemeClr val="bg2"/>
                </a:solidFill>
                <a:latin typeface="Arial" pitchFamily="34" charset="0"/>
                <a:ea typeface="MS PGothic" pitchFamily="34" charset="-128"/>
              </a:defRPr>
            </a:lvl6pPr>
            <a:lvl7pPr marL="2714221" indent="-208787" defTabSz="417572" eaLnBrk="0" fontAlgn="base" hangingPunct="0">
              <a:spcBef>
                <a:spcPct val="0"/>
              </a:spcBef>
              <a:spcAft>
                <a:spcPct val="0"/>
              </a:spcAft>
              <a:tabLst>
                <a:tab pos="0" algn="l"/>
                <a:tab pos="450920" algn="l"/>
                <a:tab pos="903291" algn="l"/>
                <a:tab pos="1355661" algn="l"/>
                <a:tab pos="1808032" algn="l"/>
                <a:tab pos="2260401" algn="l"/>
                <a:tab pos="2712772" algn="l"/>
                <a:tab pos="3165142" algn="l"/>
                <a:tab pos="3617511" algn="l"/>
                <a:tab pos="4069882" algn="l"/>
                <a:tab pos="4522252" algn="l"/>
                <a:tab pos="4974623" algn="l"/>
                <a:tab pos="5426992" algn="l"/>
                <a:tab pos="5879363" algn="l"/>
                <a:tab pos="6331734" algn="l"/>
                <a:tab pos="6784103" algn="l"/>
                <a:tab pos="7236474" algn="l"/>
                <a:tab pos="7688844" algn="l"/>
                <a:tab pos="8141215" algn="l"/>
                <a:tab pos="8593584" algn="l"/>
                <a:tab pos="9045955" algn="l"/>
              </a:tabLst>
              <a:defRPr sz="2000">
                <a:solidFill>
                  <a:schemeClr val="bg2"/>
                </a:solidFill>
                <a:latin typeface="Arial" pitchFamily="34" charset="0"/>
                <a:ea typeface="MS PGothic" pitchFamily="34" charset="-128"/>
              </a:defRPr>
            </a:lvl7pPr>
            <a:lvl8pPr marL="3131794" indent="-208787" defTabSz="417572" eaLnBrk="0" fontAlgn="base" hangingPunct="0">
              <a:spcBef>
                <a:spcPct val="0"/>
              </a:spcBef>
              <a:spcAft>
                <a:spcPct val="0"/>
              </a:spcAft>
              <a:tabLst>
                <a:tab pos="0" algn="l"/>
                <a:tab pos="450920" algn="l"/>
                <a:tab pos="903291" algn="l"/>
                <a:tab pos="1355661" algn="l"/>
                <a:tab pos="1808032" algn="l"/>
                <a:tab pos="2260401" algn="l"/>
                <a:tab pos="2712772" algn="l"/>
                <a:tab pos="3165142" algn="l"/>
                <a:tab pos="3617511" algn="l"/>
                <a:tab pos="4069882" algn="l"/>
                <a:tab pos="4522252" algn="l"/>
                <a:tab pos="4974623" algn="l"/>
                <a:tab pos="5426992" algn="l"/>
                <a:tab pos="5879363" algn="l"/>
                <a:tab pos="6331734" algn="l"/>
                <a:tab pos="6784103" algn="l"/>
                <a:tab pos="7236474" algn="l"/>
                <a:tab pos="7688844" algn="l"/>
                <a:tab pos="8141215" algn="l"/>
                <a:tab pos="8593584" algn="l"/>
                <a:tab pos="9045955" algn="l"/>
              </a:tabLst>
              <a:defRPr sz="2000">
                <a:solidFill>
                  <a:schemeClr val="bg2"/>
                </a:solidFill>
                <a:latin typeface="Arial" pitchFamily="34" charset="0"/>
                <a:ea typeface="MS PGothic" pitchFamily="34" charset="-128"/>
              </a:defRPr>
            </a:lvl8pPr>
            <a:lvl9pPr marL="3549366" indent="-208787" defTabSz="417572" eaLnBrk="0" fontAlgn="base" hangingPunct="0">
              <a:spcBef>
                <a:spcPct val="0"/>
              </a:spcBef>
              <a:spcAft>
                <a:spcPct val="0"/>
              </a:spcAft>
              <a:tabLst>
                <a:tab pos="0" algn="l"/>
                <a:tab pos="450920" algn="l"/>
                <a:tab pos="903291" algn="l"/>
                <a:tab pos="1355661" algn="l"/>
                <a:tab pos="1808032" algn="l"/>
                <a:tab pos="2260401" algn="l"/>
                <a:tab pos="2712772" algn="l"/>
                <a:tab pos="3165142" algn="l"/>
                <a:tab pos="3617511" algn="l"/>
                <a:tab pos="4069882" algn="l"/>
                <a:tab pos="4522252" algn="l"/>
                <a:tab pos="4974623" algn="l"/>
                <a:tab pos="5426992" algn="l"/>
                <a:tab pos="5879363" algn="l"/>
                <a:tab pos="6331734" algn="l"/>
                <a:tab pos="6784103" algn="l"/>
                <a:tab pos="7236474" algn="l"/>
                <a:tab pos="7688844" algn="l"/>
                <a:tab pos="8141215" algn="l"/>
                <a:tab pos="8593584" algn="l"/>
                <a:tab pos="9045955" algn="l"/>
              </a:tabLst>
              <a:defRPr sz="2000">
                <a:solidFill>
                  <a:schemeClr val="bg2"/>
                </a:solidFill>
                <a:latin typeface="Arial" pitchFamily="34" charset="0"/>
                <a:ea typeface="MS PGothic" pitchFamily="34" charset="-128"/>
              </a:defRPr>
            </a:lvl9pPr>
          </a:lstStyle>
          <a:p>
            <a:pPr eaLnBrk="1" hangingPunct="1">
              <a:buFont typeface="Arial" pitchFamily="34" charset="0"/>
              <a:buNone/>
              <a:defRPr/>
            </a:pPr>
            <a:fld id="{3BA3DD08-3C34-4AA0-8198-56D7CBED0F9D}" type="slidenum">
              <a:rPr lang="en-GB" sz="1200">
                <a:solidFill>
                  <a:schemeClr val="tx1"/>
                </a:solidFill>
              </a:rPr>
              <a:pPr eaLnBrk="1" hangingPunct="1">
                <a:buFont typeface="Arial" pitchFamily="34" charset="0"/>
                <a:buNone/>
                <a:defRPr/>
              </a:pPr>
              <a:t>25</a:t>
            </a:fld>
            <a:endParaRPr lang="en-GB" sz="1200" dirty="0">
              <a:solidFill>
                <a:schemeClr val="tx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1144588" y="685800"/>
            <a:ext cx="4570412" cy="3429000"/>
          </a:xfrm>
          <a:prstGeom prst="rect">
            <a:avLst/>
          </a:prstGeom>
          <a:ln/>
        </p:spPr>
      </p:sp>
      <p:sp>
        <p:nvSpPr>
          <p:cNvPr id="3" name="Notes Placeholder 2"/>
          <p:cNvSpPr>
            <a:spLocks noGrp="1"/>
          </p:cNvSpPr>
          <p:nvPr>
            <p:ph type="body" idx="1"/>
          </p:nvPr>
        </p:nvSpPr>
        <p:spPr/>
        <p:txBody>
          <a:bodyPr>
            <a:normAutofit fontScale="92500" lnSpcReduction="10000"/>
          </a:bodyPr>
          <a:lstStyle/>
          <a:p>
            <a:pPr>
              <a:spcBef>
                <a:spcPts val="409"/>
              </a:spcBef>
              <a:tabLst>
                <a:tab pos="0" algn="l"/>
                <a:tab pos="409951" algn="l"/>
                <a:tab pos="819900" algn="l"/>
                <a:tab pos="1229852" algn="l"/>
                <a:tab pos="1639801" algn="l"/>
                <a:tab pos="2049752" algn="l"/>
                <a:tab pos="2461272" algn="l"/>
                <a:tab pos="2871223" algn="l"/>
                <a:tab pos="3281173" algn="l"/>
                <a:tab pos="3691123" algn="l"/>
                <a:tab pos="4101073" algn="l"/>
                <a:tab pos="4511024" algn="l"/>
                <a:tab pos="4922544" algn="l"/>
                <a:tab pos="5332495" algn="l"/>
                <a:tab pos="5742444" algn="l"/>
                <a:tab pos="6152396" algn="l"/>
                <a:tab pos="6562345" algn="l"/>
                <a:tab pos="6972296" algn="l"/>
                <a:tab pos="7383817" algn="l"/>
                <a:tab pos="7793767" algn="l"/>
                <a:tab pos="8203718" algn="l"/>
              </a:tabLst>
              <a:defRPr/>
            </a:pPr>
            <a:r>
              <a:rPr lang="en-US" dirty="0" smtClean="0">
                <a:ea typeface="MS Gothic" pitchFamily="49" charset="-128"/>
              </a:rPr>
              <a:t>Since V8.5.0 it has been possible to manage individual Liberty server processes directly through JMX or through the WAS ND full profile Job manager. Additionally web traffic is workload balanced by the same web service </a:t>
            </a:r>
            <a:r>
              <a:rPr lang="en-US" dirty="0" err="1" smtClean="0">
                <a:ea typeface="MS Gothic" pitchFamily="49" charset="-128"/>
              </a:rPr>
              <a:t>plugin</a:t>
            </a:r>
            <a:r>
              <a:rPr lang="en-US" dirty="0" smtClean="0">
                <a:ea typeface="MS Gothic" pitchFamily="49" charset="-128"/>
              </a:rPr>
              <a:t> as full-profile WAS to distributed web traffic, maintain session affinity and failover the affinity when needed.</a:t>
            </a:r>
          </a:p>
          <a:p>
            <a:pPr>
              <a:spcBef>
                <a:spcPts val="409"/>
              </a:spcBef>
              <a:tabLst>
                <a:tab pos="0" algn="l"/>
                <a:tab pos="409951" algn="l"/>
                <a:tab pos="819900" algn="l"/>
                <a:tab pos="1229852" algn="l"/>
                <a:tab pos="1639801" algn="l"/>
                <a:tab pos="2049752" algn="l"/>
                <a:tab pos="2461272" algn="l"/>
                <a:tab pos="2871223" algn="l"/>
                <a:tab pos="3281173" algn="l"/>
                <a:tab pos="3691123" algn="l"/>
                <a:tab pos="4101073" algn="l"/>
                <a:tab pos="4511024" algn="l"/>
                <a:tab pos="4922544" algn="l"/>
                <a:tab pos="5332495" algn="l"/>
                <a:tab pos="5742444" algn="l"/>
                <a:tab pos="6152396" algn="l"/>
                <a:tab pos="6562345" algn="l"/>
                <a:tab pos="6972296" algn="l"/>
                <a:tab pos="7383817" algn="l"/>
                <a:tab pos="7793767" algn="l"/>
                <a:tab pos="8203718" algn="l"/>
              </a:tabLst>
              <a:defRPr/>
            </a:pPr>
            <a:endParaRPr lang="en-US" dirty="0" smtClean="0">
              <a:ea typeface="MS Gothic" pitchFamily="49" charset="-128"/>
            </a:endParaRPr>
          </a:p>
          <a:p>
            <a:pPr>
              <a:spcBef>
                <a:spcPts val="409"/>
              </a:spcBef>
              <a:tabLst>
                <a:tab pos="0" algn="l"/>
                <a:tab pos="409951" algn="l"/>
                <a:tab pos="819900" algn="l"/>
                <a:tab pos="1229852" algn="l"/>
                <a:tab pos="1639801" algn="l"/>
                <a:tab pos="2049752" algn="l"/>
                <a:tab pos="2461272" algn="l"/>
                <a:tab pos="2871223" algn="l"/>
                <a:tab pos="3281173" algn="l"/>
                <a:tab pos="3691123" algn="l"/>
                <a:tab pos="4101073" algn="l"/>
                <a:tab pos="4511024" algn="l"/>
                <a:tab pos="4922544" algn="l"/>
                <a:tab pos="5332495" algn="l"/>
                <a:tab pos="5742444" algn="l"/>
                <a:tab pos="6152396" algn="l"/>
                <a:tab pos="6562345" algn="l"/>
                <a:tab pos="6972296" algn="l"/>
                <a:tab pos="7383817" algn="l"/>
                <a:tab pos="7793767" algn="l"/>
                <a:tab pos="8203718" algn="l"/>
              </a:tabLst>
              <a:defRPr/>
            </a:pPr>
            <a:r>
              <a:rPr lang="en-US" dirty="0" smtClean="0">
                <a:ea typeface="MS Gothic" pitchFamily="49" charset="-128"/>
              </a:rPr>
              <a:t>Three new Liberty profile features are introduced in WAS V8.5.5 to provide an end-to-end lightweight administrative capability that does not require the WAS full profile Job Manager. In WAS V8.5.5 ND the </a:t>
            </a:r>
            <a:r>
              <a:rPr lang="en-US" dirty="0" err="1" smtClean="0">
                <a:ea typeface="MS Gothic" pitchFamily="49" charset="-128"/>
              </a:rPr>
              <a:t>collectiveController</a:t>
            </a:r>
            <a:r>
              <a:rPr lang="en-US" dirty="0" smtClean="0">
                <a:ea typeface="MS Gothic" pitchFamily="49" charset="-128"/>
              </a:rPr>
              <a:t> feature enables one or more Liberty servers to be configured as management endpoint that can proxy one or more clusters of Liberty servers. The set of Liberty servers that may be </a:t>
            </a:r>
            <a:r>
              <a:rPr lang="en-US" dirty="0" err="1" smtClean="0">
                <a:ea typeface="MS Gothic" pitchFamily="49" charset="-128"/>
              </a:rPr>
              <a:t>proxied</a:t>
            </a:r>
            <a:r>
              <a:rPr lang="en-US" dirty="0" smtClean="0">
                <a:ea typeface="MS Gothic" pitchFamily="49" charset="-128"/>
              </a:rPr>
              <a:t> by the highly available </a:t>
            </a:r>
            <a:r>
              <a:rPr lang="en-US" dirty="0" err="1" smtClean="0">
                <a:ea typeface="MS Gothic" pitchFamily="49" charset="-128"/>
              </a:rPr>
              <a:t>CollectiveController</a:t>
            </a:r>
            <a:r>
              <a:rPr lang="en-US" dirty="0" smtClean="0">
                <a:ea typeface="MS Gothic" pitchFamily="49" charset="-128"/>
              </a:rPr>
              <a:t> are referred to as the “collective” of servers which may be delegated to – forming a management domain. Liberty servers join a collective by simply defining a </a:t>
            </a:r>
            <a:r>
              <a:rPr lang="en-US" dirty="0" err="1" smtClean="0">
                <a:ea typeface="MS Gothic" pitchFamily="49" charset="-128"/>
              </a:rPr>
              <a:t>collectiveMember</a:t>
            </a:r>
            <a:r>
              <a:rPr lang="en-US" dirty="0" smtClean="0">
                <a:ea typeface="MS Gothic" pitchFamily="49" charset="-128"/>
              </a:rPr>
              <a:t> feature and registering with the </a:t>
            </a:r>
            <a:r>
              <a:rPr lang="en-US" dirty="0" err="1" smtClean="0">
                <a:ea typeface="MS Gothic" pitchFamily="49" charset="-128"/>
              </a:rPr>
              <a:t>CollectiveController</a:t>
            </a:r>
            <a:r>
              <a:rPr lang="en-US" dirty="0" smtClean="0">
                <a:ea typeface="MS Gothic" pitchFamily="49" charset="-128"/>
              </a:rPr>
              <a:t>. They retain ownership of their configuration but can be managed through the CC.</a:t>
            </a:r>
          </a:p>
          <a:p>
            <a:pPr>
              <a:spcBef>
                <a:spcPts val="409"/>
              </a:spcBef>
              <a:tabLst>
                <a:tab pos="0" algn="l"/>
                <a:tab pos="409951" algn="l"/>
                <a:tab pos="819900" algn="l"/>
                <a:tab pos="1229852" algn="l"/>
                <a:tab pos="1639801" algn="l"/>
                <a:tab pos="2049752" algn="l"/>
                <a:tab pos="2461272" algn="l"/>
                <a:tab pos="2871223" algn="l"/>
                <a:tab pos="3281173" algn="l"/>
                <a:tab pos="3691123" algn="l"/>
                <a:tab pos="4101073" algn="l"/>
                <a:tab pos="4511024" algn="l"/>
                <a:tab pos="4922544" algn="l"/>
                <a:tab pos="5332495" algn="l"/>
                <a:tab pos="5742444" algn="l"/>
                <a:tab pos="6152396" algn="l"/>
                <a:tab pos="6562345" algn="l"/>
                <a:tab pos="6972296" algn="l"/>
                <a:tab pos="7383817" algn="l"/>
                <a:tab pos="7793767" algn="l"/>
                <a:tab pos="8203718" algn="l"/>
              </a:tabLst>
              <a:defRPr/>
            </a:pPr>
            <a:endParaRPr lang="en-US" dirty="0" smtClean="0">
              <a:ea typeface="MS Gothic" pitchFamily="49" charset="-128"/>
            </a:endParaRPr>
          </a:p>
          <a:p>
            <a:pPr>
              <a:spcBef>
                <a:spcPts val="409"/>
              </a:spcBef>
              <a:tabLst>
                <a:tab pos="0" algn="l"/>
                <a:tab pos="409951" algn="l"/>
                <a:tab pos="819900" algn="l"/>
                <a:tab pos="1229852" algn="l"/>
                <a:tab pos="1639801" algn="l"/>
                <a:tab pos="2049752" algn="l"/>
                <a:tab pos="2461272" algn="l"/>
                <a:tab pos="2871223" algn="l"/>
                <a:tab pos="3281173" algn="l"/>
                <a:tab pos="3691123" algn="l"/>
                <a:tab pos="4101073" algn="l"/>
                <a:tab pos="4511024" algn="l"/>
                <a:tab pos="4922544" algn="l"/>
                <a:tab pos="5332495" algn="l"/>
                <a:tab pos="5742444" algn="l"/>
                <a:tab pos="6152396" algn="l"/>
                <a:tab pos="6562345" algn="l"/>
                <a:tab pos="6972296" algn="l"/>
                <a:tab pos="7383817" algn="l"/>
                <a:tab pos="7793767" algn="l"/>
                <a:tab pos="8203718" algn="l"/>
              </a:tabLst>
              <a:defRPr/>
            </a:pPr>
            <a:r>
              <a:rPr lang="en-US" dirty="0" smtClean="0">
                <a:ea typeface="MS Gothic" pitchFamily="49" charset="-128"/>
              </a:rPr>
              <a:t>The </a:t>
            </a:r>
            <a:r>
              <a:rPr lang="en-US" dirty="0" err="1" smtClean="0">
                <a:ea typeface="MS Gothic" pitchFamily="49" charset="-128"/>
              </a:rPr>
              <a:t>CollectiveController</a:t>
            </a:r>
            <a:r>
              <a:rPr lang="en-US" dirty="0" smtClean="0">
                <a:ea typeface="MS Gothic" pitchFamily="49" charset="-128"/>
              </a:rPr>
              <a:t> provides operational access to all servers that are members of the collective.  This includes operations to start/stop servers,  invoke </a:t>
            </a:r>
            <a:r>
              <a:rPr lang="en-US" dirty="0" err="1" smtClean="0">
                <a:ea typeface="MS Gothic" pitchFamily="49" charset="-128"/>
              </a:rPr>
              <a:t>mbeans</a:t>
            </a:r>
            <a:r>
              <a:rPr lang="en-US" dirty="0" smtClean="0">
                <a:ea typeface="MS Gothic" pitchFamily="49" charset="-128"/>
              </a:rPr>
              <a:t>,  and perform file transfer, which supports configuration changes and app install/uninstall scenarios.</a:t>
            </a:r>
          </a:p>
          <a:p>
            <a:pPr>
              <a:spcBef>
                <a:spcPts val="409"/>
              </a:spcBef>
              <a:tabLst>
                <a:tab pos="0" algn="l"/>
                <a:tab pos="409951" algn="l"/>
                <a:tab pos="819900" algn="l"/>
                <a:tab pos="1229852" algn="l"/>
                <a:tab pos="1639801" algn="l"/>
                <a:tab pos="2049752" algn="l"/>
                <a:tab pos="2461272" algn="l"/>
                <a:tab pos="2871223" algn="l"/>
                <a:tab pos="3281173" algn="l"/>
                <a:tab pos="3691123" algn="l"/>
                <a:tab pos="4101073" algn="l"/>
                <a:tab pos="4511024" algn="l"/>
                <a:tab pos="4922544" algn="l"/>
                <a:tab pos="5332495" algn="l"/>
                <a:tab pos="5742444" algn="l"/>
                <a:tab pos="6152396" algn="l"/>
                <a:tab pos="6562345" algn="l"/>
                <a:tab pos="6972296" algn="l"/>
                <a:tab pos="7383817" algn="l"/>
                <a:tab pos="7793767" algn="l"/>
                <a:tab pos="8203718" algn="l"/>
              </a:tabLst>
              <a:defRPr/>
            </a:pPr>
            <a:endParaRPr lang="en-US" dirty="0" smtClean="0">
              <a:ea typeface="MS Gothic" pitchFamily="49" charset="-128"/>
            </a:endParaRPr>
          </a:p>
          <a:p>
            <a:pPr>
              <a:spcBef>
                <a:spcPts val="409"/>
              </a:spcBef>
              <a:tabLst>
                <a:tab pos="0" algn="l"/>
                <a:tab pos="409951" algn="l"/>
                <a:tab pos="819900" algn="l"/>
                <a:tab pos="1229852" algn="l"/>
                <a:tab pos="1639801" algn="l"/>
                <a:tab pos="2049752" algn="l"/>
                <a:tab pos="2461272" algn="l"/>
                <a:tab pos="2871223" algn="l"/>
                <a:tab pos="3281173" algn="l"/>
                <a:tab pos="3691123" algn="l"/>
                <a:tab pos="4101073" algn="l"/>
                <a:tab pos="4511024" algn="l"/>
                <a:tab pos="4922544" algn="l"/>
                <a:tab pos="5332495" algn="l"/>
                <a:tab pos="5742444" algn="l"/>
                <a:tab pos="6152396" algn="l"/>
                <a:tab pos="6562345" algn="l"/>
                <a:tab pos="6972296" algn="l"/>
                <a:tab pos="7383817" algn="l"/>
                <a:tab pos="7793767" algn="l"/>
                <a:tab pos="8203718" algn="l"/>
              </a:tabLst>
              <a:defRPr/>
            </a:pPr>
            <a:r>
              <a:rPr lang="en-US" dirty="0" smtClean="0">
                <a:ea typeface="MS Gothic" pitchFamily="49" charset="-128"/>
              </a:rPr>
              <a:t>The Liberty collective also offers Liberty cluster management support.  A </a:t>
            </a:r>
            <a:r>
              <a:rPr lang="en-US" dirty="0" err="1" smtClean="0">
                <a:ea typeface="MS Gothic" pitchFamily="49" charset="-128"/>
              </a:rPr>
              <a:t>collectiveMember</a:t>
            </a:r>
            <a:r>
              <a:rPr lang="en-US" dirty="0" smtClean="0">
                <a:ea typeface="MS Gothic" pitchFamily="49" charset="-128"/>
              </a:rPr>
              <a:t> server may optionally declare itself a member of a cluster by simply inserting the “cluster” feature into the Liberty server’s </a:t>
            </a:r>
            <a:r>
              <a:rPr lang="en-US" dirty="0" err="1" smtClean="0">
                <a:ea typeface="MS Gothic" pitchFamily="49" charset="-128"/>
              </a:rPr>
              <a:t>config</a:t>
            </a:r>
            <a:r>
              <a:rPr lang="en-US" dirty="0" smtClean="0">
                <a:ea typeface="MS Gothic" pitchFamily="49" charset="-128"/>
              </a:rPr>
              <a:t>.   All server’s that declare the same cluster name are part of the same cluster and can be the target of single management commands </a:t>
            </a:r>
            <a:r>
              <a:rPr lang="en-US" dirty="0" err="1" smtClean="0">
                <a:ea typeface="MS Gothic" pitchFamily="49" charset="-128"/>
              </a:rPr>
              <a:t>targetted</a:t>
            </a:r>
            <a:r>
              <a:rPr lang="en-US" dirty="0" smtClean="0">
                <a:ea typeface="MS Gothic" pitchFamily="49" charset="-128"/>
              </a:rPr>
              <a:t> through the </a:t>
            </a:r>
            <a:r>
              <a:rPr lang="en-US" dirty="0" err="1" smtClean="0">
                <a:ea typeface="MS Gothic" pitchFamily="49" charset="-128"/>
              </a:rPr>
              <a:t>CollectiveController</a:t>
            </a:r>
            <a:r>
              <a:rPr lang="en-US" dirty="0" smtClean="0">
                <a:ea typeface="MS Gothic" pitchFamily="49" charset="-128"/>
              </a:rPr>
              <a:t>. It’s that easy.</a:t>
            </a:r>
          </a:p>
          <a:p>
            <a:pPr>
              <a:spcBef>
                <a:spcPts val="409"/>
              </a:spcBef>
              <a:tabLst>
                <a:tab pos="0" algn="l"/>
                <a:tab pos="409951" algn="l"/>
                <a:tab pos="819900" algn="l"/>
                <a:tab pos="1229852" algn="l"/>
                <a:tab pos="1639801" algn="l"/>
                <a:tab pos="2049752" algn="l"/>
                <a:tab pos="2461272" algn="l"/>
                <a:tab pos="2871223" algn="l"/>
                <a:tab pos="3281173" algn="l"/>
                <a:tab pos="3691123" algn="l"/>
                <a:tab pos="4101073" algn="l"/>
                <a:tab pos="4511024" algn="l"/>
                <a:tab pos="4922544" algn="l"/>
                <a:tab pos="5332495" algn="l"/>
                <a:tab pos="5742444" algn="l"/>
                <a:tab pos="6152396" algn="l"/>
                <a:tab pos="6562345" algn="l"/>
                <a:tab pos="6972296" algn="l"/>
                <a:tab pos="7383817" algn="l"/>
                <a:tab pos="7793767" algn="l"/>
                <a:tab pos="8203718" algn="l"/>
              </a:tabLst>
              <a:defRPr/>
            </a:pPr>
            <a:endParaRPr lang="en-US" dirty="0" smtClean="0">
              <a:ea typeface="MS Gothic" pitchFamily="49" charset="-128"/>
            </a:endParaRPr>
          </a:p>
        </p:txBody>
      </p:sp>
      <p:sp>
        <p:nvSpPr>
          <p:cNvPr id="4" name="Slide Number Placeholder 3"/>
          <p:cNvSpPr>
            <a:spLocks noGrp="1"/>
          </p:cNvSpPr>
          <p:nvPr>
            <p:ph type="sldNum" sz="quarter" idx="5"/>
          </p:nvPr>
        </p:nvSpPr>
        <p:spPr/>
        <p:txBody>
          <a:bodyPr/>
          <a:lstStyle/>
          <a:p>
            <a:pPr>
              <a:defRPr/>
            </a:pPr>
            <a:fld id="{B5E37268-54FD-4492-9719-58CBAECE340A}" type="slidenum">
              <a:rPr lang="en-US" smtClean="0"/>
              <a:pPr>
                <a:defRPr/>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6"/>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1" rIns="91419" bIns="45711"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44B6B5DA-009B-43F7-97DA-31CFD7E1E1E5}" type="slidenum">
              <a:rPr lang="en-US" sz="1200"/>
              <a:pPr algn="r" eaLnBrk="1" hangingPunct="1"/>
              <a:t>27</a:t>
            </a:fld>
            <a:endParaRPr lang="en-US" sz="1200"/>
          </a:p>
        </p:txBody>
      </p:sp>
      <p:sp>
        <p:nvSpPr>
          <p:cNvPr id="131075" name="Rectangle 1"/>
          <p:cNvSpPr>
            <a:spLocks noGrp="1" noRot="1" noChangeAspect="1" noChangeArrowheads="1" noTextEdit="1"/>
          </p:cNvSpPr>
          <p:nvPr>
            <p:ph type="sldImg"/>
          </p:nvPr>
        </p:nvSpPr>
        <p:spPr>
          <a:xfrm>
            <a:off x="1144588" y="685800"/>
            <a:ext cx="4567237" cy="3425825"/>
          </a:xfrm>
          <a:prstGeom prst="rect">
            <a:avLst/>
          </a:prstGeom>
          <a:solidFill>
            <a:srgbClr val="FFFFFF"/>
          </a:solidFill>
          <a:ln/>
        </p:spPr>
      </p:sp>
      <p:sp>
        <p:nvSpPr>
          <p:cNvPr id="131076" name="Rectangle 2"/>
          <p:cNvSpPr>
            <a:spLocks noGrp="1" noChangeArrowheads="1"/>
          </p:cNvSpPr>
          <p:nvPr>
            <p:ph type="body" idx="1"/>
          </p:nvPr>
        </p:nvSpPr>
        <p:spPr>
          <a:xfrm>
            <a:off x="684610" y="4342191"/>
            <a:ext cx="5485805" cy="41138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Arial" pitchFamily="34" charset="0"/>
            </a:endParaRPr>
          </a:p>
        </p:txBody>
      </p:sp>
      <p:sp>
        <p:nvSpPr>
          <p:cNvPr id="131077" name="Text Box 3"/>
          <p:cNvSpPr txBox="1">
            <a:spLocks noChangeArrowheads="1"/>
          </p:cNvSpPr>
          <p:nvPr/>
        </p:nvSpPr>
        <p:spPr bwMode="auto">
          <a:xfrm>
            <a:off x="89297" y="43846"/>
            <a:ext cx="1489" cy="1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2045" tIns="82045" rIns="82045" bIns="41023" anchor="b"/>
          <a:lstStyle>
            <a:lvl1pPr eaLnBrk="0" hangingPunct="0">
              <a:tabLst>
                <a:tab pos="684213" algn="l"/>
                <a:tab pos="1376363" algn="l"/>
                <a:tab pos="2063750" algn="l"/>
                <a:tab pos="2754313" algn="l"/>
              </a:tabLst>
              <a:defRPr>
                <a:solidFill>
                  <a:schemeClr val="tx1"/>
                </a:solidFill>
                <a:latin typeface="Arial" pitchFamily="34" charset="0"/>
                <a:cs typeface="Arial" pitchFamily="34" charset="0"/>
              </a:defRPr>
            </a:lvl1pPr>
            <a:lvl2pPr marL="742950" indent="-285750" eaLnBrk="0" hangingPunct="0">
              <a:tabLst>
                <a:tab pos="684213" algn="l"/>
                <a:tab pos="1376363" algn="l"/>
                <a:tab pos="2063750" algn="l"/>
                <a:tab pos="2754313" algn="l"/>
              </a:tabLst>
              <a:defRPr>
                <a:solidFill>
                  <a:schemeClr val="tx1"/>
                </a:solidFill>
                <a:latin typeface="Arial" pitchFamily="34" charset="0"/>
                <a:cs typeface="Arial" pitchFamily="34" charset="0"/>
              </a:defRPr>
            </a:lvl2pPr>
            <a:lvl3pPr marL="1143000" indent="-228600" eaLnBrk="0" hangingPunct="0">
              <a:tabLst>
                <a:tab pos="684213" algn="l"/>
                <a:tab pos="1376363" algn="l"/>
                <a:tab pos="2063750" algn="l"/>
                <a:tab pos="2754313" algn="l"/>
              </a:tabLst>
              <a:defRPr>
                <a:solidFill>
                  <a:schemeClr val="tx1"/>
                </a:solidFill>
                <a:latin typeface="Arial" pitchFamily="34" charset="0"/>
                <a:cs typeface="Arial" pitchFamily="34" charset="0"/>
              </a:defRPr>
            </a:lvl3pPr>
            <a:lvl4pPr marL="1600200" indent="-228600" eaLnBrk="0" hangingPunct="0">
              <a:tabLst>
                <a:tab pos="684213" algn="l"/>
                <a:tab pos="1376363" algn="l"/>
                <a:tab pos="2063750" algn="l"/>
                <a:tab pos="2754313" algn="l"/>
              </a:tabLst>
              <a:defRPr>
                <a:solidFill>
                  <a:schemeClr val="tx1"/>
                </a:solidFill>
                <a:latin typeface="Arial" pitchFamily="34" charset="0"/>
                <a:cs typeface="Arial" pitchFamily="34" charset="0"/>
              </a:defRPr>
            </a:lvl4pPr>
            <a:lvl5pPr marL="2057400" indent="-228600" eaLnBrk="0" hangingPunct="0">
              <a:tabLst>
                <a:tab pos="684213" algn="l"/>
                <a:tab pos="1376363" algn="l"/>
                <a:tab pos="2063750" algn="l"/>
                <a:tab pos="2754313" algn="l"/>
              </a:tabLst>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684213" algn="l"/>
                <a:tab pos="1376363" algn="l"/>
                <a:tab pos="2063750" algn="l"/>
                <a:tab pos="2754313" algn="l"/>
              </a:tabLs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684213" algn="l"/>
                <a:tab pos="1376363" algn="l"/>
                <a:tab pos="2063750" algn="l"/>
                <a:tab pos="2754313" algn="l"/>
              </a:tabLs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684213" algn="l"/>
                <a:tab pos="1376363" algn="l"/>
                <a:tab pos="2063750" algn="l"/>
                <a:tab pos="2754313" algn="l"/>
              </a:tabLs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684213" algn="l"/>
                <a:tab pos="1376363" algn="l"/>
                <a:tab pos="2063750" algn="l"/>
                <a:tab pos="2754313" algn="l"/>
              </a:tabLst>
              <a:defRPr>
                <a:solidFill>
                  <a:schemeClr val="tx1"/>
                </a:solidFill>
                <a:latin typeface="Arial" pitchFamily="34" charset="0"/>
                <a:cs typeface="Arial" pitchFamily="34" charset="0"/>
              </a:defRPr>
            </a:lvl9pPr>
          </a:lstStyle>
          <a:p>
            <a:pPr algn="r" eaLnBrk="1" hangingPunct="1">
              <a:lnSpc>
                <a:spcPct val="97000"/>
              </a:lnSpc>
            </a:pPr>
            <a:fld id="{9C7B28BC-487E-44B1-9867-B04990221C16}" type="slidenum">
              <a:rPr lang="en-GB" sz="1100">
                <a:solidFill>
                  <a:srgbClr val="000000"/>
                </a:solidFill>
                <a:latin typeface="Times New Roman" pitchFamily="18" charset="0"/>
              </a:rPr>
              <a:pPr algn="r" eaLnBrk="1" hangingPunct="1">
                <a:lnSpc>
                  <a:spcPct val="97000"/>
                </a:lnSpc>
              </a:pPr>
              <a:t>27</a:t>
            </a:fld>
            <a:endParaRPr lang="en-GB" sz="1100">
              <a:solidFill>
                <a:srgbClr val="000000"/>
              </a:solidFill>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Rectangle 6"/>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1" rIns="91419" bIns="45711"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8EFC589-AF10-4DBF-9130-C0908132A1CC}" type="slidenum">
              <a:rPr lang="en-US" sz="1200"/>
              <a:pPr algn="r" eaLnBrk="1" hangingPunct="1"/>
              <a:t>30</a:t>
            </a:fld>
            <a:endParaRPr lang="en-US" sz="1200"/>
          </a:p>
        </p:txBody>
      </p:sp>
      <p:sp>
        <p:nvSpPr>
          <p:cNvPr id="130051" name="Rectangle 1"/>
          <p:cNvSpPr>
            <a:spLocks noGrp="1" noRot="1" noChangeAspect="1" noChangeArrowheads="1" noTextEdit="1"/>
          </p:cNvSpPr>
          <p:nvPr>
            <p:ph type="sldImg"/>
          </p:nvPr>
        </p:nvSpPr>
        <p:spPr>
          <a:xfrm>
            <a:off x="1144588" y="685800"/>
            <a:ext cx="4567237" cy="3425825"/>
          </a:xfrm>
          <a:prstGeom prst="rect">
            <a:avLst/>
          </a:prstGeom>
          <a:solidFill>
            <a:srgbClr val="FFFFFF"/>
          </a:solidFill>
          <a:ln/>
        </p:spPr>
      </p:sp>
      <p:sp>
        <p:nvSpPr>
          <p:cNvPr id="130052" name="Rectangle 2"/>
          <p:cNvSpPr>
            <a:spLocks noGrp="1" noChangeArrowheads="1"/>
          </p:cNvSpPr>
          <p:nvPr>
            <p:ph type="body" idx="1"/>
          </p:nvPr>
        </p:nvSpPr>
        <p:spPr>
          <a:xfrm>
            <a:off x="684610" y="4342191"/>
            <a:ext cx="5485805" cy="41138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Arial" pitchFamily="34" charset="0"/>
            </a:endParaRPr>
          </a:p>
        </p:txBody>
      </p:sp>
      <p:sp>
        <p:nvSpPr>
          <p:cNvPr id="130053" name="Text Box 3"/>
          <p:cNvSpPr txBox="1">
            <a:spLocks noChangeArrowheads="1"/>
          </p:cNvSpPr>
          <p:nvPr/>
        </p:nvSpPr>
        <p:spPr bwMode="auto">
          <a:xfrm>
            <a:off x="89297" y="43846"/>
            <a:ext cx="1489" cy="1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2045" tIns="82045" rIns="82045" bIns="41023" anchor="b"/>
          <a:lstStyle>
            <a:lvl1pPr eaLnBrk="0" hangingPunct="0">
              <a:tabLst>
                <a:tab pos="684213" algn="l"/>
                <a:tab pos="1376363" algn="l"/>
                <a:tab pos="2063750" algn="l"/>
                <a:tab pos="2754313" algn="l"/>
              </a:tabLst>
              <a:defRPr>
                <a:solidFill>
                  <a:schemeClr val="tx1"/>
                </a:solidFill>
                <a:latin typeface="Arial" pitchFamily="34" charset="0"/>
                <a:cs typeface="Arial" pitchFamily="34" charset="0"/>
              </a:defRPr>
            </a:lvl1pPr>
            <a:lvl2pPr marL="742950" indent="-285750" eaLnBrk="0" hangingPunct="0">
              <a:tabLst>
                <a:tab pos="684213" algn="l"/>
                <a:tab pos="1376363" algn="l"/>
                <a:tab pos="2063750" algn="l"/>
                <a:tab pos="2754313" algn="l"/>
              </a:tabLst>
              <a:defRPr>
                <a:solidFill>
                  <a:schemeClr val="tx1"/>
                </a:solidFill>
                <a:latin typeface="Arial" pitchFamily="34" charset="0"/>
                <a:cs typeface="Arial" pitchFamily="34" charset="0"/>
              </a:defRPr>
            </a:lvl2pPr>
            <a:lvl3pPr marL="1143000" indent="-228600" eaLnBrk="0" hangingPunct="0">
              <a:tabLst>
                <a:tab pos="684213" algn="l"/>
                <a:tab pos="1376363" algn="l"/>
                <a:tab pos="2063750" algn="l"/>
                <a:tab pos="2754313" algn="l"/>
              </a:tabLst>
              <a:defRPr>
                <a:solidFill>
                  <a:schemeClr val="tx1"/>
                </a:solidFill>
                <a:latin typeface="Arial" pitchFamily="34" charset="0"/>
                <a:cs typeface="Arial" pitchFamily="34" charset="0"/>
              </a:defRPr>
            </a:lvl3pPr>
            <a:lvl4pPr marL="1600200" indent="-228600" eaLnBrk="0" hangingPunct="0">
              <a:tabLst>
                <a:tab pos="684213" algn="l"/>
                <a:tab pos="1376363" algn="l"/>
                <a:tab pos="2063750" algn="l"/>
                <a:tab pos="2754313" algn="l"/>
              </a:tabLst>
              <a:defRPr>
                <a:solidFill>
                  <a:schemeClr val="tx1"/>
                </a:solidFill>
                <a:latin typeface="Arial" pitchFamily="34" charset="0"/>
                <a:cs typeface="Arial" pitchFamily="34" charset="0"/>
              </a:defRPr>
            </a:lvl4pPr>
            <a:lvl5pPr marL="2057400" indent="-228600" eaLnBrk="0" hangingPunct="0">
              <a:tabLst>
                <a:tab pos="684213" algn="l"/>
                <a:tab pos="1376363" algn="l"/>
                <a:tab pos="2063750" algn="l"/>
                <a:tab pos="2754313" algn="l"/>
              </a:tabLst>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684213" algn="l"/>
                <a:tab pos="1376363" algn="l"/>
                <a:tab pos="2063750" algn="l"/>
                <a:tab pos="2754313" algn="l"/>
              </a:tabLs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684213" algn="l"/>
                <a:tab pos="1376363" algn="l"/>
                <a:tab pos="2063750" algn="l"/>
                <a:tab pos="2754313" algn="l"/>
              </a:tabLs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684213" algn="l"/>
                <a:tab pos="1376363" algn="l"/>
                <a:tab pos="2063750" algn="l"/>
                <a:tab pos="2754313" algn="l"/>
              </a:tabLs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684213" algn="l"/>
                <a:tab pos="1376363" algn="l"/>
                <a:tab pos="2063750" algn="l"/>
                <a:tab pos="2754313" algn="l"/>
              </a:tabLst>
              <a:defRPr>
                <a:solidFill>
                  <a:schemeClr val="tx1"/>
                </a:solidFill>
                <a:latin typeface="Arial" pitchFamily="34" charset="0"/>
                <a:cs typeface="Arial" pitchFamily="34" charset="0"/>
              </a:defRPr>
            </a:lvl9pPr>
          </a:lstStyle>
          <a:p>
            <a:pPr algn="r" eaLnBrk="1" hangingPunct="1">
              <a:lnSpc>
                <a:spcPct val="97000"/>
              </a:lnSpc>
            </a:pPr>
            <a:fld id="{72B6ACFF-2D5A-46C9-A31A-0AFA3746FF55}" type="slidenum">
              <a:rPr lang="en-GB" sz="1100">
                <a:solidFill>
                  <a:srgbClr val="000000"/>
                </a:solidFill>
                <a:latin typeface="Times New Roman" pitchFamily="18" charset="0"/>
              </a:rPr>
              <a:pPr algn="r" eaLnBrk="1" hangingPunct="1">
                <a:lnSpc>
                  <a:spcPct val="97000"/>
                </a:lnSpc>
              </a:pPr>
              <a:t>30</a:t>
            </a:fld>
            <a:endParaRPr lang="en-GB" sz="1100">
              <a:solidFill>
                <a:srgbClr val="000000"/>
              </a:solidFill>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pitchFamily="34" charset="0"/>
              <a:cs typeface="Arial"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B1ACDC90-57D6-43F2-ACD7-18C586C96B80}" type="slidenum">
              <a:rPr lang="en-US" sz="1200" smtClean="0"/>
              <a:pPr eaLnBrk="1" hangingPunct="1"/>
              <a:t>31</a:t>
            </a:fld>
            <a:endParaRPr 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87809" y="0"/>
            <a:ext cx="1488" cy="43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189" tIns="81189" rIns="81189" bIns="40594" anchor="b"/>
          <a:lstStyle>
            <a:lvl1pPr defTabSz="427038" eaLnBrk="0" hangingPunct="0">
              <a:tabLst>
                <a:tab pos="0" algn="l"/>
                <a:tab pos="463550" algn="l"/>
                <a:tab pos="927100" algn="l"/>
                <a:tab pos="1392238" algn="l"/>
                <a:tab pos="1857375" algn="l"/>
                <a:tab pos="2322513" algn="l"/>
                <a:tab pos="2787650" algn="l"/>
                <a:tab pos="3252788" algn="l"/>
                <a:tab pos="3716338" algn="l"/>
                <a:tab pos="4181475" algn="l"/>
                <a:tab pos="4646613" algn="l"/>
                <a:tab pos="5111750" algn="l"/>
                <a:tab pos="5576888" algn="l"/>
                <a:tab pos="6042025" algn="l"/>
                <a:tab pos="6507163" algn="l"/>
                <a:tab pos="6972300" algn="l"/>
                <a:tab pos="7437438" algn="l"/>
                <a:tab pos="7900988" algn="l"/>
                <a:tab pos="8366125" algn="l"/>
                <a:tab pos="8831263" algn="l"/>
                <a:tab pos="9296400" algn="l"/>
              </a:tabLst>
              <a:defRPr>
                <a:solidFill>
                  <a:schemeClr val="tx1"/>
                </a:solidFill>
                <a:latin typeface="Arial" pitchFamily="34" charset="0"/>
                <a:cs typeface="Arial" pitchFamily="34" charset="0"/>
              </a:defRPr>
            </a:lvl1pPr>
            <a:lvl2pPr marL="742950" indent="-285750" defTabSz="427038" eaLnBrk="0" hangingPunct="0">
              <a:tabLst>
                <a:tab pos="0" algn="l"/>
                <a:tab pos="463550" algn="l"/>
                <a:tab pos="927100" algn="l"/>
                <a:tab pos="1392238" algn="l"/>
                <a:tab pos="1857375" algn="l"/>
                <a:tab pos="2322513" algn="l"/>
                <a:tab pos="2787650" algn="l"/>
                <a:tab pos="3252788" algn="l"/>
                <a:tab pos="3716338" algn="l"/>
                <a:tab pos="4181475" algn="l"/>
                <a:tab pos="4646613" algn="l"/>
                <a:tab pos="5111750" algn="l"/>
                <a:tab pos="5576888" algn="l"/>
                <a:tab pos="6042025" algn="l"/>
                <a:tab pos="6507163" algn="l"/>
                <a:tab pos="6972300" algn="l"/>
                <a:tab pos="7437438" algn="l"/>
                <a:tab pos="7900988" algn="l"/>
                <a:tab pos="8366125" algn="l"/>
                <a:tab pos="8831263" algn="l"/>
                <a:tab pos="9296400" algn="l"/>
              </a:tabLst>
              <a:defRPr>
                <a:solidFill>
                  <a:schemeClr val="tx1"/>
                </a:solidFill>
                <a:latin typeface="Arial" pitchFamily="34" charset="0"/>
                <a:cs typeface="Arial" pitchFamily="34" charset="0"/>
              </a:defRPr>
            </a:lvl2pPr>
            <a:lvl3pPr marL="1143000" indent="-228600" defTabSz="427038" eaLnBrk="0" hangingPunct="0">
              <a:tabLst>
                <a:tab pos="0" algn="l"/>
                <a:tab pos="463550" algn="l"/>
                <a:tab pos="927100" algn="l"/>
                <a:tab pos="1392238" algn="l"/>
                <a:tab pos="1857375" algn="l"/>
                <a:tab pos="2322513" algn="l"/>
                <a:tab pos="2787650" algn="l"/>
                <a:tab pos="3252788" algn="l"/>
                <a:tab pos="3716338" algn="l"/>
                <a:tab pos="4181475" algn="l"/>
                <a:tab pos="4646613" algn="l"/>
                <a:tab pos="5111750" algn="l"/>
                <a:tab pos="5576888" algn="l"/>
                <a:tab pos="6042025" algn="l"/>
                <a:tab pos="6507163" algn="l"/>
                <a:tab pos="6972300" algn="l"/>
                <a:tab pos="7437438" algn="l"/>
                <a:tab pos="7900988" algn="l"/>
                <a:tab pos="8366125" algn="l"/>
                <a:tab pos="8831263" algn="l"/>
                <a:tab pos="9296400" algn="l"/>
              </a:tabLst>
              <a:defRPr>
                <a:solidFill>
                  <a:schemeClr val="tx1"/>
                </a:solidFill>
                <a:latin typeface="Arial" pitchFamily="34" charset="0"/>
                <a:cs typeface="Arial" pitchFamily="34" charset="0"/>
              </a:defRPr>
            </a:lvl3pPr>
            <a:lvl4pPr marL="1600200" indent="-228600" defTabSz="427038" eaLnBrk="0" hangingPunct="0">
              <a:tabLst>
                <a:tab pos="0" algn="l"/>
                <a:tab pos="463550" algn="l"/>
                <a:tab pos="927100" algn="l"/>
                <a:tab pos="1392238" algn="l"/>
                <a:tab pos="1857375" algn="l"/>
                <a:tab pos="2322513" algn="l"/>
                <a:tab pos="2787650" algn="l"/>
                <a:tab pos="3252788" algn="l"/>
                <a:tab pos="3716338" algn="l"/>
                <a:tab pos="4181475" algn="l"/>
                <a:tab pos="4646613" algn="l"/>
                <a:tab pos="5111750" algn="l"/>
                <a:tab pos="5576888" algn="l"/>
                <a:tab pos="6042025" algn="l"/>
                <a:tab pos="6507163" algn="l"/>
                <a:tab pos="6972300" algn="l"/>
                <a:tab pos="7437438" algn="l"/>
                <a:tab pos="7900988" algn="l"/>
                <a:tab pos="8366125" algn="l"/>
                <a:tab pos="8831263" algn="l"/>
                <a:tab pos="9296400" algn="l"/>
              </a:tabLst>
              <a:defRPr>
                <a:solidFill>
                  <a:schemeClr val="tx1"/>
                </a:solidFill>
                <a:latin typeface="Arial" pitchFamily="34" charset="0"/>
                <a:cs typeface="Arial" pitchFamily="34" charset="0"/>
              </a:defRPr>
            </a:lvl4pPr>
            <a:lvl5pPr marL="2057400" indent="-228600" defTabSz="427038" eaLnBrk="0" hangingPunct="0">
              <a:tabLst>
                <a:tab pos="0" algn="l"/>
                <a:tab pos="463550" algn="l"/>
                <a:tab pos="927100" algn="l"/>
                <a:tab pos="1392238" algn="l"/>
                <a:tab pos="1857375" algn="l"/>
                <a:tab pos="2322513" algn="l"/>
                <a:tab pos="2787650" algn="l"/>
                <a:tab pos="3252788" algn="l"/>
                <a:tab pos="3716338" algn="l"/>
                <a:tab pos="4181475" algn="l"/>
                <a:tab pos="4646613" algn="l"/>
                <a:tab pos="5111750" algn="l"/>
                <a:tab pos="5576888" algn="l"/>
                <a:tab pos="6042025" algn="l"/>
                <a:tab pos="6507163" algn="l"/>
                <a:tab pos="6972300" algn="l"/>
                <a:tab pos="7437438" algn="l"/>
                <a:tab pos="7900988" algn="l"/>
                <a:tab pos="8366125" algn="l"/>
                <a:tab pos="8831263" algn="l"/>
                <a:tab pos="9296400" algn="l"/>
              </a:tabLst>
              <a:defRPr>
                <a:solidFill>
                  <a:schemeClr val="tx1"/>
                </a:solidFill>
                <a:latin typeface="Arial" pitchFamily="34" charset="0"/>
                <a:cs typeface="Arial" pitchFamily="34" charset="0"/>
              </a:defRPr>
            </a:lvl5pPr>
            <a:lvl6pPr marL="2514600" indent="-228600" algn="ctr" defTabSz="427038" eaLnBrk="0" fontAlgn="base" hangingPunct="0">
              <a:spcBef>
                <a:spcPct val="0"/>
              </a:spcBef>
              <a:spcAft>
                <a:spcPct val="0"/>
              </a:spcAft>
              <a:tabLst>
                <a:tab pos="0" algn="l"/>
                <a:tab pos="463550" algn="l"/>
                <a:tab pos="927100" algn="l"/>
                <a:tab pos="1392238" algn="l"/>
                <a:tab pos="1857375" algn="l"/>
                <a:tab pos="2322513" algn="l"/>
                <a:tab pos="2787650" algn="l"/>
                <a:tab pos="3252788" algn="l"/>
                <a:tab pos="3716338" algn="l"/>
                <a:tab pos="4181475" algn="l"/>
                <a:tab pos="4646613" algn="l"/>
                <a:tab pos="5111750" algn="l"/>
                <a:tab pos="5576888" algn="l"/>
                <a:tab pos="6042025" algn="l"/>
                <a:tab pos="6507163" algn="l"/>
                <a:tab pos="6972300" algn="l"/>
                <a:tab pos="7437438" algn="l"/>
                <a:tab pos="7900988" algn="l"/>
                <a:tab pos="8366125" algn="l"/>
                <a:tab pos="8831263" algn="l"/>
                <a:tab pos="9296400" algn="l"/>
              </a:tabLst>
              <a:defRPr>
                <a:solidFill>
                  <a:schemeClr val="tx1"/>
                </a:solidFill>
                <a:latin typeface="Arial" pitchFamily="34" charset="0"/>
                <a:cs typeface="Arial" pitchFamily="34" charset="0"/>
              </a:defRPr>
            </a:lvl6pPr>
            <a:lvl7pPr marL="2971800" indent="-228600" algn="ctr" defTabSz="427038" eaLnBrk="0" fontAlgn="base" hangingPunct="0">
              <a:spcBef>
                <a:spcPct val="0"/>
              </a:spcBef>
              <a:spcAft>
                <a:spcPct val="0"/>
              </a:spcAft>
              <a:tabLst>
                <a:tab pos="0" algn="l"/>
                <a:tab pos="463550" algn="l"/>
                <a:tab pos="927100" algn="l"/>
                <a:tab pos="1392238" algn="l"/>
                <a:tab pos="1857375" algn="l"/>
                <a:tab pos="2322513" algn="l"/>
                <a:tab pos="2787650" algn="l"/>
                <a:tab pos="3252788" algn="l"/>
                <a:tab pos="3716338" algn="l"/>
                <a:tab pos="4181475" algn="l"/>
                <a:tab pos="4646613" algn="l"/>
                <a:tab pos="5111750" algn="l"/>
                <a:tab pos="5576888" algn="l"/>
                <a:tab pos="6042025" algn="l"/>
                <a:tab pos="6507163" algn="l"/>
                <a:tab pos="6972300" algn="l"/>
                <a:tab pos="7437438" algn="l"/>
                <a:tab pos="7900988" algn="l"/>
                <a:tab pos="8366125" algn="l"/>
                <a:tab pos="8831263" algn="l"/>
                <a:tab pos="9296400" algn="l"/>
              </a:tabLst>
              <a:defRPr>
                <a:solidFill>
                  <a:schemeClr val="tx1"/>
                </a:solidFill>
                <a:latin typeface="Arial" pitchFamily="34" charset="0"/>
                <a:cs typeface="Arial" pitchFamily="34" charset="0"/>
              </a:defRPr>
            </a:lvl7pPr>
            <a:lvl8pPr marL="3429000" indent="-228600" algn="ctr" defTabSz="427038" eaLnBrk="0" fontAlgn="base" hangingPunct="0">
              <a:spcBef>
                <a:spcPct val="0"/>
              </a:spcBef>
              <a:spcAft>
                <a:spcPct val="0"/>
              </a:spcAft>
              <a:tabLst>
                <a:tab pos="0" algn="l"/>
                <a:tab pos="463550" algn="l"/>
                <a:tab pos="927100" algn="l"/>
                <a:tab pos="1392238" algn="l"/>
                <a:tab pos="1857375" algn="l"/>
                <a:tab pos="2322513" algn="l"/>
                <a:tab pos="2787650" algn="l"/>
                <a:tab pos="3252788" algn="l"/>
                <a:tab pos="3716338" algn="l"/>
                <a:tab pos="4181475" algn="l"/>
                <a:tab pos="4646613" algn="l"/>
                <a:tab pos="5111750" algn="l"/>
                <a:tab pos="5576888" algn="l"/>
                <a:tab pos="6042025" algn="l"/>
                <a:tab pos="6507163" algn="l"/>
                <a:tab pos="6972300" algn="l"/>
                <a:tab pos="7437438" algn="l"/>
                <a:tab pos="7900988" algn="l"/>
                <a:tab pos="8366125" algn="l"/>
                <a:tab pos="8831263" algn="l"/>
                <a:tab pos="9296400" algn="l"/>
              </a:tabLst>
              <a:defRPr>
                <a:solidFill>
                  <a:schemeClr val="tx1"/>
                </a:solidFill>
                <a:latin typeface="Arial" pitchFamily="34" charset="0"/>
                <a:cs typeface="Arial" pitchFamily="34" charset="0"/>
              </a:defRPr>
            </a:lvl8pPr>
            <a:lvl9pPr marL="3886200" indent="-228600" algn="ctr" defTabSz="427038" eaLnBrk="0" fontAlgn="base" hangingPunct="0">
              <a:spcBef>
                <a:spcPct val="0"/>
              </a:spcBef>
              <a:spcAft>
                <a:spcPct val="0"/>
              </a:spcAft>
              <a:tabLst>
                <a:tab pos="0" algn="l"/>
                <a:tab pos="463550" algn="l"/>
                <a:tab pos="927100" algn="l"/>
                <a:tab pos="1392238" algn="l"/>
                <a:tab pos="1857375" algn="l"/>
                <a:tab pos="2322513" algn="l"/>
                <a:tab pos="2787650" algn="l"/>
                <a:tab pos="3252788" algn="l"/>
                <a:tab pos="3716338" algn="l"/>
                <a:tab pos="4181475" algn="l"/>
                <a:tab pos="4646613" algn="l"/>
                <a:tab pos="5111750" algn="l"/>
                <a:tab pos="5576888" algn="l"/>
                <a:tab pos="6042025" algn="l"/>
                <a:tab pos="6507163" algn="l"/>
                <a:tab pos="6972300" algn="l"/>
                <a:tab pos="7437438" algn="l"/>
                <a:tab pos="7900988" algn="l"/>
                <a:tab pos="8366125" algn="l"/>
                <a:tab pos="8831263" algn="l"/>
                <a:tab pos="9296400" algn="l"/>
              </a:tabLst>
              <a:defRPr>
                <a:solidFill>
                  <a:schemeClr val="tx1"/>
                </a:solidFill>
                <a:latin typeface="Arial" pitchFamily="34" charset="0"/>
                <a:cs typeface="Arial" pitchFamily="34" charset="0"/>
              </a:defRPr>
            </a:lvl9pPr>
          </a:lstStyle>
          <a:p>
            <a:pPr algn="r" eaLnBrk="1" hangingPunct="1">
              <a:lnSpc>
                <a:spcPct val="97000"/>
              </a:lnSpc>
              <a:buClr>
                <a:srgbClr val="000000"/>
              </a:buClr>
              <a:buSzPct val="100000"/>
            </a:pPr>
            <a:fld id="{E7EA46C0-14CC-413D-8D71-989B8DD1BC4A}" type="slidenum">
              <a:rPr lang="en-US" sz="1200">
                <a:solidFill>
                  <a:srgbClr val="000000"/>
                </a:solidFill>
                <a:latin typeface="Calibri" pitchFamily="34" charset="0"/>
                <a:ea typeface="MS PGothic" pitchFamily="34" charset="-128"/>
              </a:rPr>
              <a:pPr algn="r" eaLnBrk="1" hangingPunct="1">
                <a:lnSpc>
                  <a:spcPct val="97000"/>
                </a:lnSpc>
                <a:buClr>
                  <a:srgbClr val="000000"/>
                </a:buClr>
                <a:buSzPct val="100000"/>
              </a:pPr>
              <a:t>3</a:t>
            </a:fld>
            <a:endParaRPr lang="en-US" sz="1200">
              <a:solidFill>
                <a:srgbClr val="000000"/>
              </a:solidFill>
              <a:latin typeface="Calibri" pitchFamily="34" charset="0"/>
              <a:ea typeface="MS PGothic" pitchFamily="34" charset="-128"/>
            </a:endParaRPr>
          </a:p>
        </p:txBody>
      </p:sp>
      <p:sp>
        <p:nvSpPr>
          <p:cNvPr id="82947" name="Rectangle 3"/>
          <p:cNvSpPr>
            <a:spLocks noGrp="1" noRot="1" noChangeAspect="1" noChangeArrowheads="1" noTextEdit="1"/>
          </p:cNvSpPr>
          <p:nvPr>
            <p:ph type="sldImg"/>
          </p:nvPr>
        </p:nvSpPr>
        <p:spPr>
          <a:xfrm>
            <a:off x="1144588" y="685800"/>
            <a:ext cx="4567237" cy="3425825"/>
          </a:xfrm>
          <a:prstGeom prst="rect">
            <a:avLst/>
          </a:prstGeom>
          <a:ln/>
        </p:spPr>
      </p:sp>
      <p:sp>
        <p:nvSpPr>
          <p:cNvPr id="82948" name="Rectangle 4"/>
          <p:cNvSpPr>
            <a:spLocks noGrp="1" noChangeArrowheads="1"/>
          </p:cNvSpPr>
          <p:nvPr>
            <p:ph type="body" idx="1"/>
          </p:nvPr>
        </p:nvSpPr>
        <p:spPr>
          <a:xfrm>
            <a:off x="684610" y="4342191"/>
            <a:ext cx="5485805" cy="41138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Arial" pitchFamily="34" charset="0"/>
            </a:endParaRPr>
          </a:p>
        </p:txBody>
      </p:sp>
      <p:sp>
        <p:nvSpPr>
          <p:cNvPr id="82949" name="Text Box 5"/>
          <p:cNvSpPr txBox="1">
            <a:spLocks noChangeArrowheads="1"/>
          </p:cNvSpPr>
          <p:nvPr/>
        </p:nvSpPr>
        <p:spPr bwMode="auto">
          <a:xfrm>
            <a:off x="0" y="-420309"/>
            <a:ext cx="1489" cy="42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72" tIns="45236" rIns="90472" bIns="45236"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dirty="0" smtClean="0">
              <a:latin typeface="Arial" pitchFamily="34" charset="0"/>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6"/>
          <p:cNvSpPr txBox="1">
            <a:spLocks noGrp="1" noChangeArrowheads="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9989" tIns="46794" rIns="89989" bIns="46794" anchor="b"/>
          <a:lstStyle>
            <a:lvl1pPr defTabSz="457200" eaLnBrk="0" hangingPunct="0">
              <a:tabLst>
                <a:tab pos="0" algn="l"/>
                <a:tab pos="914400" algn="l"/>
                <a:tab pos="1830388" algn="l"/>
                <a:tab pos="2743200" algn="l"/>
                <a:tab pos="3657600" algn="l"/>
                <a:tab pos="4570413" algn="l"/>
                <a:tab pos="5486400" algn="l"/>
                <a:tab pos="6399213" algn="l"/>
                <a:tab pos="7313613" algn="l"/>
                <a:tab pos="8229600" algn="l"/>
                <a:tab pos="9144000" algn="l"/>
                <a:tab pos="10056813" algn="l"/>
              </a:tabLst>
              <a:defRPr sz="1600">
                <a:solidFill>
                  <a:schemeClr val="tx1"/>
                </a:solidFill>
                <a:latin typeface="Arial" pitchFamily="34" charset="0"/>
                <a:cs typeface="Arial" pitchFamily="34" charset="0"/>
              </a:defRPr>
            </a:lvl1pPr>
            <a:lvl2pPr marL="742950" indent="-285750" defTabSz="457200" eaLnBrk="0" hangingPunct="0">
              <a:tabLst>
                <a:tab pos="0" algn="l"/>
                <a:tab pos="914400" algn="l"/>
                <a:tab pos="1830388" algn="l"/>
                <a:tab pos="2743200" algn="l"/>
                <a:tab pos="3657600" algn="l"/>
                <a:tab pos="4570413" algn="l"/>
                <a:tab pos="5486400" algn="l"/>
                <a:tab pos="6399213" algn="l"/>
                <a:tab pos="7313613" algn="l"/>
                <a:tab pos="8229600" algn="l"/>
                <a:tab pos="9144000" algn="l"/>
                <a:tab pos="10056813" algn="l"/>
              </a:tabLst>
              <a:defRPr sz="1600">
                <a:solidFill>
                  <a:schemeClr val="tx1"/>
                </a:solidFill>
                <a:latin typeface="Arial" pitchFamily="34" charset="0"/>
                <a:cs typeface="Arial" pitchFamily="34" charset="0"/>
              </a:defRPr>
            </a:lvl2pPr>
            <a:lvl3pPr marL="1143000" indent="-228600" defTabSz="457200" eaLnBrk="0" hangingPunct="0">
              <a:tabLst>
                <a:tab pos="0" algn="l"/>
                <a:tab pos="914400" algn="l"/>
                <a:tab pos="1830388" algn="l"/>
                <a:tab pos="2743200" algn="l"/>
                <a:tab pos="3657600" algn="l"/>
                <a:tab pos="4570413" algn="l"/>
                <a:tab pos="5486400" algn="l"/>
                <a:tab pos="6399213" algn="l"/>
                <a:tab pos="7313613" algn="l"/>
                <a:tab pos="8229600" algn="l"/>
                <a:tab pos="9144000" algn="l"/>
                <a:tab pos="10056813" algn="l"/>
              </a:tabLst>
              <a:defRPr sz="1600">
                <a:solidFill>
                  <a:schemeClr val="tx1"/>
                </a:solidFill>
                <a:latin typeface="Arial" pitchFamily="34" charset="0"/>
                <a:cs typeface="Arial" pitchFamily="34" charset="0"/>
              </a:defRPr>
            </a:lvl3pPr>
            <a:lvl4pPr marL="1600200" indent="-228600" defTabSz="457200" eaLnBrk="0" hangingPunct="0">
              <a:tabLst>
                <a:tab pos="0" algn="l"/>
                <a:tab pos="914400" algn="l"/>
                <a:tab pos="1830388" algn="l"/>
                <a:tab pos="2743200" algn="l"/>
                <a:tab pos="3657600" algn="l"/>
                <a:tab pos="4570413" algn="l"/>
                <a:tab pos="5486400" algn="l"/>
                <a:tab pos="6399213" algn="l"/>
                <a:tab pos="7313613" algn="l"/>
                <a:tab pos="8229600" algn="l"/>
                <a:tab pos="9144000" algn="l"/>
                <a:tab pos="10056813" algn="l"/>
              </a:tabLst>
              <a:defRPr sz="1600">
                <a:solidFill>
                  <a:schemeClr val="tx1"/>
                </a:solidFill>
                <a:latin typeface="Arial" pitchFamily="34" charset="0"/>
                <a:cs typeface="Arial" pitchFamily="34" charset="0"/>
              </a:defRPr>
            </a:lvl4pPr>
            <a:lvl5pPr marL="2057400" indent="-228600" defTabSz="457200" eaLnBrk="0" hangingPunct="0">
              <a:tabLst>
                <a:tab pos="0" algn="l"/>
                <a:tab pos="914400" algn="l"/>
                <a:tab pos="1830388" algn="l"/>
                <a:tab pos="2743200" algn="l"/>
                <a:tab pos="3657600" algn="l"/>
                <a:tab pos="4570413" algn="l"/>
                <a:tab pos="5486400" algn="l"/>
                <a:tab pos="6399213" algn="l"/>
                <a:tab pos="7313613" algn="l"/>
                <a:tab pos="8229600" algn="l"/>
                <a:tab pos="9144000" algn="l"/>
                <a:tab pos="10056813" algn="l"/>
              </a:tabLst>
              <a:defRPr sz="1600">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0" algn="l"/>
                <a:tab pos="914400" algn="l"/>
                <a:tab pos="1830388" algn="l"/>
                <a:tab pos="2743200" algn="l"/>
                <a:tab pos="3657600" algn="l"/>
                <a:tab pos="4570413" algn="l"/>
                <a:tab pos="5486400" algn="l"/>
                <a:tab pos="6399213" algn="l"/>
                <a:tab pos="7313613" algn="l"/>
                <a:tab pos="8229600" algn="l"/>
                <a:tab pos="9144000" algn="l"/>
                <a:tab pos="10056813" algn="l"/>
              </a:tabLst>
              <a:defRPr sz="1600">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0" algn="l"/>
                <a:tab pos="914400" algn="l"/>
                <a:tab pos="1830388" algn="l"/>
                <a:tab pos="2743200" algn="l"/>
                <a:tab pos="3657600" algn="l"/>
                <a:tab pos="4570413" algn="l"/>
                <a:tab pos="5486400" algn="l"/>
                <a:tab pos="6399213" algn="l"/>
                <a:tab pos="7313613" algn="l"/>
                <a:tab pos="8229600" algn="l"/>
                <a:tab pos="9144000" algn="l"/>
                <a:tab pos="10056813" algn="l"/>
              </a:tabLst>
              <a:defRPr sz="1600">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0" algn="l"/>
                <a:tab pos="914400" algn="l"/>
                <a:tab pos="1830388" algn="l"/>
                <a:tab pos="2743200" algn="l"/>
                <a:tab pos="3657600" algn="l"/>
                <a:tab pos="4570413" algn="l"/>
                <a:tab pos="5486400" algn="l"/>
                <a:tab pos="6399213" algn="l"/>
                <a:tab pos="7313613" algn="l"/>
                <a:tab pos="8229600" algn="l"/>
                <a:tab pos="9144000" algn="l"/>
                <a:tab pos="10056813" algn="l"/>
              </a:tabLst>
              <a:defRPr sz="1600">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0" algn="l"/>
                <a:tab pos="914400" algn="l"/>
                <a:tab pos="1830388" algn="l"/>
                <a:tab pos="2743200" algn="l"/>
                <a:tab pos="3657600" algn="l"/>
                <a:tab pos="4570413" algn="l"/>
                <a:tab pos="5486400" algn="l"/>
                <a:tab pos="6399213" algn="l"/>
                <a:tab pos="7313613" algn="l"/>
                <a:tab pos="8229600" algn="l"/>
                <a:tab pos="9144000" algn="l"/>
                <a:tab pos="10056813" algn="l"/>
              </a:tabLst>
              <a:defRPr sz="1600">
                <a:solidFill>
                  <a:schemeClr val="tx1"/>
                </a:solidFill>
                <a:latin typeface="Arial" pitchFamily="34" charset="0"/>
                <a:cs typeface="Arial" pitchFamily="34" charset="0"/>
              </a:defRPr>
            </a:lvl9pPr>
          </a:lstStyle>
          <a:p>
            <a:pPr algn="r" eaLnBrk="1" hangingPunct="1">
              <a:buSzPct val="100000"/>
            </a:pPr>
            <a:fld id="{5B06719B-6D65-40BF-856B-4AD327C6D8A5}" type="slidenum">
              <a:rPr lang="en-US" sz="1200">
                <a:solidFill>
                  <a:srgbClr val="000000"/>
                </a:solidFill>
                <a:ea typeface="MS PGothic" pitchFamily="34" charset="-128"/>
              </a:rPr>
              <a:pPr algn="r" eaLnBrk="1" hangingPunct="1">
                <a:buSzPct val="100000"/>
              </a:pPr>
              <a:t>36</a:t>
            </a:fld>
            <a:endParaRPr lang="en-US" sz="1200">
              <a:solidFill>
                <a:srgbClr val="000000"/>
              </a:solidFill>
              <a:ea typeface="MS PGothic" pitchFamily="34" charset="-128"/>
            </a:endParaRPr>
          </a:p>
        </p:txBody>
      </p:sp>
      <p:sp>
        <p:nvSpPr>
          <p:cNvPr id="24579" name="Rectangle 2"/>
          <p:cNvSpPr>
            <a:spLocks noGrp="1" noRot="1" noChangeAspect="1" noChangeArrowheads="1" noTextEdit="1"/>
          </p:cNvSpPr>
          <p:nvPr>
            <p:ph type="sldImg"/>
          </p:nvPr>
        </p:nvSpPr>
        <p:spPr bwMode="auto">
          <a:xfrm>
            <a:off x="1144588" y="685800"/>
            <a:ext cx="4565650" cy="342423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Text Box 3"/>
          <p:cNvSpPr>
            <a:spLocks noGrp="1" noChangeArrowheads="1"/>
          </p:cNvSpPr>
          <p:nvPr>
            <p:ph type="body" idx="1"/>
          </p:nvPr>
        </p:nvSpPr>
        <p:spPr>
          <a:xfrm>
            <a:off x="685800" y="4343400"/>
            <a:ext cx="5481638" cy="4094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5720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Arial" pitchFamily="34" charset="0"/>
                <a:ea typeface="MS Gothic" pitchFamily="49" charset="-128"/>
                <a:cs typeface="Arial" pitchFamily="34" charset="0"/>
              </a:rPr>
              <a:t>The dynamic operations features of WAS ND v8.5 gives you the capability to build a dynamic, virtualized, goal-oriented environment for workload management.   </a:t>
            </a:r>
          </a:p>
          <a:p>
            <a:pPr defTabSz="45720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Arial" pitchFamily="34" charset="0"/>
              <a:ea typeface="MS Gothic" pitchFamily="49" charset="-128"/>
              <a:cs typeface="Arial" pitchFamily="34" charset="0"/>
            </a:endParaRPr>
          </a:p>
          <a:p>
            <a:pPr defTabSz="45720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Arial" pitchFamily="34" charset="0"/>
                <a:ea typeface="MS Gothic" pitchFamily="49" charset="-128"/>
                <a:cs typeface="Arial" pitchFamily="34" charset="0"/>
              </a:rPr>
              <a:t>Picture an example scenario in which there are three applications with different relative importance to the business and hence differing quality of service expectations.</a:t>
            </a:r>
          </a:p>
          <a:p>
            <a:pPr defTabSz="45720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Arial" pitchFamily="34" charset="0"/>
                <a:ea typeface="MS Gothic" pitchFamily="49" charset="-128"/>
                <a:cs typeface="Arial" pitchFamily="34" charset="0"/>
              </a:rPr>
              <a:t>As these requests start flowing in, the ODR</a:t>
            </a:r>
          </a:p>
          <a:p>
            <a:pPr defTabSz="45720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Arial" pitchFamily="34" charset="0"/>
                <a:ea typeface="MS Gothic" pitchFamily="49" charset="-128"/>
                <a:cs typeface="Arial" pitchFamily="34" charset="0"/>
              </a:rPr>
              <a:t>     1. Classifies these requests</a:t>
            </a:r>
          </a:p>
          <a:p>
            <a:pPr defTabSz="45720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Arial" pitchFamily="34" charset="0"/>
                <a:ea typeface="MS Gothic" pitchFamily="49" charset="-128"/>
                <a:cs typeface="Arial" pitchFamily="34" charset="0"/>
              </a:rPr>
              <a:t>     2. Prioritizes and establishes flow control as per the established service policies</a:t>
            </a:r>
          </a:p>
          <a:p>
            <a:pPr defTabSz="45720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Arial" pitchFamily="34" charset="0"/>
                <a:ea typeface="MS Gothic" pitchFamily="49" charset="-128"/>
                <a:cs typeface="Arial" pitchFamily="34" charset="0"/>
              </a:rPr>
              <a:t>     3. and Routes the requests honoring the flow control that was established.</a:t>
            </a:r>
          </a:p>
          <a:p>
            <a:pPr defTabSz="45720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Arial" pitchFamily="34" charset="0"/>
                <a:ea typeface="MS Gothic" pitchFamily="49" charset="-128"/>
                <a:cs typeface="Arial" pitchFamily="34" charset="0"/>
              </a:rPr>
              <a:t>The Dynamic application placement feature enables starting and stopping server instances  to accommodate changes in load, balancing processing power among your applications to best meet your defined performance goals.</a:t>
            </a:r>
          </a:p>
          <a:p>
            <a:pPr defTabSz="45720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Arial" pitchFamily="34" charset="0"/>
                <a:ea typeface="MS Gothic" pitchFamily="49" charset="-128"/>
                <a:cs typeface="Arial" pitchFamily="34" charset="0"/>
              </a:rPr>
              <a:t>In the event of a node failure, the ODR automatically detects this failure and the dynamic application placement capability built into WA ND v8.5 enables the workload to be automatically re-routed to the available nodes, while continuing to meet the established your defined performance goals with the available hardware resources.</a:t>
            </a:r>
          </a:p>
          <a:p>
            <a:pPr defTabSz="45720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Arial" pitchFamily="34" charset="0"/>
              <a:ea typeface="MS Gothic" pitchFamily="49" charset="-128"/>
              <a:cs typeface="Arial" pitchFamily="34" charset="0"/>
            </a:endParaRPr>
          </a:p>
          <a:p>
            <a:pPr defTabSz="45720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Arial" pitchFamily="34" charset="0"/>
              <a:ea typeface="MS Gothic" pitchFamily="49" charset="-128"/>
              <a:cs typeface="Arial" pitchFamily="34" charset="0"/>
            </a:endParaRPr>
          </a:p>
          <a:p>
            <a:pPr defTabSz="45720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Arial" pitchFamily="34" charset="0"/>
              <a:ea typeface="MS Gothic" pitchFamily="49" charset="-128"/>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0" y="-261560"/>
            <a:ext cx="1489" cy="263072"/>
          </a:xfrm>
        </p:spPr>
        <p:txBody>
          <a:bodyPr/>
          <a:lstStyle/>
          <a:p>
            <a:pPr>
              <a:defRPr/>
            </a:pPr>
            <a:fld id="{698583B9-C663-4FBE-8091-84A7E7E94605}" type="slidenum">
              <a:rPr lang="en-GB"/>
              <a:pPr>
                <a:defRPr/>
              </a:pPr>
              <a:t>8</a:t>
            </a:fld>
            <a:endParaRPr lang="en-GB"/>
          </a:p>
        </p:txBody>
      </p:sp>
      <p:sp>
        <p:nvSpPr>
          <p:cNvPr id="83971" name="Slide Image Placeholder 1"/>
          <p:cNvSpPr>
            <a:spLocks noGrp="1" noRot="1" noChangeAspect="1" noTextEdit="1"/>
          </p:cNvSpPr>
          <p:nvPr>
            <p:ph type="sldImg"/>
          </p:nvPr>
        </p:nvSpPr>
        <p:spPr>
          <a:xfrm>
            <a:off x="1146175" y="685800"/>
            <a:ext cx="4565650" cy="3425825"/>
          </a:xfrm>
          <a:prstGeom prst="rect">
            <a:avLst/>
          </a:prstGeom>
          <a:ln/>
        </p:spPr>
      </p:sp>
      <p:sp>
        <p:nvSpPr>
          <p:cNvPr id="83972" name="Notes Placeholder 2"/>
          <p:cNvSpPr>
            <a:spLocks noGrp="1"/>
          </p:cNvSpPr>
          <p:nvPr>
            <p:ph type="body" idx="1"/>
          </p:nvPr>
        </p:nvSpPr>
        <p:spPr>
          <a:xfrm>
            <a:off x="686098" y="4343703"/>
            <a:ext cx="5485805" cy="41154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Builds.</a:t>
            </a:r>
          </a:p>
          <a:p>
            <a:r>
              <a:rPr lang="en-US" smtClean="0">
                <a:latin typeface="Arial" pitchFamily="34" charset="0"/>
              </a:rPr>
              <a:t>This is the V8.5.0 view</a:t>
            </a:r>
          </a:p>
          <a:p>
            <a:r>
              <a:rPr lang="en-US" smtClean="0">
                <a:latin typeface="Arial" pitchFamily="34" charset="0"/>
              </a:rPr>
              <a:t>Since June last year the WAS Liberty profile has delivered “fit for purpose” composability to a much more granular level than the Java EE platform specification. </a:t>
            </a:r>
          </a:p>
          <a:p>
            <a:r>
              <a:rPr lang="en-US" b="1" smtClean="0">
                <a:latin typeface="Arial" pitchFamily="34" charset="0"/>
              </a:rPr>
              <a:t>Click: </a:t>
            </a:r>
            <a:r>
              <a:rPr lang="en-US" smtClean="0">
                <a:latin typeface="Arial" pitchFamily="34" charset="0"/>
              </a:rPr>
              <a:t>Applications that require only servlet, JSP and JPA define only those 3 feature in the server.xml configuration and this is all that the runtime will start. That gives you a lightening fast startup for the development environment and a minimal memory footprint in production. </a:t>
            </a:r>
          </a:p>
          <a:p>
            <a:r>
              <a:rPr lang="en-US" b="1" smtClean="0">
                <a:latin typeface="Arial" pitchFamily="34" charset="0"/>
              </a:rPr>
              <a:t>Click</a:t>
            </a:r>
            <a:r>
              <a:rPr lang="en-US" smtClean="0">
                <a:latin typeface="Arial" pitchFamily="34" charset="0"/>
              </a:rPr>
              <a:t>. Another application that requires JSF can add the JSF feature and the server will start that. During the development of an application you can add and remove features without needing to restart the server so ssl and appSecurity can be added as a new application is developed and application functionality increased. An important point to note is that these features are all available with WAS – they don’t need to be assembled from multiple sources to deliver the target functionality. But you don’t pay the runtime price until you need them.</a:t>
            </a:r>
          </a:p>
          <a:p>
            <a:r>
              <a:rPr lang="en-US" b="1" smtClean="0">
                <a:latin typeface="Arial" pitchFamily="34" charset="0"/>
              </a:rPr>
              <a:t>Click.</a:t>
            </a:r>
            <a:r>
              <a:rPr lang="en-US" smtClean="0">
                <a:latin typeface="Arial" pitchFamily="34" charset="0"/>
              </a:rPr>
              <a:t> The Liberty profile is part of all editions of WAS inclusing WAS for zOS. Platform-specific exploitation is enabled through the feature mechanism with granular z-specific features for exploitation of platform-specific integration of transactions, wlm and security.</a:t>
            </a:r>
          </a:p>
          <a:p>
            <a:endParaRPr lang="en-US" smtClean="0">
              <a:latin typeface="Arial" pitchFamily="34" charset="0"/>
            </a:endParaRPr>
          </a:p>
          <a:p>
            <a:r>
              <a:rPr lang="en-US" smtClean="0">
                <a:latin typeface="Arial" pitchFamily="34" charset="0"/>
              </a:rPr>
              <a:t>In all cases the mechanism by which a feature is “enabled” in the Liberty profile is to list it in the server.xml configuration  - 1 line of XML per feature.</a:t>
            </a:r>
            <a:endParaRPr lang="en-US" b="1" smtClean="0">
              <a:latin typeface="Arial" pitchFamily="34" charset="0"/>
            </a:endParaRPr>
          </a:p>
          <a:p>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txBox="1">
            <a:spLocks noGrp="1"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9" tIns="45330" rIns="90659" bIns="45330"/>
          <a:lstStyle>
            <a:lvl1pPr defTabSz="895350" eaLnBrk="0" hangingPunct="0">
              <a:defRPr sz="800" b="1">
                <a:solidFill>
                  <a:schemeClr val="tx1"/>
                </a:solidFill>
                <a:latin typeface="Gill Sans" pitchFamily="-84" charset="0"/>
                <a:ea typeface="MS PGothic" pitchFamily="34" charset="-128"/>
              </a:defRPr>
            </a:lvl1pPr>
            <a:lvl2pPr marL="728663" indent="-279400" defTabSz="895350" eaLnBrk="0" hangingPunct="0">
              <a:defRPr sz="800" b="1">
                <a:solidFill>
                  <a:schemeClr val="tx1"/>
                </a:solidFill>
                <a:latin typeface="Gill Sans" pitchFamily="-84" charset="0"/>
                <a:ea typeface="MS PGothic" pitchFamily="34" charset="-128"/>
              </a:defRPr>
            </a:lvl2pPr>
            <a:lvl3pPr marL="1122363" indent="-225425" defTabSz="895350" eaLnBrk="0" hangingPunct="0">
              <a:defRPr sz="800" b="1">
                <a:solidFill>
                  <a:schemeClr val="tx1"/>
                </a:solidFill>
                <a:latin typeface="Gill Sans" pitchFamily="-84" charset="0"/>
                <a:ea typeface="MS PGothic" pitchFamily="34" charset="-128"/>
              </a:defRPr>
            </a:lvl3pPr>
            <a:lvl4pPr marL="1570038" indent="-223838" defTabSz="895350" eaLnBrk="0" hangingPunct="0">
              <a:defRPr sz="800" b="1">
                <a:solidFill>
                  <a:schemeClr val="tx1"/>
                </a:solidFill>
                <a:latin typeface="Gill Sans" pitchFamily="-84" charset="0"/>
                <a:ea typeface="MS PGothic" pitchFamily="34" charset="-128"/>
              </a:defRPr>
            </a:lvl4pPr>
            <a:lvl5pPr marL="2019300" indent="-225425" defTabSz="895350" eaLnBrk="0" hangingPunct="0">
              <a:defRPr sz="800" b="1">
                <a:solidFill>
                  <a:schemeClr val="tx1"/>
                </a:solidFill>
                <a:latin typeface="Gill Sans" pitchFamily="-84" charset="0"/>
                <a:ea typeface="MS PGothic" pitchFamily="34" charset="-128"/>
              </a:defRPr>
            </a:lvl5pPr>
            <a:lvl6pPr marL="2476500" indent="-225425" defTabSz="895350" eaLnBrk="0" fontAlgn="base" hangingPunct="0">
              <a:spcBef>
                <a:spcPct val="0"/>
              </a:spcBef>
              <a:spcAft>
                <a:spcPct val="0"/>
              </a:spcAft>
              <a:defRPr sz="800" b="1">
                <a:solidFill>
                  <a:schemeClr val="tx1"/>
                </a:solidFill>
                <a:latin typeface="Gill Sans" pitchFamily="-84" charset="0"/>
                <a:ea typeface="MS PGothic" pitchFamily="34" charset="-128"/>
              </a:defRPr>
            </a:lvl6pPr>
            <a:lvl7pPr marL="2933700" indent="-225425" defTabSz="895350" eaLnBrk="0" fontAlgn="base" hangingPunct="0">
              <a:spcBef>
                <a:spcPct val="0"/>
              </a:spcBef>
              <a:spcAft>
                <a:spcPct val="0"/>
              </a:spcAft>
              <a:defRPr sz="800" b="1">
                <a:solidFill>
                  <a:schemeClr val="tx1"/>
                </a:solidFill>
                <a:latin typeface="Gill Sans" pitchFamily="-84" charset="0"/>
                <a:ea typeface="MS PGothic" pitchFamily="34" charset="-128"/>
              </a:defRPr>
            </a:lvl7pPr>
            <a:lvl8pPr marL="3390900" indent="-225425" defTabSz="895350" eaLnBrk="0" fontAlgn="base" hangingPunct="0">
              <a:spcBef>
                <a:spcPct val="0"/>
              </a:spcBef>
              <a:spcAft>
                <a:spcPct val="0"/>
              </a:spcAft>
              <a:defRPr sz="800" b="1">
                <a:solidFill>
                  <a:schemeClr val="tx1"/>
                </a:solidFill>
                <a:latin typeface="Gill Sans" pitchFamily="-84" charset="0"/>
                <a:ea typeface="MS PGothic" pitchFamily="34" charset="-128"/>
              </a:defRPr>
            </a:lvl8pPr>
            <a:lvl9pPr marL="3848100" indent="-225425" defTabSz="895350" eaLnBrk="0" fontAlgn="base" hangingPunct="0">
              <a:spcBef>
                <a:spcPct val="0"/>
              </a:spcBef>
              <a:spcAft>
                <a:spcPct val="0"/>
              </a:spcAft>
              <a:defRPr sz="800" b="1">
                <a:solidFill>
                  <a:schemeClr val="tx1"/>
                </a:solidFill>
                <a:latin typeface="Gill Sans" pitchFamily="-84" charset="0"/>
                <a:ea typeface="MS PGothic" pitchFamily="34" charset="-128"/>
              </a:defRPr>
            </a:lvl9pPr>
          </a:lstStyle>
          <a:p>
            <a:pPr eaLnBrk="1" hangingPunct="1"/>
            <a:r>
              <a:rPr lang="en-US" sz="1200">
                <a:solidFill>
                  <a:srgbClr val="000000"/>
                </a:solidFill>
                <a:latin typeface="Arial" pitchFamily="34" charset="0"/>
              </a:rPr>
              <a:t>JBoss competitive presentation</a:t>
            </a:r>
          </a:p>
        </p:txBody>
      </p:sp>
      <p:sp>
        <p:nvSpPr>
          <p:cNvPr id="288771" name="Rectangle 3"/>
          <p:cNvSpPr txBox="1">
            <a:spLocks noGrp="1" noChangeArrowheads="1"/>
          </p:cNvSpPr>
          <p:nvPr/>
        </p:nvSpPr>
        <p:spPr bwMode="auto">
          <a:xfrm>
            <a:off x="3884613"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9" tIns="45330" rIns="90659" bIns="45330"/>
          <a:lstStyle>
            <a:lvl1pPr defTabSz="895350" eaLnBrk="0" hangingPunct="0">
              <a:defRPr sz="800" b="1">
                <a:solidFill>
                  <a:schemeClr val="tx1"/>
                </a:solidFill>
                <a:latin typeface="Gill Sans" pitchFamily="-84" charset="0"/>
                <a:ea typeface="MS PGothic" pitchFamily="34" charset="-128"/>
              </a:defRPr>
            </a:lvl1pPr>
            <a:lvl2pPr marL="728663" indent="-279400" defTabSz="895350" eaLnBrk="0" hangingPunct="0">
              <a:defRPr sz="800" b="1">
                <a:solidFill>
                  <a:schemeClr val="tx1"/>
                </a:solidFill>
                <a:latin typeface="Gill Sans" pitchFamily="-84" charset="0"/>
                <a:ea typeface="MS PGothic" pitchFamily="34" charset="-128"/>
              </a:defRPr>
            </a:lvl2pPr>
            <a:lvl3pPr marL="1122363" indent="-225425" defTabSz="895350" eaLnBrk="0" hangingPunct="0">
              <a:defRPr sz="800" b="1">
                <a:solidFill>
                  <a:schemeClr val="tx1"/>
                </a:solidFill>
                <a:latin typeface="Gill Sans" pitchFamily="-84" charset="0"/>
                <a:ea typeface="MS PGothic" pitchFamily="34" charset="-128"/>
              </a:defRPr>
            </a:lvl3pPr>
            <a:lvl4pPr marL="1570038" indent="-223838" defTabSz="895350" eaLnBrk="0" hangingPunct="0">
              <a:defRPr sz="800" b="1">
                <a:solidFill>
                  <a:schemeClr val="tx1"/>
                </a:solidFill>
                <a:latin typeface="Gill Sans" pitchFamily="-84" charset="0"/>
                <a:ea typeface="MS PGothic" pitchFamily="34" charset="-128"/>
              </a:defRPr>
            </a:lvl4pPr>
            <a:lvl5pPr marL="2019300" indent="-225425" defTabSz="895350" eaLnBrk="0" hangingPunct="0">
              <a:defRPr sz="800" b="1">
                <a:solidFill>
                  <a:schemeClr val="tx1"/>
                </a:solidFill>
                <a:latin typeface="Gill Sans" pitchFamily="-84" charset="0"/>
                <a:ea typeface="MS PGothic" pitchFamily="34" charset="-128"/>
              </a:defRPr>
            </a:lvl5pPr>
            <a:lvl6pPr marL="2476500" indent="-225425" defTabSz="895350" eaLnBrk="0" fontAlgn="base" hangingPunct="0">
              <a:spcBef>
                <a:spcPct val="0"/>
              </a:spcBef>
              <a:spcAft>
                <a:spcPct val="0"/>
              </a:spcAft>
              <a:defRPr sz="800" b="1">
                <a:solidFill>
                  <a:schemeClr val="tx1"/>
                </a:solidFill>
                <a:latin typeface="Gill Sans" pitchFamily="-84" charset="0"/>
                <a:ea typeface="MS PGothic" pitchFamily="34" charset="-128"/>
              </a:defRPr>
            </a:lvl6pPr>
            <a:lvl7pPr marL="2933700" indent="-225425" defTabSz="895350" eaLnBrk="0" fontAlgn="base" hangingPunct="0">
              <a:spcBef>
                <a:spcPct val="0"/>
              </a:spcBef>
              <a:spcAft>
                <a:spcPct val="0"/>
              </a:spcAft>
              <a:defRPr sz="800" b="1">
                <a:solidFill>
                  <a:schemeClr val="tx1"/>
                </a:solidFill>
                <a:latin typeface="Gill Sans" pitchFamily="-84" charset="0"/>
                <a:ea typeface="MS PGothic" pitchFamily="34" charset="-128"/>
              </a:defRPr>
            </a:lvl7pPr>
            <a:lvl8pPr marL="3390900" indent="-225425" defTabSz="895350" eaLnBrk="0" fontAlgn="base" hangingPunct="0">
              <a:spcBef>
                <a:spcPct val="0"/>
              </a:spcBef>
              <a:spcAft>
                <a:spcPct val="0"/>
              </a:spcAft>
              <a:defRPr sz="800" b="1">
                <a:solidFill>
                  <a:schemeClr val="tx1"/>
                </a:solidFill>
                <a:latin typeface="Gill Sans" pitchFamily="-84" charset="0"/>
                <a:ea typeface="MS PGothic" pitchFamily="34" charset="-128"/>
              </a:defRPr>
            </a:lvl8pPr>
            <a:lvl9pPr marL="3848100" indent="-225425" defTabSz="895350" eaLnBrk="0" fontAlgn="base" hangingPunct="0">
              <a:spcBef>
                <a:spcPct val="0"/>
              </a:spcBef>
              <a:spcAft>
                <a:spcPct val="0"/>
              </a:spcAft>
              <a:defRPr sz="800" b="1">
                <a:solidFill>
                  <a:schemeClr val="tx1"/>
                </a:solidFill>
                <a:latin typeface="Gill Sans" pitchFamily="-84" charset="0"/>
                <a:ea typeface="MS PGothic" pitchFamily="34" charset="-128"/>
              </a:defRPr>
            </a:lvl9pPr>
          </a:lstStyle>
          <a:p>
            <a:pPr algn="r" eaLnBrk="1" hangingPunct="1"/>
            <a:fld id="{8D900BB1-F70C-4467-A7B9-B76357D5FE25}" type="datetime1">
              <a:rPr lang="en-US" sz="1200">
                <a:solidFill>
                  <a:srgbClr val="000000"/>
                </a:solidFill>
                <a:latin typeface="Arial" pitchFamily="34" charset="0"/>
              </a:rPr>
              <a:pPr algn="r" eaLnBrk="1" hangingPunct="1"/>
              <a:t>27/03/2014</a:t>
            </a:fld>
            <a:endParaRPr lang="en-US" sz="1200">
              <a:solidFill>
                <a:srgbClr val="000000"/>
              </a:solidFill>
              <a:latin typeface="Arial" pitchFamily="34" charset="0"/>
            </a:endParaRPr>
          </a:p>
        </p:txBody>
      </p:sp>
      <p:sp>
        <p:nvSpPr>
          <p:cNvPr id="288772" name="Rectangle 6"/>
          <p:cNvSpPr txBox="1">
            <a:spLocks noGrp="1" noChangeArrowheads="1"/>
          </p:cNvSpPr>
          <p:nvPr/>
        </p:nvSpPr>
        <p:spPr bwMode="auto">
          <a:xfrm>
            <a:off x="0"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9" tIns="45330" rIns="90659" bIns="45330" anchor="b"/>
          <a:lstStyle>
            <a:lvl1pPr defTabSz="895350" eaLnBrk="0" hangingPunct="0">
              <a:defRPr sz="800" b="1">
                <a:solidFill>
                  <a:schemeClr val="tx1"/>
                </a:solidFill>
                <a:latin typeface="Gill Sans" pitchFamily="-84" charset="0"/>
                <a:ea typeface="MS PGothic" pitchFamily="34" charset="-128"/>
              </a:defRPr>
            </a:lvl1pPr>
            <a:lvl2pPr marL="728663" indent="-279400" defTabSz="895350" eaLnBrk="0" hangingPunct="0">
              <a:defRPr sz="800" b="1">
                <a:solidFill>
                  <a:schemeClr val="tx1"/>
                </a:solidFill>
                <a:latin typeface="Gill Sans" pitchFamily="-84" charset="0"/>
                <a:ea typeface="MS PGothic" pitchFamily="34" charset="-128"/>
              </a:defRPr>
            </a:lvl2pPr>
            <a:lvl3pPr marL="1122363" indent="-225425" defTabSz="895350" eaLnBrk="0" hangingPunct="0">
              <a:defRPr sz="800" b="1">
                <a:solidFill>
                  <a:schemeClr val="tx1"/>
                </a:solidFill>
                <a:latin typeface="Gill Sans" pitchFamily="-84" charset="0"/>
                <a:ea typeface="MS PGothic" pitchFamily="34" charset="-128"/>
              </a:defRPr>
            </a:lvl3pPr>
            <a:lvl4pPr marL="1570038" indent="-223838" defTabSz="895350" eaLnBrk="0" hangingPunct="0">
              <a:defRPr sz="800" b="1">
                <a:solidFill>
                  <a:schemeClr val="tx1"/>
                </a:solidFill>
                <a:latin typeface="Gill Sans" pitchFamily="-84" charset="0"/>
                <a:ea typeface="MS PGothic" pitchFamily="34" charset="-128"/>
              </a:defRPr>
            </a:lvl4pPr>
            <a:lvl5pPr marL="2019300" indent="-225425" defTabSz="895350" eaLnBrk="0" hangingPunct="0">
              <a:defRPr sz="800" b="1">
                <a:solidFill>
                  <a:schemeClr val="tx1"/>
                </a:solidFill>
                <a:latin typeface="Gill Sans" pitchFamily="-84" charset="0"/>
                <a:ea typeface="MS PGothic" pitchFamily="34" charset="-128"/>
              </a:defRPr>
            </a:lvl5pPr>
            <a:lvl6pPr marL="2476500" indent="-225425" defTabSz="895350" eaLnBrk="0" fontAlgn="base" hangingPunct="0">
              <a:spcBef>
                <a:spcPct val="0"/>
              </a:spcBef>
              <a:spcAft>
                <a:spcPct val="0"/>
              </a:spcAft>
              <a:defRPr sz="800" b="1">
                <a:solidFill>
                  <a:schemeClr val="tx1"/>
                </a:solidFill>
                <a:latin typeface="Gill Sans" pitchFamily="-84" charset="0"/>
                <a:ea typeface="MS PGothic" pitchFamily="34" charset="-128"/>
              </a:defRPr>
            </a:lvl6pPr>
            <a:lvl7pPr marL="2933700" indent="-225425" defTabSz="895350" eaLnBrk="0" fontAlgn="base" hangingPunct="0">
              <a:spcBef>
                <a:spcPct val="0"/>
              </a:spcBef>
              <a:spcAft>
                <a:spcPct val="0"/>
              </a:spcAft>
              <a:defRPr sz="800" b="1">
                <a:solidFill>
                  <a:schemeClr val="tx1"/>
                </a:solidFill>
                <a:latin typeface="Gill Sans" pitchFamily="-84" charset="0"/>
                <a:ea typeface="MS PGothic" pitchFamily="34" charset="-128"/>
              </a:defRPr>
            </a:lvl7pPr>
            <a:lvl8pPr marL="3390900" indent="-225425" defTabSz="895350" eaLnBrk="0" fontAlgn="base" hangingPunct="0">
              <a:spcBef>
                <a:spcPct val="0"/>
              </a:spcBef>
              <a:spcAft>
                <a:spcPct val="0"/>
              </a:spcAft>
              <a:defRPr sz="800" b="1">
                <a:solidFill>
                  <a:schemeClr val="tx1"/>
                </a:solidFill>
                <a:latin typeface="Gill Sans" pitchFamily="-84" charset="0"/>
                <a:ea typeface="MS PGothic" pitchFamily="34" charset="-128"/>
              </a:defRPr>
            </a:lvl8pPr>
            <a:lvl9pPr marL="3848100" indent="-225425" defTabSz="895350" eaLnBrk="0" fontAlgn="base" hangingPunct="0">
              <a:spcBef>
                <a:spcPct val="0"/>
              </a:spcBef>
              <a:spcAft>
                <a:spcPct val="0"/>
              </a:spcAft>
              <a:defRPr sz="800" b="1">
                <a:solidFill>
                  <a:schemeClr val="tx1"/>
                </a:solidFill>
                <a:latin typeface="Gill Sans" pitchFamily="-84" charset="0"/>
                <a:ea typeface="MS PGothic" pitchFamily="34" charset="-128"/>
              </a:defRPr>
            </a:lvl9pPr>
          </a:lstStyle>
          <a:p>
            <a:pPr eaLnBrk="1" hangingPunct="1"/>
            <a:r>
              <a:rPr lang="en-US" sz="1200">
                <a:solidFill>
                  <a:srgbClr val="000000"/>
                </a:solidFill>
                <a:latin typeface="Arial" pitchFamily="34" charset="0"/>
              </a:rPr>
              <a:t>IBM Internal Use Only</a:t>
            </a:r>
          </a:p>
        </p:txBody>
      </p:sp>
      <p:sp>
        <p:nvSpPr>
          <p:cNvPr id="288773" name="Rectangle 7"/>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9" tIns="45330" rIns="90659" bIns="45330" anchor="b"/>
          <a:lstStyle>
            <a:lvl1pPr defTabSz="895350" eaLnBrk="0" hangingPunct="0">
              <a:defRPr sz="800" b="1">
                <a:solidFill>
                  <a:schemeClr val="tx1"/>
                </a:solidFill>
                <a:latin typeface="Gill Sans" pitchFamily="-84" charset="0"/>
                <a:ea typeface="MS PGothic" pitchFamily="34" charset="-128"/>
              </a:defRPr>
            </a:lvl1pPr>
            <a:lvl2pPr marL="728663" indent="-279400" defTabSz="895350" eaLnBrk="0" hangingPunct="0">
              <a:defRPr sz="800" b="1">
                <a:solidFill>
                  <a:schemeClr val="tx1"/>
                </a:solidFill>
                <a:latin typeface="Gill Sans" pitchFamily="-84" charset="0"/>
                <a:ea typeface="MS PGothic" pitchFamily="34" charset="-128"/>
              </a:defRPr>
            </a:lvl2pPr>
            <a:lvl3pPr marL="1122363" indent="-225425" defTabSz="895350" eaLnBrk="0" hangingPunct="0">
              <a:defRPr sz="800" b="1">
                <a:solidFill>
                  <a:schemeClr val="tx1"/>
                </a:solidFill>
                <a:latin typeface="Gill Sans" pitchFamily="-84" charset="0"/>
                <a:ea typeface="MS PGothic" pitchFamily="34" charset="-128"/>
              </a:defRPr>
            </a:lvl3pPr>
            <a:lvl4pPr marL="1570038" indent="-223838" defTabSz="895350" eaLnBrk="0" hangingPunct="0">
              <a:defRPr sz="800" b="1">
                <a:solidFill>
                  <a:schemeClr val="tx1"/>
                </a:solidFill>
                <a:latin typeface="Gill Sans" pitchFamily="-84" charset="0"/>
                <a:ea typeface="MS PGothic" pitchFamily="34" charset="-128"/>
              </a:defRPr>
            </a:lvl4pPr>
            <a:lvl5pPr marL="2019300" indent="-225425" defTabSz="895350" eaLnBrk="0" hangingPunct="0">
              <a:defRPr sz="800" b="1">
                <a:solidFill>
                  <a:schemeClr val="tx1"/>
                </a:solidFill>
                <a:latin typeface="Gill Sans" pitchFamily="-84" charset="0"/>
                <a:ea typeface="MS PGothic" pitchFamily="34" charset="-128"/>
              </a:defRPr>
            </a:lvl5pPr>
            <a:lvl6pPr marL="2476500" indent="-225425" defTabSz="895350" eaLnBrk="0" fontAlgn="base" hangingPunct="0">
              <a:spcBef>
                <a:spcPct val="0"/>
              </a:spcBef>
              <a:spcAft>
                <a:spcPct val="0"/>
              </a:spcAft>
              <a:defRPr sz="800" b="1">
                <a:solidFill>
                  <a:schemeClr val="tx1"/>
                </a:solidFill>
                <a:latin typeface="Gill Sans" pitchFamily="-84" charset="0"/>
                <a:ea typeface="MS PGothic" pitchFamily="34" charset="-128"/>
              </a:defRPr>
            </a:lvl6pPr>
            <a:lvl7pPr marL="2933700" indent="-225425" defTabSz="895350" eaLnBrk="0" fontAlgn="base" hangingPunct="0">
              <a:spcBef>
                <a:spcPct val="0"/>
              </a:spcBef>
              <a:spcAft>
                <a:spcPct val="0"/>
              </a:spcAft>
              <a:defRPr sz="800" b="1">
                <a:solidFill>
                  <a:schemeClr val="tx1"/>
                </a:solidFill>
                <a:latin typeface="Gill Sans" pitchFamily="-84" charset="0"/>
                <a:ea typeface="MS PGothic" pitchFamily="34" charset="-128"/>
              </a:defRPr>
            </a:lvl7pPr>
            <a:lvl8pPr marL="3390900" indent="-225425" defTabSz="895350" eaLnBrk="0" fontAlgn="base" hangingPunct="0">
              <a:spcBef>
                <a:spcPct val="0"/>
              </a:spcBef>
              <a:spcAft>
                <a:spcPct val="0"/>
              </a:spcAft>
              <a:defRPr sz="800" b="1">
                <a:solidFill>
                  <a:schemeClr val="tx1"/>
                </a:solidFill>
                <a:latin typeface="Gill Sans" pitchFamily="-84" charset="0"/>
                <a:ea typeface="MS PGothic" pitchFamily="34" charset="-128"/>
              </a:defRPr>
            </a:lvl8pPr>
            <a:lvl9pPr marL="3848100" indent="-225425" defTabSz="895350" eaLnBrk="0" fontAlgn="base" hangingPunct="0">
              <a:spcBef>
                <a:spcPct val="0"/>
              </a:spcBef>
              <a:spcAft>
                <a:spcPct val="0"/>
              </a:spcAft>
              <a:defRPr sz="800" b="1">
                <a:solidFill>
                  <a:schemeClr val="tx1"/>
                </a:solidFill>
                <a:latin typeface="Gill Sans" pitchFamily="-84" charset="0"/>
                <a:ea typeface="MS PGothic" pitchFamily="34" charset="-128"/>
              </a:defRPr>
            </a:lvl9pPr>
          </a:lstStyle>
          <a:p>
            <a:pPr algn="r" eaLnBrk="1" hangingPunct="1"/>
            <a:fld id="{C5908CA3-8958-4949-982D-E1F13797CCDE}" type="slidenum">
              <a:rPr lang="en-US" sz="1200">
                <a:solidFill>
                  <a:srgbClr val="000000"/>
                </a:solidFill>
                <a:latin typeface="Arial" pitchFamily="34" charset="0"/>
              </a:rPr>
              <a:pPr algn="r" eaLnBrk="1" hangingPunct="1"/>
              <a:t>9</a:t>
            </a:fld>
            <a:endParaRPr lang="en-US" sz="1200">
              <a:solidFill>
                <a:srgbClr val="000000"/>
              </a:solidFill>
              <a:latin typeface="Arial" pitchFamily="34" charset="0"/>
            </a:endParaRPr>
          </a:p>
        </p:txBody>
      </p:sp>
      <p:sp>
        <p:nvSpPr>
          <p:cNvPr id="288774" name="Rectangle 2"/>
          <p:cNvSpPr>
            <a:spLocks noGrp="1" noRot="1" noChangeAspect="1" noChangeArrowheads="1" noTextEdit="1"/>
          </p:cNvSpPr>
          <p:nvPr>
            <p:ph type="sldImg"/>
          </p:nvPr>
        </p:nvSpPr>
        <p:spPr>
          <a:xfrm>
            <a:off x="1143000" y="685800"/>
            <a:ext cx="4573588" cy="3430588"/>
          </a:xfrm>
          <a:prstGeom prst="rect">
            <a:avLst/>
          </a:prstGeom>
          <a:ln/>
        </p:spPr>
      </p:sp>
      <p:sp>
        <p:nvSpPr>
          <p:cNvPr id="2887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9" tIns="45330" rIns="90659" bIns="45330"/>
          <a:lstStyle/>
          <a:p>
            <a:pPr eaLnBrk="1" hangingPunct="1"/>
            <a:endParaRPr lang="fr-FR"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0" y="-261560"/>
            <a:ext cx="1489" cy="263072"/>
          </a:xfrm>
        </p:spPr>
        <p:txBody>
          <a:bodyPr/>
          <a:lstStyle/>
          <a:p>
            <a:pPr>
              <a:defRPr/>
            </a:pPr>
            <a:fld id="{AC332B6C-F154-47CD-A535-E63D9B019C11}" type="slidenum">
              <a:rPr lang="en-GB"/>
              <a:pPr>
                <a:defRPr/>
              </a:pPr>
              <a:t>10</a:t>
            </a:fld>
            <a:endParaRPr lang="en-GB"/>
          </a:p>
        </p:txBody>
      </p:sp>
      <p:sp>
        <p:nvSpPr>
          <p:cNvPr id="84995" name="Slide Image Placeholder 1"/>
          <p:cNvSpPr>
            <a:spLocks noGrp="1" noRot="1" noChangeAspect="1" noTextEdit="1"/>
          </p:cNvSpPr>
          <p:nvPr>
            <p:ph type="sldImg"/>
          </p:nvPr>
        </p:nvSpPr>
        <p:spPr>
          <a:xfrm>
            <a:off x="1146175" y="685800"/>
            <a:ext cx="4565650" cy="3425825"/>
          </a:xfrm>
          <a:prstGeom prst="rect">
            <a:avLst/>
          </a:prstGeom>
          <a:ln/>
        </p:spPr>
      </p:sp>
      <p:sp>
        <p:nvSpPr>
          <p:cNvPr id="84996" name="Notes Placeholder 2"/>
          <p:cNvSpPr>
            <a:spLocks noGrp="1"/>
          </p:cNvSpPr>
          <p:nvPr>
            <p:ph type="body" idx="1"/>
          </p:nvPr>
        </p:nvSpPr>
        <p:spPr>
          <a:xfrm>
            <a:off x="686098" y="4343703"/>
            <a:ext cx="5485805" cy="41154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Group block animation.</a:t>
            </a:r>
          </a:p>
          <a:p>
            <a:r>
              <a:rPr lang="en-US" smtClean="0">
                <a:latin typeface="Arial" pitchFamily="34" charset="0"/>
              </a:rPr>
              <a:t>V8.5.5 of WAS continues with this theme and and extends it by enabling more of the componentry of the full WAS profile to run on the composable Liberty profile.</a:t>
            </a:r>
          </a:p>
          <a:p>
            <a:r>
              <a:rPr lang="en-US" b="1" smtClean="0">
                <a:latin typeface="Arial" pitchFamily="34" charset="0"/>
              </a:rPr>
              <a:t>Click.</a:t>
            </a:r>
            <a:r>
              <a:rPr lang="en-US" smtClean="0">
                <a:latin typeface="Arial" pitchFamily="34" charset="0"/>
              </a:rPr>
              <a:t> For the WAS Liberty profile in all editions of WAS, we have added modular capabilities that include the completion of the Java EE 6 web profile as well as deliver additional caching and security features, which we’ll talk about later in more detail.</a:t>
            </a:r>
          </a:p>
          <a:p>
            <a:r>
              <a:rPr lang="en-US" smtClean="0">
                <a:latin typeface="Arial" pitchFamily="34" charset="0"/>
              </a:rPr>
              <a:t>The new WAS Liberty core edition mentioned earlier contains all these features, coloured blue in the chart; the ones that have been added in V8.5.5 are indicated with a star.</a:t>
            </a:r>
          </a:p>
          <a:p>
            <a:r>
              <a:rPr lang="en-US" b="1" smtClean="0">
                <a:latin typeface="Arial" pitchFamily="34" charset="0"/>
              </a:rPr>
              <a:t>Click</a:t>
            </a:r>
            <a:r>
              <a:rPr lang="en-US" smtClean="0">
                <a:latin typeface="Arial" pitchFamily="34" charset="0"/>
              </a:rPr>
              <a:t>. For the WAS Liberty profile in WAS Base, Express, ND and zOS we have added additional modular features to support JAX-WS web services, JMS applications and access to MongoDB NOSQL database.</a:t>
            </a:r>
          </a:p>
          <a:p>
            <a:r>
              <a:rPr lang="en-US" b="1" smtClean="0">
                <a:latin typeface="Arial" pitchFamily="34" charset="0"/>
              </a:rPr>
              <a:t>Click</a:t>
            </a:r>
            <a:r>
              <a:rPr lang="en-US" smtClean="0">
                <a:latin typeface="Arial" pitchFamily="34" charset="0"/>
              </a:rPr>
              <a:t>. For the WAS Liberty profile in ND and zOS we have added management features that enable clusters of Liberty profile servers to be managed remotely through a lightweight, highly-available administrative controller which is itself simply a Liberty server – or a group for HA – that is configured in this role. We’ll also talk about this in more detail later.</a:t>
            </a:r>
          </a:p>
          <a:p>
            <a:r>
              <a:rPr lang="en-US" b="1" smtClean="0">
                <a:latin typeface="Arial" pitchFamily="34" charset="0"/>
              </a:rPr>
              <a:t>Click. </a:t>
            </a:r>
            <a:r>
              <a:rPr lang="en-US" smtClean="0">
                <a:latin typeface="Arial" pitchFamily="34" charset="0"/>
              </a:rPr>
              <a:t>The WAS Liberty profile in WAS for zOS extends the ND feature set with features that integrate with and exploit capabilities of the zOS platform.</a:t>
            </a:r>
          </a:p>
          <a:p>
            <a:r>
              <a:rPr lang="en-US" smtClean="0">
                <a:latin typeface="Arial" pitchFamily="34" charset="0"/>
              </a:rPr>
              <a:t>The overriding design point for Liberty is: provide greater coverage of features and management capability but continue to only use what you need. An application developed against the V8.5.0 feature set will run the same in V8.5.5, with the same set of features and a similar server footprint – the additional features that aren’t used do not contribute to the footprint. It’s a bigger menu but you don’t need to eat more.</a:t>
            </a:r>
          </a:p>
          <a:p>
            <a:r>
              <a:rPr lang="en-US" smtClean="0">
                <a:latin typeface="Arial" pitchFamily="34" charset="0"/>
              </a:rPr>
              <a:t>And, of course, the fidelity provided between the WAS Liberty and full profiles means applications developed on the WAS Liberty profile will also run on the WAS full profile. Only the server configuration is different.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xfrm>
            <a:off x="0" y="-433917"/>
            <a:ext cx="1489" cy="435430"/>
          </a:xfrm>
        </p:spPr>
        <p:txBody>
          <a:bodyPr/>
          <a:lstStyle>
            <a:lvl1pPr eaLnBrk="0" hangingPunct="0">
              <a:tabLst>
                <a:tab pos="0" algn="l"/>
                <a:tab pos="450920" algn="l"/>
                <a:tab pos="903291" algn="l"/>
                <a:tab pos="1355661" algn="l"/>
                <a:tab pos="1808032" algn="l"/>
                <a:tab pos="2260401" algn="l"/>
                <a:tab pos="2712772" algn="l"/>
                <a:tab pos="3165142" algn="l"/>
                <a:tab pos="3617511" algn="l"/>
                <a:tab pos="4069882" algn="l"/>
                <a:tab pos="4522252" algn="l"/>
                <a:tab pos="4974623" algn="l"/>
                <a:tab pos="5426992" algn="l"/>
                <a:tab pos="5879363" algn="l"/>
                <a:tab pos="6331734" algn="l"/>
                <a:tab pos="6784103" algn="l"/>
                <a:tab pos="7236474" algn="l"/>
                <a:tab pos="7688844" algn="l"/>
                <a:tab pos="8141215" algn="l"/>
                <a:tab pos="8593584" algn="l"/>
                <a:tab pos="9045955" algn="l"/>
              </a:tabLst>
              <a:defRPr sz="2000">
                <a:solidFill>
                  <a:schemeClr val="bg2"/>
                </a:solidFill>
                <a:latin typeface="Arial" pitchFamily="34" charset="0"/>
                <a:ea typeface="MS PGothic" pitchFamily="34" charset="-128"/>
              </a:defRPr>
            </a:lvl1pPr>
            <a:lvl2pPr marL="678556" indent="-260983" eaLnBrk="0" hangingPunct="0">
              <a:tabLst>
                <a:tab pos="0" algn="l"/>
                <a:tab pos="450920" algn="l"/>
                <a:tab pos="903291" algn="l"/>
                <a:tab pos="1355661" algn="l"/>
                <a:tab pos="1808032" algn="l"/>
                <a:tab pos="2260401" algn="l"/>
                <a:tab pos="2712772" algn="l"/>
                <a:tab pos="3165142" algn="l"/>
                <a:tab pos="3617511" algn="l"/>
                <a:tab pos="4069882" algn="l"/>
                <a:tab pos="4522252" algn="l"/>
                <a:tab pos="4974623" algn="l"/>
                <a:tab pos="5426992" algn="l"/>
                <a:tab pos="5879363" algn="l"/>
                <a:tab pos="6331734" algn="l"/>
                <a:tab pos="6784103" algn="l"/>
                <a:tab pos="7236474" algn="l"/>
                <a:tab pos="7688844" algn="l"/>
                <a:tab pos="8141215" algn="l"/>
                <a:tab pos="8593584" algn="l"/>
                <a:tab pos="9045955" algn="l"/>
              </a:tabLst>
              <a:defRPr sz="2000">
                <a:solidFill>
                  <a:schemeClr val="bg2"/>
                </a:solidFill>
                <a:latin typeface="Arial" pitchFamily="34" charset="0"/>
                <a:ea typeface="MS PGothic" pitchFamily="34" charset="-128"/>
              </a:defRPr>
            </a:lvl2pPr>
            <a:lvl3pPr marL="1043931" indent="-208787" eaLnBrk="0" hangingPunct="0">
              <a:tabLst>
                <a:tab pos="0" algn="l"/>
                <a:tab pos="450920" algn="l"/>
                <a:tab pos="903291" algn="l"/>
                <a:tab pos="1355661" algn="l"/>
                <a:tab pos="1808032" algn="l"/>
                <a:tab pos="2260401" algn="l"/>
                <a:tab pos="2712772" algn="l"/>
                <a:tab pos="3165142" algn="l"/>
                <a:tab pos="3617511" algn="l"/>
                <a:tab pos="4069882" algn="l"/>
                <a:tab pos="4522252" algn="l"/>
                <a:tab pos="4974623" algn="l"/>
                <a:tab pos="5426992" algn="l"/>
                <a:tab pos="5879363" algn="l"/>
                <a:tab pos="6331734" algn="l"/>
                <a:tab pos="6784103" algn="l"/>
                <a:tab pos="7236474" algn="l"/>
                <a:tab pos="7688844" algn="l"/>
                <a:tab pos="8141215" algn="l"/>
                <a:tab pos="8593584" algn="l"/>
                <a:tab pos="9045955" algn="l"/>
              </a:tabLst>
              <a:defRPr sz="2000">
                <a:solidFill>
                  <a:schemeClr val="bg2"/>
                </a:solidFill>
                <a:latin typeface="Arial" pitchFamily="34" charset="0"/>
                <a:ea typeface="MS PGothic" pitchFamily="34" charset="-128"/>
              </a:defRPr>
            </a:lvl3pPr>
            <a:lvl4pPr marL="1461504" indent="-208787" eaLnBrk="0" hangingPunct="0">
              <a:tabLst>
                <a:tab pos="0" algn="l"/>
                <a:tab pos="450920" algn="l"/>
                <a:tab pos="903291" algn="l"/>
                <a:tab pos="1355661" algn="l"/>
                <a:tab pos="1808032" algn="l"/>
                <a:tab pos="2260401" algn="l"/>
                <a:tab pos="2712772" algn="l"/>
                <a:tab pos="3165142" algn="l"/>
                <a:tab pos="3617511" algn="l"/>
                <a:tab pos="4069882" algn="l"/>
                <a:tab pos="4522252" algn="l"/>
                <a:tab pos="4974623" algn="l"/>
                <a:tab pos="5426992" algn="l"/>
                <a:tab pos="5879363" algn="l"/>
                <a:tab pos="6331734" algn="l"/>
                <a:tab pos="6784103" algn="l"/>
                <a:tab pos="7236474" algn="l"/>
                <a:tab pos="7688844" algn="l"/>
                <a:tab pos="8141215" algn="l"/>
                <a:tab pos="8593584" algn="l"/>
                <a:tab pos="9045955" algn="l"/>
              </a:tabLst>
              <a:defRPr sz="2000">
                <a:solidFill>
                  <a:schemeClr val="bg2"/>
                </a:solidFill>
                <a:latin typeface="Arial" pitchFamily="34" charset="0"/>
                <a:ea typeface="MS PGothic" pitchFamily="34" charset="-128"/>
              </a:defRPr>
            </a:lvl4pPr>
            <a:lvl5pPr marL="1879077" indent="-208787" eaLnBrk="0" hangingPunct="0">
              <a:tabLst>
                <a:tab pos="0" algn="l"/>
                <a:tab pos="450920" algn="l"/>
                <a:tab pos="903291" algn="l"/>
                <a:tab pos="1355661" algn="l"/>
                <a:tab pos="1808032" algn="l"/>
                <a:tab pos="2260401" algn="l"/>
                <a:tab pos="2712772" algn="l"/>
                <a:tab pos="3165142" algn="l"/>
                <a:tab pos="3617511" algn="l"/>
                <a:tab pos="4069882" algn="l"/>
                <a:tab pos="4522252" algn="l"/>
                <a:tab pos="4974623" algn="l"/>
                <a:tab pos="5426992" algn="l"/>
                <a:tab pos="5879363" algn="l"/>
                <a:tab pos="6331734" algn="l"/>
                <a:tab pos="6784103" algn="l"/>
                <a:tab pos="7236474" algn="l"/>
                <a:tab pos="7688844" algn="l"/>
                <a:tab pos="8141215" algn="l"/>
                <a:tab pos="8593584" algn="l"/>
                <a:tab pos="9045955" algn="l"/>
              </a:tabLst>
              <a:defRPr sz="2000">
                <a:solidFill>
                  <a:schemeClr val="bg2"/>
                </a:solidFill>
                <a:latin typeface="Arial" pitchFamily="34" charset="0"/>
                <a:ea typeface="MS PGothic" pitchFamily="34" charset="-128"/>
              </a:defRPr>
            </a:lvl5pPr>
            <a:lvl6pPr marL="2296648" indent="-208787" defTabSz="417572" eaLnBrk="0" fontAlgn="base" hangingPunct="0">
              <a:spcBef>
                <a:spcPct val="0"/>
              </a:spcBef>
              <a:spcAft>
                <a:spcPct val="0"/>
              </a:spcAft>
              <a:tabLst>
                <a:tab pos="0" algn="l"/>
                <a:tab pos="450920" algn="l"/>
                <a:tab pos="903291" algn="l"/>
                <a:tab pos="1355661" algn="l"/>
                <a:tab pos="1808032" algn="l"/>
                <a:tab pos="2260401" algn="l"/>
                <a:tab pos="2712772" algn="l"/>
                <a:tab pos="3165142" algn="l"/>
                <a:tab pos="3617511" algn="l"/>
                <a:tab pos="4069882" algn="l"/>
                <a:tab pos="4522252" algn="l"/>
                <a:tab pos="4974623" algn="l"/>
                <a:tab pos="5426992" algn="l"/>
                <a:tab pos="5879363" algn="l"/>
                <a:tab pos="6331734" algn="l"/>
                <a:tab pos="6784103" algn="l"/>
                <a:tab pos="7236474" algn="l"/>
                <a:tab pos="7688844" algn="l"/>
                <a:tab pos="8141215" algn="l"/>
                <a:tab pos="8593584" algn="l"/>
                <a:tab pos="9045955" algn="l"/>
              </a:tabLst>
              <a:defRPr sz="2000">
                <a:solidFill>
                  <a:schemeClr val="bg2"/>
                </a:solidFill>
                <a:latin typeface="Arial" pitchFamily="34" charset="0"/>
                <a:ea typeface="MS PGothic" pitchFamily="34" charset="-128"/>
              </a:defRPr>
            </a:lvl6pPr>
            <a:lvl7pPr marL="2714221" indent="-208787" defTabSz="417572" eaLnBrk="0" fontAlgn="base" hangingPunct="0">
              <a:spcBef>
                <a:spcPct val="0"/>
              </a:spcBef>
              <a:spcAft>
                <a:spcPct val="0"/>
              </a:spcAft>
              <a:tabLst>
                <a:tab pos="0" algn="l"/>
                <a:tab pos="450920" algn="l"/>
                <a:tab pos="903291" algn="l"/>
                <a:tab pos="1355661" algn="l"/>
                <a:tab pos="1808032" algn="l"/>
                <a:tab pos="2260401" algn="l"/>
                <a:tab pos="2712772" algn="l"/>
                <a:tab pos="3165142" algn="l"/>
                <a:tab pos="3617511" algn="l"/>
                <a:tab pos="4069882" algn="l"/>
                <a:tab pos="4522252" algn="l"/>
                <a:tab pos="4974623" algn="l"/>
                <a:tab pos="5426992" algn="l"/>
                <a:tab pos="5879363" algn="l"/>
                <a:tab pos="6331734" algn="l"/>
                <a:tab pos="6784103" algn="l"/>
                <a:tab pos="7236474" algn="l"/>
                <a:tab pos="7688844" algn="l"/>
                <a:tab pos="8141215" algn="l"/>
                <a:tab pos="8593584" algn="l"/>
                <a:tab pos="9045955" algn="l"/>
              </a:tabLst>
              <a:defRPr sz="2000">
                <a:solidFill>
                  <a:schemeClr val="bg2"/>
                </a:solidFill>
                <a:latin typeface="Arial" pitchFamily="34" charset="0"/>
                <a:ea typeface="MS PGothic" pitchFamily="34" charset="-128"/>
              </a:defRPr>
            </a:lvl7pPr>
            <a:lvl8pPr marL="3131794" indent="-208787" defTabSz="417572" eaLnBrk="0" fontAlgn="base" hangingPunct="0">
              <a:spcBef>
                <a:spcPct val="0"/>
              </a:spcBef>
              <a:spcAft>
                <a:spcPct val="0"/>
              </a:spcAft>
              <a:tabLst>
                <a:tab pos="0" algn="l"/>
                <a:tab pos="450920" algn="l"/>
                <a:tab pos="903291" algn="l"/>
                <a:tab pos="1355661" algn="l"/>
                <a:tab pos="1808032" algn="l"/>
                <a:tab pos="2260401" algn="l"/>
                <a:tab pos="2712772" algn="l"/>
                <a:tab pos="3165142" algn="l"/>
                <a:tab pos="3617511" algn="l"/>
                <a:tab pos="4069882" algn="l"/>
                <a:tab pos="4522252" algn="l"/>
                <a:tab pos="4974623" algn="l"/>
                <a:tab pos="5426992" algn="l"/>
                <a:tab pos="5879363" algn="l"/>
                <a:tab pos="6331734" algn="l"/>
                <a:tab pos="6784103" algn="l"/>
                <a:tab pos="7236474" algn="l"/>
                <a:tab pos="7688844" algn="l"/>
                <a:tab pos="8141215" algn="l"/>
                <a:tab pos="8593584" algn="l"/>
                <a:tab pos="9045955" algn="l"/>
              </a:tabLst>
              <a:defRPr sz="2000">
                <a:solidFill>
                  <a:schemeClr val="bg2"/>
                </a:solidFill>
                <a:latin typeface="Arial" pitchFamily="34" charset="0"/>
                <a:ea typeface="MS PGothic" pitchFamily="34" charset="-128"/>
              </a:defRPr>
            </a:lvl8pPr>
            <a:lvl9pPr marL="3549366" indent="-208787" defTabSz="417572" eaLnBrk="0" fontAlgn="base" hangingPunct="0">
              <a:spcBef>
                <a:spcPct val="0"/>
              </a:spcBef>
              <a:spcAft>
                <a:spcPct val="0"/>
              </a:spcAft>
              <a:tabLst>
                <a:tab pos="0" algn="l"/>
                <a:tab pos="450920" algn="l"/>
                <a:tab pos="903291" algn="l"/>
                <a:tab pos="1355661" algn="l"/>
                <a:tab pos="1808032" algn="l"/>
                <a:tab pos="2260401" algn="l"/>
                <a:tab pos="2712772" algn="l"/>
                <a:tab pos="3165142" algn="l"/>
                <a:tab pos="3617511" algn="l"/>
                <a:tab pos="4069882" algn="l"/>
                <a:tab pos="4522252" algn="l"/>
                <a:tab pos="4974623" algn="l"/>
                <a:tab pos="5426992" algn="l"/>
                <a:tab pos="5879363" algn="l"/>
                <a:tab pos="6331734" algn="l"/>
                <a:tab pos="6784103" algn="l"/>
                <a:tab pos="7236474" algn="l"/>
                <a:tab pos="7688844" algn="l"/>
                <a:tab pos="8141215" algn="l"/>
                <a:tab pos="8593584" algn="l"/>
                <a:tab pos="9045955" algn="l"/>
              </a:tabLst>
              <a:defRPr sz="2000">
                <a:solidFill>
                  <a:schemeClr val="bg2"/>
                </a:solidFill>
                <a:latin typeface="Arial" pitchFamily="34" charset="0"/>
                <a:ea typeface="MS PGothic" pitchFamily="34" charset="-128"/>
              </a:defRPr>
            </a:lvl9pPr>
          </a:lstStyle>
          <a:p>
            <a:pPr eaLnBrk="1" hangingPunct="1">
              <a:buFont typeface="Arial" pitchFamily="34" charset="0"/>
              <a:buNone/>
              <a:defRPr/>
            </a:pPr>
            <a:fld id="{7ED50665-615E-4E5F-B1DA-6F3D3EED7A7B}" type="slidenum">
              <a:rPr lang="en-US" sz="1200">
                <a:solidFill>
                  <a:srgbClr val="000000"/>
                </a:solidFill>
                <a:latin typeface="Calibri" pitchFamily="34" charset="0"/>
              </a:rPr>
              <a:pPr eaLnBrk="1" hangingPunct="1">
                <a:buFont typeface="Arial" pitchFamily="34" charset="0"/>
                <a:buNone/>
                <a:defRPr/>
              </a:pPr>
              <a:t>11</a:t>
            </a:fld>
            <a:endParaRPr lang="en-US" sz="1200" dirty="0">
              <a:solidFill>
                <a:srgbClr val="000000"/>
              </a:solidFill>
              <a:latin typeface="Calibri" pitchFamily="34" charset="0"/>
            </a:endParaRPr>
          </a:p>
        </p:txBody>
      </p:sp>
      <p:sp>
        <p:nvSpPr>
          <p:cNvPr id="94211" name="Rectangle 2"/>
          <p:cNvSpPr>
            <a:spLocks noGrp="1" noRot="1" noChangeAspect="1" noChangeArrowheads="1" noTextEdit="1"/>
          </p:cNvSpPr>
          <p:nvPr>
            <p:ph type="sldImg"/>
          </p:nvPr>
        </p:nvSpPr>
        <p:spPr>
          <a:xfrm>
            <a:off x="1144588" y="685800"/>
            <a:ext cx="4570412" cy="3429000"/>
          </a:xfrm>
          <a:prstGeom prst="rect">
            <a:avLst/>
          </a:prstGeom>
          <a:ln/>
        </p:spPr>
      </p:sp>
      <p:sp>
        <p:nvSpPr>
          <p:cNvPr id="942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1144588" y="685800"/>
            <a:ext cx="4570412" cy="3429000"/>
          </a:xfrm>
          <a:prstGeom prst="rect">
            <a:avLst/>
          </a:prstGeom>
          <a:ln/>
        </p:spPr>
      </p:sp>
      <p:sp>
        <p:nvSpPr>
          <p:cNvPr id="952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Arial" pitchFamily="34" charset="0"/>
              </a:rPr>
              <a:t>Imagine you have installed the WAS Liberty server and developed and tested your application in the development environment. What next? </a:t>
            </a:r>
          </a:p>
          <a:p>
            <a:r>
              <a:rPr lang="en-GB" smtClean="0">
                <a:latin typeface="Arial" pitchFamily="34" charset="0"/>
              </a:rPr>
              <a:t>In V8.5 we introduced the notion of “Liberty server packaging” – a simple mechanism supported from the command line and tooling to produce a completely self-contained archive of an application, the server definition required for the application and optionally the Liberty server runtime itself – this delivers a dramatically simplified approach to moving an application through the delivery lifecycle from dev to integration to pre-prod to production: very easily scriptable and simple to integrate with arbitrary continuous delivery systems.</a:t>
            </a:r>
          </a:p>
          <a:p>
            <a:endParaRPr lang="en-GB" smtClean="0">
              <a:latin typeface="Arial" pitchFamily="34" charset="0"/>
            </a:endParaRPr>
          </a:p>
          <a:p>
            <a:r>
              <a:rPr lang="en-GB" smtClean="0">
                <a:latin typeface="Arial" pitchFamily="34" charset="0"/>
              </a:rPr>
              <a:t>An enhancement we have added in V8.5.5 applies the intelligence of runtime modularity to the server packaging step, analyzing the precise set of features required at runtime and ONLY packaging those in the archive – thereby minimizing the size of a packaged server to include only what is required by the application – no space in the archive is wasted. We call this the “minify” option of the server package command.</a:t>
            </a:r>
          </a:p>
          <a:p>
            <a:endParaRPr lang="en-GB" smtClean="0">
              <a:latin typeface="Arial" pitchFamily="34" charset="0"/>
            </a:endParaRPr>
          </a:p>
          <a:p>
            <a:r>
              <a:rPr lang="en-GB" smtClean="0">
                <a:latin typeface="Arial" pitchFamily="34" charset="0"/>
              </a:rPr>
              <a:t>We have also modularized the install of the Liberty profile so can choose how much to actually install in the first place – for example the WebProfile-compliant set of core Liberty features is a 50MB installl; additional capabilities like JMS and Web services add a further 30MB. Of course, regardless of how much you install, we never load more than is needed at runtime. </a:t>
            </a:r>
          </a:p>
          <a:p>
            <a:r>
              <a:rPr lang="en-GB" smtClean="0">
                <a:latin typeface="Arial" pitchFamily="34" charset="0"/>
              </a:rPr>
              <a:t>So now there is “minimality” in everything you do with the WAS Liberty profile – minimal install, minimal footprint, and minimal packaged servers.</a:t>
            </a:r>
          </a:p>
          <a:p>
            <a:endParaRPr lang="en-GB" smtClean="0">
              <a:latin typeface="Arial" pitchFamily="34" charset="0"/>
            </a:endParaRPr>
          </a:p>
          <a:p>
            <a:endParaRPr lang="en-GB"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A5CFAD7D-B706-469D-B312-1CD3EEF6770F}"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irst Page Slide">
    <p:spTree>
      <p:nvGrpSpPr>
        <p:cNvPr id="1" name=""/>
        <p:cNvGrpSpPr/>
        <p:nvPr/>
      </p:nvGrpSpPr>
      <p:grpSpPr>
        <a:xfrm>
          <a:off x="0" y="0"/>
          <a:ext cx="0" cy="0"/>
          <a:chOff x="0" y="0"/>
          <a:chExt cx="0" cy="0"/>
        </a:xfrm>
      </p:grpSpPr>
      <p:pic>
        <p:nvPicPr>
          <p:cNvPr id="5"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228600" y="271463"/>
            <a:ext cx="3886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defRPr/>
            </a:pPr>
            <a:r>
              <a:rPr lang="fr-FR" b="1" smtClean="0"/>
              <a:t>ISV &amp; Developer Relations</a:t>
            </a:r>
            <a:endParaRPr lang="en-US" b="1" smtClean="0"/>
          </a:p>
        </p:txBody>
      </p:sp>
      <p:pic>
        <p:nvPicPr>
          <p:cNvPr id="7" name="Picture 7" descr="C:\Documents and Settings\Administrator\Desktop\Picture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20025" y="57150"/>
            <a:ext cx="131603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ctrTitle"/>
          </p:nvPr>
        </p:nvSpPr>
        <p:spPr>
          <a:xfrm>
            <a:off x="0" y="2209800"/>
            <a:ext cx="9144000" cy="1470025"/>
          </a:xfrm>
          <a:prstGeom prst="rect">
            <a:avLst/>
          </a:prstGeom>
        </p:spPr>
        <p:txBody>
          <a:bodyPr anchor="ctr"/>
          <a:lstStyle>
            <a:lvl1pPr marL="0" marR="0" indent="0" algn="ctr" rtl="0" eaLnBrk="1" hangingPunct="1">
              <a:lnSpc>
                <a:spcPct val="100000"/>
              </a:lnSpc>
              <a:spcBef>
                <a:spcPts val="0"/>
              </a:spcBef>
              <a:spcAft>
                <a:spcPts val="0"/>
              </a:spcAft>
              <a:buClr>
                <a:srgbClr val="000000"/>
              </a:buClr>
              <a:buSzPct val="100000"/>
              <a:buFont typeface="Arial" pitchFamily="34"/>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4800" b="0" i="0" u="none" strike="noStrike" baseline="0" dirty="0">
                <a:ln>
                  <a:noFill/>
                </a:ln>
                <a:solidFill>
                  <a:srgbClr val="E01E1E"/>
                </a:solidFill>
                <a:latin typeface="Tahoma" pitchFamily="34" charset="0"/>
                <a:cs typeface="Tahoma" pitchFamily="34" charset="0"/>
              </a:defRPr>
            </a:lvl1pPr>
          </a:lstStyle>
          <a:p>
            <a:r>
              <a:rPr lang="en-US" dirty="0" smtClean="0"/>
              <a:t>Click to edit Master title style</a:t>
            </a:r>
            <a:endParaRPr lang="en-US" dirty="0"/>
          </a:p>
        </p:txBody>
      </p:sp>
      <p:sp>
        <p:nvSpPr>
          <p:cNvPr id="9" name="Text Placeholder 8"/>
          <p:cNvSpPr>
            <a:spLocks noGrp="1"/>
          </p:cNvSpPr>
          <p:nvPr>
            <p:ph type="body" sz="quarter" idx="10"/>
          </p:nvPr>
        </p:nvSpPr>
        <p:spPr>
          <a:xfrm>
            <a:off x="228600" y="4876800"/>
            <a:ext cx="4267200" cy="1295400"/>
          </a:xfrm>
          <a:prstGeom prst="rect">
            <a:avLst/>
          </a:prstGeom>
        </p:spPr>
        <p:txBody>
          <a:bodyPr/>
          <a:lstStyle>
            <a:lvl1pPr marL="0">
              <a:lnSpc>
                <a:spcPct val="125000"/>
              </a:lnSpc>
              <a:spcBef>
                <a:spcPts val="0"/>
              </a:spcBef>
              <a:spcAft>
                <a:spcPts val="0"/>
              </a:spcAft>
              <a:buNone/>
              <a:defRPr sz="1600"/>
            </a:lvl1pPr>
          </a:lstStyle>
          <a:p>
            <a:pPr lvl="0"/>
            <a:r>
              <a:rPr lang="en-US" smtClean="0"/>
              <a:t>Click to edit Master text styles</a:t>
            </a:r>
          </a:p>
        </p:txBody>
      </p:sp>
      <p:sp>
        <p:nvSpPr>
          <p:cNvPr id="11" name="Text Placeholder 8"/>
          <p:cNvSpPr>
            <a:spLocks noGrp="1"/>
          </p:cNvSpPr>
          <p:nvPr>
            <p:ph type="body" sz="quarter" idx="10"/>
          </p:nvPr>
        </p:nvSpPr>
        <p:spPr>
          <a:xfrm>
            <a:off x="4648200" y="4876800"/>
            <a:ext cx="4267200" cy="1295400"/>
          </a:xfrm>
          <a:prstGeom prst="rect">
            <a:avLst/>
          </a:prstGeom>
        </p:spPr>
        <p:txBody>
          <a:bodyPr/>
          <a:lstStyle>
            <a:lvl1pPr marL="0">
              <a:lnSpc>
                <a:spcPct val="125000"/>
              </a:lnSpc>
              <a:spcBef>
                <a:spcPts val="0"/>
              </a:spcBef>
              <a:spcAft>
                <a:spcPts val="0"/>
              </a:spcAft>
              <a:buNone/>
              <a:defRPr sz="1600"/>
            </a:lvl1pPr>
          </a:lstStyle>
          <a:p>
            <a:pPr lvl="0"/>
            <a:r>
              <a:rPr lang="en-US" smtClean="0"/>
              <a:t>Click to edit Master text styles</a:t>
            </a:r>
          </a:p>
        </p:txBody>
      </p:sp>
    </p:spTree>
    <p:extLst>
      <p:ext uri="{BB962C8B-B14F-4D97-AF65-F5344CB8AC3E}">
        <p14:creationId xmlns:p14="http://schemas.microsoft.com/office/powerpoint/2010/main" val="2947658306"/>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132996" y="119587"/>
            <a:ext cx="8616950" cy="457200"/>
          </a:xfrm>
          <a:prstGeom prst="rect">
            <a:avLst/>
          </a:prstGeom>
        </p:spPr>
        <p:txBody>
          <a:bodyPr/>
          <a:lstStyle>
            <a:lvl1pPr>
              <a:defRPr sz="2400" b="1">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086144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1"/>
          <p:cNvSpPr>
            <a:spLocks noGrp="1"/>
          </p:cNvSpPr>
          <p:nvPr>
            <p:ph type="title"/>
          </p:nvPr>
        </p:nvSpPr>
        <p:spPr>
          <a:xfrm>
            <a:off x="152400" y="838200"/>
            <a:ext cx="8736120" cy="459120"/>
          </a:xfrm>
          <a:prstGeom prst="rect">
            <a:avLst/>
          </a:prstGeom>
        </p:spPr>
        <p:txBody>
          <a:bodyPr anchor="t" anchorCtr="0"/>
          <a:lstStyle>
            <a:lvl1pPr>
              <a:lnSpc>
                <a:spcPct val="100000"/>
              </a:lnSpc>
              <a:buFont typeface="Arial" pitchFamily="34" charset="0"/>
              <a:buNone/>
              <a:defRPr lang="en-US" sz="2800" b="1" i="0" u="none" strike="noStrike" kern="1200" baseline="0" dirty="0">
                <a:ln>
                  <a:noFill/>
                </a:ln>
                <a:solidFill>
                  <a:srgbClr val="DC2300"/>
                </a:solidFill>
                <a:latin typeface="+mj-lt"/>
                <a:cs typeface="Arial" pitchFamily="34"/>
              </a:defRPr>
            </a:lvl1pPr>
          </a:lstStyle>
          <a:p>
            <a:r>
              <a:rPr lang="en-US" smtClean="0"/>
              <a:t>Click to edit Master title style</a:t>
            </a:r>
            <a:endParaRPr lang="en-US" dirty="0"/>
          </a:p>
        </p:txBody>
      </p:sp>
      <p:sp>
        <p:nvSpPr>
          <p:cNvPr id="8" name="Text Placeholder 11"/>
          <p:cNvSpPr>
            <a:spLocks noGrp="1"/>
          </p:cNvSpPr>
          <p:nvPr>
            <p:ph type="body" sz="quarter" idx="13"/>
          </p:nvPr>
        </p:nvSpPr>
        <p:spPr>
          <a:xfrm>
            <a:off x="152400" y="1676400"/>
            <a:ext cx="8736106" cy="4495800"/>
          </a:xfrm>
          <a:prstGeom prst="rect">
            <a:avLst/>
          </a:prstGeom>
        </p:spPr>
        <p:txBody>
          <a:bodyPr/>
          <a:lstStyle>
            <a:lvl1pPr marL="268288" marR="0" indent="-268288" algn="l" defTabSz="914400" rtl="0" eaLnBrk="1" latinLnBrk="0" hangingPunct="1">
              <a:lnSpc>
                <a:spcPct val="110000"/>
              </a:lnSpc>
              <a:spcBef>
                <a:spcPts val="840"/>
              </a:spcBef>
              <a:spcAft>
                <a:spcPts val="0"/>
              </a:spcAft>
              <a:buClr>
                <a:srgbClr val="E01E1E"/>
              </a:buClr>
              <a:buSzPct val="100000"/>
              <a:defRPr lang="en-US" sz="2000" b="0" i="0" u="none" strike="noStrike" kern="1200" baseline="0" dirty="0" smtClean="0">
                <a:ln>
                  <a:noFill/>
                </a:ln>
                <a:solidFill>
                  <a:srgbClr val="000000"/>
                </a:solidFill>
                <a:latin typeface="Arial" pitchFamily="34"/>
                <a:ea typeface="Arial" pitchFamily="34"/>
                <a:cs typeface="Arial" pitchFamily="34"/>
              </a:defRPr>
            </a:lvl1pPr>
            <a:lvl2pPr marL="627063" marR="0" indent="-268288" algn="l" defTabSz="914400" rtl="0" eaLnBrk="1" latinLnBrk="0" hangingPunct="1">
              <a:lnSpc>
                <a:spcPct val="110000"/>
              </a:lnSpc>
              <a:spcBef>
                <a:spcPts val="600"/>
              </a:spcBef>
              <a:spcAft>
                <a:spcPts val="360"/>
              </a:spcAft>
              <a:buClr>
                <a:srgbClr val="E01E1E"/>
              </a:buClr>
              <a:buSzPct val="100000"/>
              <a:defRPr lang="en-US" sz="2000" dirty="0" smtClean="0">
                <a:solidFill>
                  <a:schemeClr val="tx1"/>
                </a:solidFill>
                <a:latin typeface="+mn-lt"/>
                <a:cs typeface="+mn-cs"/>
              </a:defRPr>
            </a:lvl2pPr>
            <a:lvl3pPr marL="985838" marR="0" indent="-268288" algn="l" defTabSz="914400" rtl="0" eaLnBrk="1" latinLnBrk="0" hangingPunct="1">
              <a:lnSpc>
                <a:spcPct val="110000"/>
              </a:lnSpc>
              <a:spcBef>
                <a:spcPts val="24"/>
              </a:spcBef>
              <a:spcAft>
                <a:spcPts val="0"/>
              </a:spcAft>
              <a:buClr>
                <a:srgbClr val="E01E1E"/>
              </a:buClr>
              <a:buSzPct val="100000"/>
              <a:defRPr lang="en-US" sz="1800" b="0" i="0" u="none" strike="noStrike" kern="1200" baseline="0" dirty="0" smtClean="0">
                <a:ln>
                  <a:noFill/>
                </a:ln>
                <a:solidFill>
                  <a:srgbClr val="000000"/>
                </a:solidFill>
                <a:latin typeface="Arial" pitchFamily="34"/>
                <a:ea typeface="Arial" pitchFamily="34"/>
                <a:cs typeface="Arial" pitchFamily="34"/>
              </a:defRPr>
            </a:lvl3pPr>
            <a:lvl4pPr marL="1255713" marR="0" indent="-358775" algn="l" defTabSz="914400" rtl="0" eaLnBrk="1" latinLnBrk="0" hangingPunct="1">
              <a:lnSpc>
                <a:spcPct val="100000"/>
              </a:lnSpc>
              <a:spcAft>
                <a:spcPts val="0"/>
              </a:spcAft>
              <a:buClr>
                <a:srgbClr val="E01E1E"/>
              </a:buClr>
              <a:buSzPct val="100000"/>
              <a:defRPr lang="en-US" sz="1800" b="0" i="0" u="none" strike="noStrike" kern="1200" baseline="0" dirty="0" smtClean="0">
                <a:ln>
                  <a:noFill/>
                </a:ln>
                <a:solidFill>
                  <a:srgbClr val="000000"/>
                </a:solidFill>
                <a:latin typeface="Arial" pitchFamily="34"/>
                <a:ea typeface="Arial" pitchFamily="34"/>
                <a:cs typeface="Arial" pitchFamily="34"/>
              </a:defRPr>
            </a:lvl4pPr>
            <a:lvl5pPr marL="1524000" marR="0" indent="-268288" algn="l" defTabSz="914400" rtl="0" eaLnBrk="1" latinLnBrk="0" hangingPunct="1">
              <a:lnSpc>
                <a:spcPct val="100000"/>
              </a:lnSpc>
              <a:spcAft>
                <a:spcPts val="0"/>
              </a:spcAft>
              <a:buClr>
                <a:srgbClr val="E01E1E"/>
              </a:buClr>
              <a:buSzPct val="100000"/>
              <a:defRPr lang="en-US" sz="1800" b="0" i="0" u="none" strike="noStrike" kern="1200" baseline="0" dirty="0" smtClean="0">
                <a:ln>
                  <a:noFill/>
                </a:ln>
                <a:solidFill>
                  <a:srgbClr val="000000"/>
                </a:solidFill>
                <a:latin typeface="Arial" pitchFamily="34"/>
                <a:ea typeface="Arial" pitchFamily="34"/>
                <a:cs typeface="Arial" pitchFamily="34"/>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214014529"/>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1648936"/>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5" name="Title 1"/>
          <p:cNvSpPr>
            <a:spLocks noGrp="1"/>
          </p:cNvSpPr>
          <p:nvPr>
            <p:ph type="title"/>
          </p:nvPr>
        </p:nvSpPr>
        <p:spPr>
          <a:xfrm>
            <a:off x="152400" y="838200"/>
            <a:ext cx="8736120" cy="459120"/>
          </a:xfrm>
          <a:prstGeom prst="rect">
            <a:avLst/>
          </a:prstGeom>
        </p:spPr>
        <p:txBody>
          <a:bodyPr anchor="t" anchorCtr="0"/>
          <a:lstStyle>
            <a:lvl1pPr>
              <a:lnSpc>
                <a:spcPct val="100000"/>
              </a:lnSpc>
              <a:buFont typeface="Arial" pitchFamily="34" charset="0"/>
              <a:buNone/>
              <a:defRPr lang="en-US" sz="2800" b="1" i="0" u="none" strike="noStrike" kern="1200" baseline="0" dirty="0">
                <a:ln>
                  <a:noFill/>
                </a:ln>
                <a:solidFill>
                  <a:srgbClr val="DC2300"/>
                </a:solidFill>
                <a:latin typeface="+mj-lt"/>
                <a:cs typeface="Arial" pitchFamily="34"/>
              </a:defRPr>
            </a:lvl1pPr>
          </a:lstStyle>
          <a:p>
            <a:r>
              <a:rPr lang="en-US" smtClean="0"/>
              <a:t>Click to edit Master title style</a:t>
            </a:r>
            <a:endParaRPr lang="en-US" dirty="0"/>
          </a:p>
        </p:txBody>
      </p:sp>
      <p:sp>
        <p:nvSpPr>
          <p:cNvPr id="6" name="Text Placeholder 11"/>
          <p:cNvSpPr>
            <a:spLocks noGrp="1"/>
          </p:cNvSpPr>
          <p:nvPr>
            <p:ph type="body" sz="quarter" idx="13"/>
          </p:nvPr>
        </p:nvSpPr>
        <p:spPr>
          <a:xfrm>
            <a:off x="152400" y="1676400"/>
            <a:ext cx="8736106" cy="4495800"/>
          </a:xfrm>
          <a:prstGeom prst="rect">
            <a:avLst/>
          </a:prstGeom>
        </p:spPr>
        <p:txBody>
          <a:bodyPr/>
          <a:lstStyle>
            <a:lvl1pPr marL="268288" marR="0" indent="-268288" algn="l" defTabSz="914400" rtl="0" eaLnBrk="1" latinLnBrk="0" hangingPunct="1">
              <a:lnSpc>
                <a:spcPct val="110000"/>
              </a:lnSpc>
              <a:spcBef>
                <a:spcPts val="840"/>
              </a:spcBef>
              <a:spcAft>
                <a:spcPts val="0"/>
              </a:spcAft>
              <a:buClr>
                <a:srgbClr val="E01E1E"/>
              </a:buClr>
              <a:buSzPct val="100000"/>
              <a:defRPr lang="en-US" sz="2000" b="0" i="0" u="none" strike="noStrike" kern="1200" baseline="0" dirty="0" smtClean="0">
                <a:ln>
                  <a:noFill/>
                </a:ln>
                <a:solidFill>
                  <a:srgbClr val="000000"/>
                </a:solidFill>
                <a:latin typeface="Arial" pitchFamily="34"/>
                <a:ea typeface="Arial" pitchFamily="34"/>
                <a:cs typeface="Arial" pitchFamily="34"/>
              </a:defRPr>
            </a:lvl1pPr>
            <a:lvl2pPr marL="627063" marR="0" indent="-268288" algn="l" defTabSz="914400" rtl="0" eaLnBrk="1" latinLnBrk="0" hangingPunct="1">
              <a:lnSpc>
                <a:spcPct val="110000"/>
              </a:lnSpc>
              <a:spcBef>
                <a:spcPts val="600"/>
              </a:spcBef>
              <a:spcAft>
                <a:spcPts val="360"/>
              </a:spcAft>
              <a:buClr>
                <a:srgbClr val="E01E1E"/>
              </a:buClr>
              <a:buSzPct val="100000"/>
              <a:defRPr lang="en-US" sz="2000" dirty="0" smtClean="0">
                <a:solidFill>
                  <a:schemeClr val="tx1"/>
                </a:solidFill>
                <a:latin typeface="+mn-lt"/>
                <a:cs typeface="+mn-cs"/>
              </a:defRPr>
            </a:lvl2pPr>
            <a:lvl3pPr marL="985838" marR="0" indent="-268288" algn="l" defTabSz="914400" rtl="0" eaLnBrk="1" latinLnBrk="0" hangingPunct="1">
              <a:lnSpc>
                <a:spcPct val="110000"/>
              </a:lnSpc>
              <a:spcBef>
                <a:spcPts val="24"/>
              </a:spcBef>
              <a:spcAft>
                <a:spcPts val="0"/>
              </a:spcAft>
              <a:buClr>
                <a:srgbClr val="E01E1E"/>
              </a:buClr>
              <a:buSzPct val="100000"/>
              <a:defRPr lang="en-US" sz="1800" b="0" i="0" u="none" strike="noStrike" kern="1200" baseline="0" dirty="0" smtClean="0">
                <a:ln>
                  <a:noFill/>
                </a:ln>
                <a:solidFill>
                  <a:srgbClr val="000000"/>
                </a:solidFill>
                <a:latin typeface="Arial" pitchFamily="34"/>
                <a:ea typeface="Arial" pitchFamily="34"/>
                <a:cs typeface="Arial" pitchFamily="34"/>
              </a:defRPr>
            </a:lvl3pPr>
            <a:lvl4pPr marL="1255713" marR="0" indent="-358775" algn="l" defTabSz="914400" rtl="0" eaLnBrk="1" latinLnBrk="0" hangingPunct="1">
              <a:lnSpc>
                <a:spcPct val="100000"/>
              </a:lnSpc>
              <a:spcAft>
                <a:spcPts val="0"/>
              </a:spcAft>
              <a:buClr>
                <a:srgbClr val="E01E1E"/>
              </a:buClr>
              <a:buSzPct val="100000"/>
              <a:defRPr lang="en-US" sz="1800" b="0" i="0" u="none" strike="noStrike" kern="1200" baseline="0" dirty="0" smtClean="0">
                <a:ln>
                  <a:noFill/>
                </a:ln>
                <a:solidFill>
                  <a:srgbClr val="000000"/>
                </a:solidFill>
                <a:latin typeface="Arial" pitchFamily="34"/>
                <a:ea typeface="Arial" pitchFamily="34"/>
                <a:cs typeface="Arial" pitchFamily="34"/>
              </a:defRPr>
            </a:lvl4pPr>
            <a:lvl5pPr marL="1524000" marR="0" indent="-268288" algn="l" defTabSz="914400" rtl="0" eaLnBrk="1" latinLnBrk="0" hangingPunct="1">
              <a:lnSpc>
                <a:spcPct val="100000"/>
              </a:lnSpc>
              <a:spcAft>
                <a:spcPts val="0"/>
              </a:spcAft>
              <a:buClr>
                <a:srgbClr val="E01E1E"/>
              </a:buClr>
              <a:buSzPct val="100000"/>
              <a:defRPr lang="en-US" sz="1800" b="0" i="0" u="none" strike="noStrike" kern="1200" baseline="0" dirty="0" smtClean="0">
                <a:ln>
                  <a:noFill/>
                </a:ln>
                <a:solidFill>
                  <a:srgbClr val="000000"/>
                </a:solidFill>
                <a:latin typeface="Arial" pitchFamily="34"/>
                <a:ea typeface="Arial" pitchFamily="34"/>
                <a:cs typeface="Arial" pitchFamily="34"/>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67913206"/>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Drawing">
    <p:spTree>
      <p:nvGrpSpPr>
        <p:cNvPr id="1" name=""/>
        <p:cNvGrpSpPr/>
        <p:nvPr/>
      </p:nvGrpSpPr>
      <p:grpSpPr>
        <a:xfrm>
          <a:off x="0" y="0"/>
          <a:ext cx="0" cy="0"/>
          <a:chOff x="0" y="0"/>
          <a:chExt cx="0" cy="0"/>
        </a:xfrm>
      </p:grpSpPr>
      <p:sp>
        <p:nvSpPr>
          <p:cNvPr id="5" name="Title 1"/>
          <p:cNvSpPr>
            <a:spLocks noGrp="1"/>
          </p:cNvSpPr>
          <p:nvPr>
            <p:ph type="title"/>
          </p:nvPr>
        </p:nvSpPr>
        <p:spPr>
          <a:xfrm>
            <a:off x="152400" y="838200"/>
            <a:ext cx="8736120" cy="459120"/>
          </a:xfrm>
          <a:prstGeom prst="rect">
            <a:avLst/>
          </a:prstGeom>
        </p:spPr>
        <p:txBody>
          <a:bodyPr anchor="t" anchorCtr="0"/>
          <a:lstStyle>
            <a:lvl1pPr>
              <a:lnSpc>
                <a:spcPct val="100000"/>
              </a:lnSpc>
              <a:buFont typeface="Arial" pitchFamily="34" charset="0"/>
              <a:buNone/>
              <a:defRPr lang="en-US" sz="2800" b="1" i="0" u="none" strike="noStrike" kern="1200" baseline="0" dirty="0">
                <a:ln>
                  <a:noFill/>
                </a:ln>
                <a:solidFill>
                  <a:srgbClr val="DC2300"/>
                </a:solidFill>
                <a:latin typeface="+mj-lt"/>
                <a:cs typeface="Arial" pitchFamily="34"/>
              </a:defRPr>
            </a:lvl1pPr>
          </a:lstStyle>
          <a:p>
            <a:r>
              <a:rPr lang="en-US" smtClean="0"/>
              <a:t>Click to edit Master title style</a:t>
            </a:r>
            <a:endParaRPr lang="en-US" dirty="0"/>
          </a:p>
        </p:txBody>
      </p:sp>
      <p:sp>
        <p:nvSpPr>
          <p:cNvPr id="6" name="Picture Placeholder 5"/>
          <p:cNvSpPr>
            <a:spLocks noGrp="1"/>
          </p:cNvSpPr>
          <p:nvPr>
            <p:ph type="pic" sz="quarter" idx="14"/>
          </p:nvPr>
        </p:nvSpPr>
        <p:spPr>
          <a:xfrm>
            <a:off x="152400" y="1676400"/>
            <a:ext cx="8763000" cy="4495800"/>
          </a:xfrm>
          <a:prstGeom prst="rect">
            <a:avLst/>
          </a:prstGeom>
        </p:spPr>
        <p:txBody>
          <a:bodyPr/>
          <a:lstStyle/>
          <a:p>
            <a:pPr lvl="0"/>
            <a:endParaRPr lang="en-US" noProof="0" dirty="0"/>
          </a:p>
        </p:txBody>
      </p:sp>
      <p:sp>
        <p:nvSpPr>
          <p:cNvPr id="7" name="Text Placeholder 9"/>
          <p:cNvSpPr>
            <a:spLocks noGrp="1"/>
          </p:cNvSpPr>
          <p:nvPr>
            <p:ph type="body" sz="quarter" idx="12"/>
          </p:nvPr>
        </p:nvSpPr>
        <p:spPr>
          <a:xfrm>
            <a:off x="152400" y="1295400"/>
            <a:ext cx="8736106" cy="381000"/>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en-US" sz="1500" b="1" i="0" u="none" strike="noStrike" kern="1200" cap="none" spc="0" normalizeH="0" baseline="0" noProof="0" dirty="0">
                <a:ln>
                  <a:noFill/>
                </a:ln>
                <a:solidFill>
                  <a:srgbClr val="FF0000"/>
                </a:solidFill>
                <a:effectLst/>
                <a:uLnTx/>
                <a:uFillTx/>
                <a:latin typeface="+mj-lt"/>
                <a:ea typeface="+mj-ea"/>
                <a:cs typeface="Arial" pitchFamily="34"/>
              </a:defRPr>
            </a:lvl1pPr>
          </a:lstStyle>
          <a:p>
            <a:pPr lvl="0"/>
            <a:r>
              <a:rPr lang="en-US" smtClean="0"/>
              <a:t>Click to edit Master text styles</a:t>
            </a:r>
          </a:p>
        </p:txBody>
      </p:sp>
    </p:spTree>
    <p:extLst>
      <p:ext uri="{BB962C8B-B14F-4D97-AF65-F5344CB8AC3E}">
        <p14:creationId xmlns:p14="http://schemas.microsoft.com/office/powerpoint/2010/main" val="380968072"/>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Title 1"/>
          <p:cNvSpPr>
            <a:spLocks noGrp="1"/>
          </p:cNvSpPr>
          <p:nvPr>
            <p:ph type="title"/>
          </p:nvPr>
        </p:nvSpPr>
        <p:spPr>
          <a:xfrm>
            <a:off x="152400" y="838200"/>
            <a:ext cx="8736120" cy="459120"/>
          </a:xfrm>
          <a:prstGeom prst="rect">
            <a:avLst/>
          </a:prstGeom>
        </p:spPr>
        <p:txBody>
          <a:bodyPr anchor="t" anchorCtr="0"/>
          <a:lstStyle>
            <a:lvl1pPr>
              <a:lnSpc>
                <a:spcPct val="100000"/>
              </a:lnSpc>
              <a:buFont typeface="Arial" pitchFamily="34" charset="0"/>
              <a:buNone/>
              <a:defRPr lang="en-US" sz="2800" b="1" i="0" u="none" strike="noStrike" kern="1200" baseline="0" dirty="0">
                <a:ln>
                  <a:noFill/>
                </a:ln>
                <a:solidFill>
                  <a:srgbClr val="DC2300"/>
                </a:solidFill>
                <a:latin typeface="+mj-lt"/>
                <a:cs typeface="Arial" pitchFamily="34"/>
              </a:defRPr>
            </a:lvl1pPr>
          </a:lstStyle>
          <a:p>
            <a:r>
              <a:rPr lang="en-US" smtClean="0"/>
              <a:t>Click to edit Master title style</a:t>
            </a:r>
            <a:endParaRPr lang="en-US" dirty="0"/>
          </a:p>
        </p:txBody>
      </p:sp>
    </p:spTree>
    <p:extLst>
      <p:ext uri="{BB962C8B-B14F-4D97-AF65-F5344CB8AC3E}">
        <p14:creationId xmlns:p14="http://schemas.microsoft.com/office/powerpoint/2010/main" val="1437693621"/>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5" name="Title 1"/>
          <p:cNvSpPr>
            <a:spLocks noGrp="1"/>
          </p:cNvSpPr>
          <p:nvPr>
            <p:ph type="title"/>
          </p:nvPr>
        </p:nvSpPr>
        <p:spPr>
          <a:xfrm>
            <a:off x="152400" y="838200"/>
            <a:ext cx="8736120" cy="459120"/>
          </a:xfrm>
          <a:prstGeom prst="rect">
            <a:avLst/>
          </a:prstGeom>
        </p:spPr>
        <p:txBody>
          <a:bodyPr anchor="t" anchorCtr="0"/>
          <a:lstStyle>
            <a:lvl1pPr>
              <a:lnSpc>
                <a:spcPct val="100000"/>
              </a:lnSpc>
              <a:buFont typeface="Arial" pitchFamily="34" charset="0"/>
              <a:buNone/>
              <a:defRPr lang="en-US" sz="2800" b="1" i="0" u="none" strike="noStrike" kern="1200" baseline="0" dirty="0">
                <a:ln>
                  <a:noFill/>
                </a:ln>
                <a:solidFill>
                  <a:srgbClr val="DC2300"/>
                </a:solidFill>
                <a:latin typeface="+mj-lt"/>
                <a:cs typeface="Arial" pitchFamily="34"/>
              </a:defRPr>
            </a:lvl1pPr>
          </a:lstStyle>
          <a:p>
            <a:r>
              <a:rPr lang="en-US" smtClean="0"/>
              <a:t>Click to edit Master title style</a:t>
            </a:r>
            <a:endParaRPr lang="en-US" dirty="0"/>
          </a:p>
        </p:txBody>
      </p:sp>
      <p:sp>
        <p:nvSpPr>
          <p:cNvPr id="10" name="Text Placeholder 9"/>
          <p:cNvSpPr>
            <a:spLocks noGrp="1"/>
          </p:cNvSpPr>
          <p:nvPr>
            <p:ph type="body" sz="quarter" idx="12"/>
          </p:nvPr>
        </p:nvSpPr>
        <p:spPr>
          <a:xfrm>
            <a:off x="152400" y="1295400"/>
            <a:ext cx="8736106" cy="381000"/>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en-US" sz="1500" b="1" i="0" u="none" strike="noStrike" kern="1200" cap="none" spc="0" normalizeH="0" baseline="0" noProof="0" dirty="0">
                <a:ln>
                  <a:noFill/>
                </a:ln>
                <a:solidFill>
                  <a:srgbClr val="FF0000"/>
                </a:solidFill>
                <a:effectLst/>
                <a:uLnTx/>
                <a:uFillTx/>
                <a:latin typeface="+mj-lt"/>
                <a:ea typeface="+mj-ea"/>
                <a:cs typeface="Arial" pitchFamily="34"/>
              </a:defRPr>
            </a:lvl1pPr>
          </a:lstStyle>
          <a:p>
            <a:pPr lvl="0"/>
            <a:r>
              <a:rPr lang="en-US" smtClean="0"/>
              <a:t>Click to edit Master text styles</a:t>
            </a:r>
          </a:p>
        </p:txBody>
      </p:sp>
      <p:sp>
        <p:nvSpPr>
          <p:cNvPr id="6" name="Text Placeholder 11"/>
          <p:cNvSpPr>
            <a:spLocks noGrp="1"/>
          </p:cNvSpPr>
          <p:nvPr>
            <p:ph type="body" sz="quarter" idx="13"/>
          </p:nvPr>
        </p:nvSpPr>
        <p:spPr>
          <a:xfrm>
            <a:off x="152400" y="1676400"/>
            <a:ext cx="8736106" cy="4495800"/>
          </a:xfrm>
          <a:prstGeom prst="rect">
            <a:avLst/>
          </a:prstGeom>
        </p:spPr>
        <p:txBody>
          <a:bodyPr/>
          <a:lstStyle>
            <a:lvl1pPr marL="268288" marR="0" indent="-268288" algn="l" defTabSz="914400" rtl="0" eaLnBrk="1" latinLnBrk="0" hangingPunct="1">
              <a:lnSpc>
                <a:spcPct val="110000"/>
              </a:lnSpc>
              <a:spcBef>
                <a:spcPts val="840"/>
              </a:spcBef>
              <a:spcAft>
                <a:spcPts val="0"/>
              </a:spcAft>
              <a:buClr>
                <a:srgbClr val="E01E1E"/>
              </a:buClr>
              <a:buSzPct val="100000"/>
              <a:defRPr lang="en-US" sz="2000" b="0" i="0" u="none" strike="noStrike" kern="1200" baseline="0" dirty="0" smtClean="0">
                <a:ln>
                  <a:noFill/>
                </a:ln>
                <a:solidFill>
                  <a:srgbClr val="000000"/>
                </a:solidFill>
                <a:latin typeface="Arial" pitchFamily="34"/>
                <a:ea typeface="Arial" pitchFamily="34"/>
                <a:cs typeface="Arial" pitchFamily="34"/>
              </a:defRPr>
            </a:lvl1pPr>
            <a:lvl2pPr marL="627063" marR="0" indent="-268288" algn="l" defTabSz="914400" rtl="0" eaLnBrk="1" latinLnBrk="0" hangingPunct="1">
              <a:lnSpc>
                <a:spcPct val="110000"/>
              </a:lnSpc>
              <a:spcBef>
                <a:spcPts val="600"/>
              </a:spcBef>
              <a:spcAft>
                <a:spcPts val="360"/>
              </a:spcAft>
              <a:buClr>
                <a:srgbClr val="E01E1E"/>
              </a:buClr>
              <a:buSzPct val="100000"/>
              <a:defRPr lang="en-US" sz="2000" dirty="0" smtClean="0">
                <a:solidFill>
                  <a:schemeClr val="tx1"/>
                </a:solidFill>
                <a:latin typeface="+mn-lt"/>
                <a:cs typeface="+mn-cs"/>
              </a:defRPr>
            </a:lvl2pPr>
            <a:lvl3pPr marL="985838" marR="0" indent="-268288" algn="l" defTabSz="914400" rtl="0" eaLnBrk="1" latinLnBrk="0" hangingPunct="1">
              <a:lnSpc>
                <a:spcPct val="110000"/>
              </a:lnSpc>
              <a:spcBef>
                <a:spcPts val="24"/>
              </a:spcBef>
              <a:spcAft>
                <a:spcPts val="0"/>
              </a:spcAft>
              <a:buClr>
                <a:srgbClr val="E01E1E"/>
              </a:buClr>
              <a:buSzPct val="100000"/>
              <a:defRPr lang="en-US" sz="1800" b="0" i="0" u="none" strike="noStrike" kern="1200" baseline="0" dirty="0" smtClean="0">
                <a:ln>
                  <a:noFill/>
                </a:ln>
                <a:solidFill>
                  <a:srgbClr val="000000"/>
                </a:solidFill>
                <a:latin typeface="Arial" pitchFamily="34"/>
                <a:ea typeface="Arial" pitchFamily="34"/>
                <a:cs typeface="Arial" pitchFamily="34"/>
              </a:defRPr>
            </a:lvl3pPr>
            <a:lvl4pPr marL="1255713" marR="0" indent="-358775" algn="l" defTabSz="914400" rtl="0" eaLnBrk="1" latinLnBrk="0" hangingPunct="1">
              <a:lnSpc>
                <a:spcPct val="100000"/>
              </a:lnSpc>
              <a:spcAft>
                <a:spcPts val="0"/>
              </a:spcAft>
              <a:buClr>
                <a:srgbClr val="E01E1E"/>
              </a:buClr>
              <a:buSzPct val="100000"/>
              <a:defRPr lang="en-US" sz="1800" b="0" i="0" u="none" strike="noStrike" kern="1200" baseline="0" dirty="0" smtClean="0">
                <a:ln>
                  <a:noFill/>
                </a:ln>
                <a:solidFill>
                  <a:srgbClr val="000000"/>
                </a:solidFill>
                <a:latin typeface="Arial" pitchFamily="34"/>
                <a:ea typeface="Arial" pitchFamily="34"/>
                <a:cs typeface="Arial" pitchFamily="34"/>
              </a:defRPr>
            </a:lvl4pPr>
            <a:lvl5pPr marL="1524000" marR="0" indent="-268288" algn="l" defTabSz="914400" rtl="0" eaLnBrk="1" latinLnBrk="0" hangingPunct="1">
              <a:lnSpc>
                <a:spcPct val="100000"/>
              </a:lnSpc>
              <a:spcAft>
                <a:spcPts val="0"/>
              </a:spcAft>
              <a:buClr>
                <a:srgbClr val="E01E1E"/>
              </a:buClr>
              <a:buSzPct val="100000"/>
              <a:defRPr lang="en-US" sz="1800" b="0" i="0" u="none" strike="noStrike" kern="1200" baseline="0" dirty="0" smtClean="0">
                <a:ln>
                  <a:noFill/>
                </a:ln>
                <a:solidFill>
                  <a:srgbClr val="000000"/>
                </a:solidFill>
                <a:latin typeface="Arial" pitchFamily="34"/>
                <a:ea typeface="Arial" pitchFamily="34"/>
                <a:cs typeface="Arial" pitchFamily="34"/>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817065413"/>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8252280"/>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37609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91440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Box 27"/>
          <p:cNvSpPr txBox="1">
            <a:spLocks noChangeArrowheads="1"/>
          </p:cNvSpPr>
          <p:nvPr/>
        </p:nvSpPr>
        <p:spPr bwMode="auto">
          <a:xfrm>
            <a:off x="228600" y="271463"/>
            <a:ext cx="3886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defRPr/>
            </a:pPr>
            <a:r>
              <a:rPr lang="fr-FR" b="1" smtClean="0"/>
              <a:t>ISV &amp; Developer Relations</a:t>
            </a:r>
            <a:endParaRPr lang="en-US" b="1" smtClean="0"/>
          </a:p>
        </p:txBody>
      </p:sp>
      <p:pic>
        <p:nvPicPr>
          <p:cNvPr id="1028" name="Picture 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6" descr="C:\Documents and Settings\Administrator\Desktop\Picture1.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820025" y="57150"/>
            <a:ext cx="131603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4" r:id="rId1"/>
    <p:sldLayoutId id="2147483847" r:id="rId2"/>
    <p:sldLayoutId id="2147483848" r:id="rId3"/>
    <p:sldLayoutId id="2147483849" r:id="rId4"/>
    <p:sldLayoutId id="2147483850" r:id="rId5"/>
    <p:sldLayoutId id="2147483851" r:id="rId6"/>
    <p:sldLayoutId id="2147483852" r:id="rId7"/>
    <p:sldLayoutId id="2147483853" r:id="rId8"/>
    <p:sldLayoutId id="2147483855" r:id="rId9"/>
    <p:sldLayoutId id="2147483856" r:id="rId10"/>
  </p:sldLayoutIdLst>
  <p:transition xmlns:p14="http://schemas.microsoft.com/office/powerpoint/2010/main"/>
  <p:timing>
    <p:tnLst>
      <p:par>
        <p:cTn xmlns:p14="http://schemas.microsoft.com/office/powerpoint/2010/main" id="1" dur="indefinite" restart="never" nodeType="tmRoot"/>
      </p:par>
    </p:tnLst>
  </p:timing>
  <p:txStyles>
    <p:titleStyle>
      <a:lvl1pPr algn="l" rtl="0" eaLnBrk="0" fontAlgn="base" hangingPunct="0">
        <a:lnSpc>
          <a:spcPct val="90000"/>
        </a:lnSpc>
        <a:spcBef>
          <a:spcPct val="0"/>
        </a:spcBef>
        <a:spcAft>
          <a:spcPct val="0"/>
        </a:spcAft>
        <a:defRPr sz="2400">
          <a:solidFill>
            <a:schemeClr val="tx2"/>
          </a:solidFill>
          <a:latin typeface="+mj-lt"/>
          <a:ea typeface="+mj-ea"/>
          <a:cs typeface="+mj-cs"/>
        </a:defRPr>
      </a:lvl1pPr>
      <a:lvl2pPr algn="l" rtl="0" eaLnBrk="0" fontAlgn="base" hangingPunct="0">
        <a:lnSpc>
          <a:spcPct val="90000"/>
        </a:lnSpc>
        <a:spcBef>
          <a:spcPct val="0"/>
        </a:spcBef>
        <a:spcAft>
          <a:spcPct val="0"/>
        </a:spcAft>
        <a:defRPr sz="2400">
          <a:solidFill>
            <a:schemeClr val="tx2"/>
          </a:solidFill>
          <a:latin typeface="Arial" pitchFamily="34" charset="0"/>
          <a:cs typeface="Arial" pitchFamily="34" charset="0"/>
        </a:defRPr>
      </a:lvl2pPr>
      <a:lvl3pPr algn="l" rtl="0" eaLnBrk="0" fontAlgn="base" hangingPunct="0">
        <a:lnSpc>
          <a:spcPct val="90000"/>
        </a:lnSpc>
        <a:spcBef>
          <a:spcPct val="0"/>
        </a:spcBef>
        <a:spcAft>
          <a:spcPct val="0"/>
        </a:spcAft>
        <a:defRPr sz="2400">
          <a:solidFill>
            <a:schemeClr val="tx2"/>
          </a:solidFill>
          <a:latin typeface="Arial" pitchFamily="34" charset="0"/>
          <a:cs typeface="Arial" pitchFamily="34" charset="0"/>
        </a:defRPr>
      </a:lvl3pPr>
      <a:lvl4pPr algn="l" rtl="0" eaLnBrk="0" fontAlgn="base" hangingPunct="0">
        <a:lnSpc>
          <a:spcPct val="90000"/>
        </a:lnSpc>
        <a:spcBef>
          <a:spcPct val="0"/>
        </a:spcBef>
        <a:spcAft>
          <a:spcPct val="0"/>
        </a:spcAft>
        <a:defRPr sz="2400">
          <a:solidFill>
            <a:schemeClr val="tx2"/>
          </a:solidFill>
          <a:latin typeface="Arial" pitchFamily="34" charset="0"/>
          <a:cs typeface="Arial" pitchFamily="34" charset="0"/>
        </a:defRPr>
      </a:lvl4pPr>
      <a:lvl5pPr algn="l" rtl="0" eaLnBrk="0" fontAlgn="base" hangingPunct="0">
        <a:lnSpc>
          <a:spcPct val="90000"/>
        </a:lnSpc>
        <a:spcBef>
          <a:spcPct val="0"/>
        </a:spcBef>
        <a:spcAft>
          <a:spcPct val="0"/>
        </a:spcAft>
        <a:defRPr sz="2400">
          <a:solidFill>
            <a:schemeClr val="tx2"/>
          </a:solidFill>
          <a:latin typeface="Arial" pitchFamily="34" charset="0"/>
          <a:cs typeface="Arial" pitchFamily="34" charset="0"/>
        </a:defRPr>
      </a:lvl5pPr>
      <a:lvl6pPr marL="457200" algn="l" rtl="0" fontAlgn="base">
        <a:lnSpc>
          <a:spcPct val="90000"/>
        </a:lnSpc>
        <a:spcBef>
          <a:spcPct val="0"/>
        </a:spcBef>
        <a:spcAft>
          <a:spcPct val="0"/>
        </a:spcAft>
        <a:defRPr sz="2400">
          <a:solidFill>
            <a:schemeClr val="tx2"/>
          </a:solidFill>
          <a:latin typeface="Arial" pitchFamily="34" charset="0"/>
          <a:cs typeface="Arial" pitchFamily="34" charset="0"/>
        </a:defRPr>
      </a:lvl6pPr>
      <a:lvl7pPr marL="914400" algn="l" rtl="0" fontAlgn="base">
        <a:lnSpc>
          <a:spcPct val="90000"/>
        </a:lnSpc>
        <a:spcBef>
          <a:spcPct val="0"/>
        </a:spcBef>
        <a:spcAft>
          <a:spcPct val="0"/>
        </a:spcAft>
        <a:defRPr sz="2400">
          <a:solidFill>
            <a:schemeClr val="tx2"/>
          </a:solidFill>
          <a:latin typeface="Arial" pitchFamily="34" charset="0"/>
          <a:cs typeface="Arial" pitchFamily="34" charset="0"/>
        </a:defRPr>
      </a:lvl7pPr>
      <a:lvl8pPr marL="1371600" algn="l" rtl="0" fontAlgn="base">
        <a:lnSpc>
          <a:spcPct val="90000"/>
        </a:lnSpc>
        <a:spcBef>
          <a:spcPct val="0"/>
        </a:spcBef>
        <a:spcAft>
          <a:spcPct val="0"/>
        </a:spcAft>
        <a:defRPr sz="2400">
          <a:solidFill>
            <a:schemeClr val="tx2"/>
          </a:solidFill>
          <a:latin typeface="Arial" pitchFamily="34" charset="0"/>
          <a:cs typeface="Arial" pitchFamily="34" charset="0"/>
        </a:defRPr>
      </a:lvl8pPr>
      <a:lvl9pPr marL="1828800" algn="l" rtl="0" fontAlgn="base">
        <a:lnSpc>
          <a:spcPct val="90000"/>
        </a:lnSpc>
        <a:spcBef>
          <a:spcPct val="0"/>
        </a:spcBef>
        <a:spcAft>
          <a:spcPct val="0"/>
        </a:spcAft>
        <a:defRPr sz="2400">
          <a:solidFill>
            <a:schemeClr val="tx2"/>
          </a:solidFill>
          <a:latin typeface="Arial" pitchFamily="34" charset="0"/>
          <a:cs typeface="Arial" pitchFamily="34" charset="0"/>
        </a:defRPr>
      </a:lvl9pPr>
    </p:titleStyle>
    <p:bodyStyle>
      <a:lvl1pPr marL="228600" indent="-228600" algn="l" rtl="0" eaLnBrk="0" fontAlgn="base" hangingPunct="0">
        <a:spcBef>
          <a:spcPct val="35000"/>
        </a:spcBef>
        <a:spcAft>
          <a:spcPct val="15000"/>
        </a:spcAft>
        <a:buClr>
          <a:schemeClr val="tx2"/>
        </a:buClr>
        <a:buFont typeface="Wingdings" pitchFamily="2" charset="2"/>
        <a:buChar char="§"/>
        <a:defRPr sz="2000">
          <a:solidFill>
            <a:schemeClr val="tx1"/>
          </a:solidFill>
          <a:latin typeface="+mn-lt"/>
          <a:ea typeface="+mn-ea"/>
          <a:cs typeface="+mn-cs"/>
        </a:defRPr>
      </a:lvl1pPr>
      <a:lvl2pPr marL="457200" indent="-227013" algn="l" rtl="0" eaLnBrk="0" fontAlgn="base" hangingPunct="0">
        <a:spcBef>
          <a:spcPct val="25000"/>
        </a:spcBef>
        <a:spcAft>
          <a:spcPct val="15000"/>
        </a:spcAft>
        <a:buClr>
          <a:schemeClr val="tx2"/>
        </a:buClr>
        <a:buFont typeface="Arial" pitchFamily="34" charset="0"/>
        <a:buChar char="–"/>
        <a:defRPr sz="2000">
          <a:solidFill>
            <a:schemeClr val="tx1"/>
          </a:solidFill>
          <a:latin typeface="+mn-lt"/>
          <a:cs typeface="+mn-cs"/>
        </a:defRPr>
      </a:lvl2pPr>
      <a:lvl3pPr marL="682625" indent="-223838" algn="l" rtl="0" eaLnBrk="0" fontAlgn="base" hangingPunct="0">
        <a:spcBef>
          <a:spcPct val="20000"/>
        </a:spcBef>
        <a:spcAft>
          <a:spcPct val="0"/>
        </a:spcAft>
        <a:buClr>
          <a:schemeClr val="tx2"/>
        </a:buClr>
        <a:buChar char="•"/>
        <a:defRPr sz="2400">
          <a:solidFill>
            <a:schemeClr val="tx1"/>
          </a:solidFill>
          <a:latin typeface="+mn-lt"/>
          <a:cs typeface="+mn-cs"/>
        </a:defRPr>
      </a:lvl3pPr>
      <a:lvl4pPr marL="912813" indent="-228600" algn="l" rtl="0" eaLnBrk="0" fontAlgn="base" hangingPunct="0">
        <a:spcBef>
          <a:spcPct val="20000"/>
        </a:spcBef>
        <a:spcAft>
          <a:spcPct val="0"/>
        </a:spcAft>
        <a:buClr>
          <a:schemeClr val="tx2"/>
        </a:buClr>
        <a:buFont typeface="Arial" pitchFamily="34" charset="0"/>
        <a:buChar char="–"/>
        <a:defRPr sz="1600">
          <a:solidFill>
            <a:schemeClr val="tx1"/>
          </a:solidFill>
          <a:latin typeface="+mn-lt"/>
          <a:cs typeface="+mn-cs"/>
        </a:defRPr>
      </a:lvl4pPr>
      <a:lvl5pPr marL="1143000" indent="-228600" algn="l" rtl="0" eaLnBrk="0" fontAlgn="base" hangingPunct="0">
        <a:spcBef>
          <a:spcPct val="20000"/>
        </a:spcBef>
        <a:spcAft>
          <a:spcPct val="0"/>
        </a:spcAft>
        <a:buClr>
          <a:schemeClr val="tx2"/>
        </a:buClr>
        <a:buFont typeface="Arial" pitchFamily="34" charset="0"/>
        <a:buChar char="&gt;"/>
        <a:defRPr sz="1600">
          <a:solidFill>
            <a:schemeClr val="tx1"/>
          </a:solidFill>
          <a:latin typeface="+mn-lt"/>
          <a:cs typeface="+mn-cs"/>
        </a:defRPr>
      </a:lvl5pPr>
      <a:lvl6pPr marL="1600200" indent="-228600" algn="l" rtl="0" fontAlgn="base">
        <a:spcBef>
          <a:spcPct val="20000"/>
        </a:spcBef>
        <a:spcAft>
          <a:spcPct val="0"/>
        </a:spcAft>
        <a:buClr>
          <a:schemeClr val="tx2"/>
        </a:buClr>
        <a:buFont typeface="Arial" pitchFamily="34" charset="0"/>
        <a:buChar char="&gt;"/>
        <a:defRPr sz="1600">
          <a:solidFill>
            <a:schemeClr val="tx1"/>
          </a:solidFill>
          <a:latin typeface="+mn-lt"/>
          <a:cs typeface="+mn-cs"/>
        </a:defRPr>
      </a:lvl6pPr>
      <a:lvl7pPr marL="2057400" indent="-228600" algn="l" rtl="0" fontAlgn="base">
        <a:spcBef>
          <a:spcPct val="20000"/>
        </a:spcBef>
        <a:spcAft>
          <a:spcPct val="0"/>
        </a:spcAft>
        <a:buClr>
          <a:schemeClr val="tx2"/>
        </a:buClr>
        <a:buFont typeface="Arial" pitchFamily="34" charset="0"/>
        <a:buChar char="&gt;"/>
        <a:defRPr sz="1600">
          <a:solidFill>
            <a:schemeClr val="tx1"/>
          </a:solidFill>
          <a:latin typeface="+mn-lt"/>
          <a:cs typeface="+mn-cs"/>
        </a:defRPr>
      </a:lvl7pPr>
      <a:lvl8pPr marL="2514600" indent="-228600" algn="l" rtl="0" fontAlgn="base">
        <a:spcBef>
          <a:spcPct val="20000"/>
        </a:spcBef>
        <a:spcAft>
          <a:spcPct val="0"/>
        </a:spcAft>
        <a:buClr>
          <a:schemeClr val="tx2"/>
        </a:buClr>
        <a:buFont typeface="Arial" pitchFamily="34" charset="0"/>
        <a:buChar char="&gt;"/>
        <a:defRPr sz="1600">
          <a:solidFill>
            <a:schemeClr val="tx1"/>
          </a:solidFill>
          <a:latin typeface="+mn-lt"/>
          <a:cs typeface="+mn-cs"/>
        </a:defRPr>
      </a:lvl8pPr>
      <a:lvl9pPr marL="2971800" indent="-228600" algn="l" rtl="0" fontAlgn="base">
        <a:spcBef>
          <a:spcPct val="20000"/>
        </a:spcBef>
        <a:spcAft>
          <a:spcPct val="0"/>
        </a:spcAft>
        <a:buClr>
          <a:schemeClr val="tx2"/>
        </a:buClr>
        <a:buFont typeface="Arial" pitchFamily="34" charset="0"/>
        <a:buChar char="&gt;"/>
        <a:defRPr sz="16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2.png"/><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1.bin"/><Relationship Id="rId5" Type="http://schemas.openxmlformats.org/officeDocument/2006/relationships/image" Target="../media/image23.emf"/><Relationship Id="rId1" Type="http://schemas.openxmlformats.org/officeDocument/2006/relationships/vmlDrawing" Target="../drawings/vmlDrawing1.vml"/><Relationship Id="rId2"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9.xml"/><Relationship Id="rId2"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1" Type="http://schemas.openxmlformats.org/officeDocument/2006/relationships/slideLayout" Target="../slideLayouts/slideLayout9.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6.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wmf"/><Relationship Id="rId3"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2.png"/><Relationship Id="rId3"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wmf"/><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spcBef>
                <a:spcPct val="0"/>
              </a:spcBef>
              <a:spcAft>
                <a:spcPct val="0"/>
              </a:spcAft>
              <a:buSzTx/>
              <a:buFontTx/>
              <a:buNone/>
              <a:tabLst>
                <a:tab pos="0" algn="l"/>
                <a:tab pos="914400" algn="l"/>
                <a:tab pos="1828800" algn="l"/>
                <a:tab pos="2741613" algn="l"/>
                <a:tab pos="3657600" algn="l"/>
                <a:tab pos="4572000" algn="l"/>
                <a:tab pos="5484813" algn="l"/>
                <a:tab pos="6399213" algn="l"/>
                <a:tab pos="7315200" algn="l"/>
                <a:tab pos="8229600" algn="l"/>
                <a:tab pos="9144000" algn="l"/>
                <a:tab pos="10058400" algn="l"/>
              </a:tabLst>
            </a:pPr>
            <a:r>
              <a:rPr lang="fr-FR" sz="3600" b="1" dirty="0" smtClean="0"/>
              <a:t>IBM WebSphere Application Server 8.5 </a:t>
            </a:r>
            <a:br>
              <a:rPr lang="fr-FR" sz="3600" b="1" dirty="0" smtClean="0"/>
            </a:br>
            <a:r>
              <a:rPr lang="fr-FR" sz="3600" b="1" dirty="0" err="1" smtClean="0"/>
              <a:t>What’s</a:t>
            </a:r>
            <a:r>
              <a:rPr lang="fr-FR" sz="3600" b="1" dirty="0" smtClean="0"/>
              <a:t> new</a:t>
            </a:r>
            <a:r>
              <a:rPr lang="fr-FR" sz="3600" b="1" dirty="0" smtClean="0"/>
              <a:t>?</a:t>
            </a:r>
            <a:br>
              <a:rPr lang="fr-FR" sz="3600" b="1" dirty="0" smtClean="0"/>
            </a:br>
            <a:r>
              <a:rPr lang="fr-FR" sz="3600" b="1" dirty="0"/>
              <a:t/>
            </a:r>
            <a:br>
              <a:rPr lang="fr-FR" sz="3600" b="1" dirty="0"/>
            </a:br>
            <a:r>
              <a:rPr lang="fr-FR" sz="1800" b="1" dirty="0" smtClean="0"/>
              <a:t>(que ce qui est bien…)</a:t>
            </a:r>
            <a:endParaRPr sz="3600" b="1" i="1" dirty="0" smtClean="0"/>
          </a:p>
        </p:txBody>
      </p:sp>
      <p:sp>
        <p:nvSpPr>
          <p:cNvPr id="3075" name="Text Placeholder 3"/>
          <p:cNvSpPr>
            <a:spLocks/>
          </p:cNvSpPr>
          <p:nvPr/>
        </p:nvSpPr>
        <p:spPr bwMode="auto">
          <a:xfrm>
            <a:off x="457200" y="5029200"/>
            <a:ext cx="426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228600" eaLnBrk="0" hangingPunct="0">
              <a:lnSpc>
                <a:spcPct val="125000"/>
              </a:lnSpc>
              <a:buClr>
                <a:schemeClr val="tx2"/>
              </a:buClr>
              <a:buSzPct val="85000"/>
              <a:buFont typeface="Wingdings" pitchFamily="2" charset="2"/>
              <a:buNone/>
            </a:pPr>
            <a:r>
              <a:rPr lang="fr-FR" b="1" dirty="0"/>
              <a:t>Thomas Bussière</a:t>
            </a:r>
            <a:r>
              <a:rPr lang="fr-FR" dirty="0"/>
              <a:t>- </a:t>
            </a:r>
            <a:r>
              <a:rPr lang="fr-FR" i="1" u="sng" dirty="0" err="1">
                <a:solidFill>
                  <a:srgbClr val="E01E1E"/>
                </a:solidFill>
              </a:rPr>
              <a:t>bussiere@fr.ibm.com</a:t>
            </a:r>
            <a:endParaRPr lang="fr-FR" i="1" u="sng" dirty="0">
              <a:solidFill>
                <a:srgbClr val="E01E1E"/>
              </a:solidFill>
            </a:endParaRPr>
          </a:p>
          <a:p>
            <a:pPr indent="-228600" eaLnBrk="0" hangingPunct="0">
              <a:lnSpc>
                <a:spcPct val="125000"/>
              </a:lnSpc>
              <a:buClr>
                <a:schemeClr val="tx2"/>
              </a:buClr>
              <a:buSzPct val="85000"/>
              <a:buFont typeface="Wingdings" pitchFamily="2" charset="2"/>
              <a:buNone/>
            </a:pPr>
            <a:r>
              <a:rPr lang="fr-FR" dirty="0"/>
              <a:t>   IT Architect</a:t>
            </a:r>
          </a:p>
          <a:p>
            <a:pPr indent="-228600" eaLnBrk="0" hangingPunct="0">
              <a:lnSpc>
                <a:spcPct val="125000"/>
              </a:lnSpc>
              <a:buClr>
                <a:schemeClr val="tx2"/>
              </a:buClr>
              <a:buSzPct val="85000"/>
              <a:buFont typeface="Wingdings" pitchFamily="2" charset="2"/>
              <a:buNone/>
            </a:pPr>
            <a:r>
              <a:rPr lang="fr-FR" dirty="0"/>
              <a:t>   Business Solution Center </a:t>
            </a:r>
          </a:p>
          <a:p>
            <a:pPr indent="-228600" eaLnBrk="0" hangingPunct="0">
              <a:lnSpc>
                <a:spcPct val="125000"/>
              </a:lnSpc>
              <a:buClr>
                <a:schemeClr val="tx2"/>
              </a:buClr>
              <a:buSzPct val="85000"/>
              <a:buFont typeface="Wingdings" pitchFamily="2" charset="2"/>
              <a:buNone/>
            </a:pPr>
            <a:r>
              <a:rPr lang="fr-FR" dirty="0"/>
              <a:t>   La Gaude, France</a:t>
            </a:r>
          </a:p>
          <a:p>
            <a:pPr indent="-228600" eaLnBrk="0" hangingPunct="0">
              <a:lnSpc>
                <a:spcPct val="125000"/>
              </a:lnSpc>
              <a:buClr>
                <a:schemeClr val="tx2"/>
              </a:buClr>
              <a:buFont typeface="Wingdings" pitchFamily="2" charset="2"/>
              <a:buNone/>
            </a:pPr>
            <a:endParaRPr lang="en-US" dirty="0"/>
          </a:p>
        </p:txBody>
      </p:sp>
      <p:sp>
        <p:nvSpPr>
          <p:cNvPr id="2" name="Rectangle 1"/>
          <p:cNvSpPr/>
          <p:nvPr/>
        </p:nvSpPr>
        <p:spPr>
          <a:xfrm>
            <a:off x="1771553" y="5343406"/>
            <a:ext cx="3210134" cy="389850"/>
          </a:xfrm>
          <a:prstGeom prst="rect">
            <a:avLst/>
          </a:prstGeom>
        </p:spPr>
        <p:txBody>
          <a:bodyPr wrap="none">
            <a:spAutoFit/>
          </a:bodyPr>
          <a:lstStyle/>
          <a:p>
            <a:pPr indent="-228600" eaLnBrk="0" hangingPunct="0">
              <a:lnSpc>
                <a:spcPct val="125000"/>
              </a:lnSpc>
              <a:buClr>
                <a:schemeClr val="tx2"/>
              </a:buClr>
              <a:buSzPct val="85000"/>
              <a:buFont typeface="Wingdings" pitchFamily="2" charset="2"/>
              <a:buNone/>
            </a:pPr>
            <a:r>
              <a:rPr lang="fr-FR" dirty="0" smtClean="0"/>
              <a:t>-- WAS </a:t>
            </a:r>
            <a:r>
              <a:rPr lang="fr-FR" dirty="0"/>
              <a:t>8.0 </a:t>
            </a:r>
            <a:r>
              <a:rPr lang="fr-FR" dirty="0" err="1"/>
              <a:t>Administrator</a:t>
            </a:r>
            <a:r>
              <a:rPr lang="fr-FR" dirty="0"/>
              <a:t> </a:t>
            </a:r>
            <a:r>
              <a:rPr lang="fr-FR" dirty="0" err="1"/>
              <a:t>certified</a:t>
            </a:r>
            <a:endParaRPr lang="fr-FR"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171"/>
          <p:cNvGrpSpPr>
            <a:grpSpLocks/>
          </p:cNvGrpSpPr>
          <p:nvPr/>
        </p:nvGrpSpPr>
        <p:grpSpPr bwMode="auto">
          <a:xfrm>
            <a:off x="5942013" y="5970227"/>
            <a:ext cx="1633537" cy="519113"/>
            <a:chOff x="4829" y="2836"/>
            <a:chExt cx="1134" cy="360"/>
          </a:xfrm>
        </p:grpSpPr>
        <p:sp>
          <p:nvSpPr>
            <p:cNvPr id="17511" name="Rectangle 98"/>
            <p:cNvSpPr>
              <a:spLocks noChangeArrowheads="1"/>
            </p:cNvSpPr>
            <p:nvPr/>
          </p:nvSpPr>
          <p:spPr bwMode="auto">
            <a:xfrm>
              <a:off x="4887" y="2836"/>
              <a:ext cx="171" cy="75"/>
            </a:xfrm>
            <a:prstGeom prst="rect">
              <a:avLst/>
            </a:prstGeom>
            <a:gradFill rotWithShape="1">
              <a:gsLst>
                <a:gs pos="0">
                  <a:srgbClr val="009900"/>
                </a:gs>
                <a:gs pos="100000">
                  <a:srgbClr val="007500"/>
                </a:gs>
              </a:gsLst>
              <a:lin ang="0" scaled="1"/>
            </a:gradFill>
            <a:ln w="9525">
              <a:solidFill>
                <a:schemeClr val="tx1"/>
              </a:solidFill>
              <a:miter lim="800000"/>
              <a:headEnd/>
              <a:tailEnd/>
            </a:ln>
          </p:spPr>
          <p:txBody>
            <a:bodyPr wrap="none" anchor="ctr"/>
            <a:lstStyle/>
            <a:p>
              <a:endParaRPr lang="en-US">
                <a:solidFill>
                  <a:schemeClr val="bg1"/>
                </a:solidFill>
              </a:endParaRPr>
            </a:p>
          </p:txBody>
        </p:sp>
        <p:sp>
          <p:nvSpPr>
            <p:cNvPr id="17512" name="Rectangle 99"/>
            <p:cNvSpPr>
              <a:spLocks noChangeArrowheads="1"/>
            </p:cNvSpPr>
            <p:nvPr/>
          </p:nvSpPr>
          <p:spPr bwMode="auto">
            <a:xfrm>
              <a:off x="5169" y="2836"/>
              <a:ext cx="171" cy="75"/>
            </a:xfrm>
            <a:prstGeom prst="rect">
              <a:avLst/>
            </a:prstGeom>
            <a:gradFill rotWithShape="1">
              <a:gsLst>
                <a:gs pos="0">
                  <a:srgbClr val="009900"/>
                </a:gs>
                <a:gs pos="100000">
                  <a:srgbClr val="007500"/>
                </a:gs>
              </a:gsLst>
              <a:lin ang="0" scaled="1"/>
            </a:gradFill>
            <a:ln w="9525">
              <a:solidFill>
                <a:schemeClr val="tx1"/>
              </a:solidFill>
              <a:miter lim="800000"/>
              <a:headEnd/>
              <a:tailEnd/>
            </a:ln>
          </p:spPr>
          <p:txBody>
            <a:bodyPr wrap="none" anchor="ctr"/>
            <a:lstStyle/>
            <a:p>
              <a:endParaRPr lang="en-US">
                <a:solidFill>
                  <a:schemeClr val="bg1"/>
                </a:solidFill>
              </a:endParaRPr>
            </a:p>
          </p:txBody>
        </p:sp>
        <p:sp>
          <p:nvSpPr>
            <p:cNvPr id="17513" name="Rectangle 100"/>
            <p:cNvSpPr>
              <a:spLocks noChangeArrowheads="1"/>
            </p:cNvSpPr>
            <p:nvPr/>
          </p:nvSpPr>
          <p:spPr bwMode="auto">
            <a:xfrm>
              <a:off x="5453" y="2836"/>
              <a:ext cx="171" cy="75"/>
            </a:xfrm>
            <a:prstGeom prst="rect">
              <a:avLst/>
            </a:prstGeom>
            <a:gradFill rotWithShape="1">
              <a:gsLst>
                <a:gs pos="0">
                  <a:srgbClr val="009900"/>
                </a:gs>
                <a:gs pos="100000">
                  <a:srgbClr val="007500"/>
                </a:gs>
              </a:gsLst>
              <a:lin ang="0" scaled="1"/>
            </a:gradFill>
            <a:ln w="9525">
              <a:solidFill>
                <a:schemeClr val="tx1"/>
              </a:solidFill>
              <a:miter lim="800000"/>
              <a:headEnd/>
              <a:tailEnd/>
            </a:ln>
          </p:spPr>
          <p:txBody>
            <a:bodyPr wrap="none" anchor="ctr"/>
            <a:lstStyle/>
            <a:p>
              <a:endParaRPr lang="en-US">
                <a:solidFill>
                  <a:schemeClr val="bg1"/>
                </a:solidFill>
              </a:endParaRPr>
            </a:p>
          </p:txBody>
        </p:sp>
        <p:sp>
          <p:nvSpPr>
            <p:cNvPr id="17514" name="Rectangle 101"/>
            <p:cNvSpPr>
              <a:spLocks noChangeArrowheads="1"/>
            </p:cNvSpPr>
            <p:nvPr/>
          </p:nvSpPr>
          <p:spPr bwMode="auto">
            <a:xfrm>
              <a:off x="5737" y="2836"/>
              <a:ext cx="171" cy="75"/>
            </a:xfrm>
            <a:prstGeom prst="rect">
              <a:avLst/>
            </a:prstGeom>
            <a:gradFill rotWithShape="1">
              <a:gsLst>
                <a:gs pos="0">
                  <a:srgbClr val="009900"/>
                </a:gs>
                <a:gs pos="100000">
                  <a:srgbClr val="007500"/>
                </a:gs>
              </a:gsLst>
              <a:lin ang="0" scaled="1"/>
            </a:gradFill>
            <a:ln w="9525">
              <a:solidFill>
                <a:schemeClr val="tx1"/>
              </a:solidFill>
              <a:miter lim="800000"/>
              <a:headEnd/>
              <a:tailEnd/>
            </a:ln>
          </p:spPr>
          <p:txBody>
            <a:bodyPr wrap="none" anchor="ctr"/>
            <a:lstStyle/>
            <a:p>
              <a:endParaRPr lang="en-US">
                <a:solidFill>
                  <a:schemeClr val="bg1"/>
                </a:solidFill>
              </a:endParaRPr>
            </a:p>
          </p:txBody>
        </p:sp>
        <p:sp>
          <p:nvSpPr>
            <p:cNvPr id="17515" name="Text Box 102"/>
            <p:cNvSpPr txBox="1">
              <a:spLocks noChangeArrowheads="1"/>
            </p:cNvSpPr>
            <p:nvPr/>
          </p:nvSpPr>
          <p:spPr bwMode="auto">
            <a:xfrm>
              <a:off x="4829" y="2901"/>
              <a:ext cx="1134" cy="295"/>
            </a:xfrm>
            <a:prstGeom prst="rect">
              <a:avLst/>
            </a:prstGeom>
            <a:gradFill rotWithShape="1">
              <a:gsLst>
                <a:gs pos="0">
                  <a:srgbClr val="009900"/>
                </a:gs>
                <a:gs pos="100000">
                  <a:srgbClr val="007400"/>
                </a:gs>
              </a:gsLst>
              <a:lin ang="2700000" scaled="1"/>
            </a:gradFill>
            <a:ln w="6350">
              <a:solidFill>
                <a:schemeClr val="tx1"/>
              </a:solidFill>
              <a:miter lim="800000"/>
              <a:headEnd/>
              <a:tailEnd/>
            </a:ln>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200">
                  <a:solidFill>
                    <a:schemeClr val="bg1"/>
                  </a:solidFill>
                  <a:ea typeface="MS PGothic" pitchFamily="34" charset="-128"/>
                </a:rPr>
                <a:t>Application Manager</a:t>
              </a:r>
            </a:p>
          </p:txBody>
        </p:sp>
      </p:grpSp>
      <p:grpSp>
        <p:nvGrpSpPr>
          <p:cNvPr id="17411" name="Group 167"/>
          <p:cNvGrpSpPr>
            <a:grpSpLocks/>
          </p:cNvGrpSpPr>
          <p:nvPr/>
        </p:nvGrpSpPr>
        <p:grpSpPr bwMode="auto">
          <a:xfrm>
            <a:off x="4308475" y="5970227"/>
            <a:ext cx="1633538" cy="519113"/>
            <a:chOff x="3695" y="2836"/>
            <a:chExt cx="1134" cy="360"/>
          </a:xfrm>
        </p:grpSpPr>
        <p:sp>
          <p:nvSpPr>
            <p:cNvPr id="17506" name="Rectangle 92"/>
            <p:cNvSpPr>
              <a:spLocks noChangeArrowheads="1"/>
            </p:cNvSpPr>
            <p:nvPr/>
          </p:nvSpPr>
          <p:spPr bwMode="auto">
            <a:xfrm>
              <a:off x="3753" y="2836"/>
              <a:ext cx="171" cy="75"/>
            </a:xfrm>
            <a:prstGeom prst="rect">
              <a:avLst/>
            </a:prstGeom>
            <a:gradFill rotWithShape="1">
              <a:gsLst>
                <a:gs pos="0">
                  <a:srgbClr val="009900"/>
                </a:gs>
                <a:gs pos="100000">
                  <a:srgbClr val="007500"/>
                </a:gs>
              </a:gsLst>
              <a:lin ang="0" scaled="1"/>
            </a:gradFill>
            <a:ln w="9525">
              <a:solidFill>
                <a:schemeClr val="tx1"/>
              </a:solidFill>
              <a:miter lim="800000"/>
              <a:headEnd/>
              <a:tailEnd/>
            </a:ln>
          </p:spPr>
          <p:txBody>
            <a:bodyPr wrap="none" anchor="ctr"/>
            <a:lstStyle/>
            <a:p>
              <a:endParaRPr lang="en-US">
                <a:solidFill>
                  <a:schemeClr val="bg1"/>
                </a:solidFill>
              </a:endParaRPr>
            </a:p>
          </p:txBody>
        </p:sp>
        <p:sp>
          <p:nvSpPr>
            <p:cNvPr id="17507" name="Rectangle 93"/>
            <p:cNvSpPr>
              <a:spLocks noChangeArrowheads="1"/>
            </p:cNvSpPr>
            <p:nvPr/>
          </p:nvSpPr>
          <p:spPr bwMode="auto">
            <a:xfrm>
              <a:off x="4035" y="2836"/>
              <a:ext cx="171" cy="75"/>
            </a:xfrm>
            <a:prstGeom prst="rect">
              <a:avLst/>
            </a:prstGeom>
            <a:gradFill rotWithShape="1">
              <a:gsLst>
                <a:gs pos="0">
                  <a:srgbClr val="009900"/>
                </a:gs>
                <a:gs pos="100000">
                  <a:srgbClr val="007500"/>
                </a:gs>
              </a:gsLst>
              <a:lin ang="0" scaled="1"/>
            </a:gradFill>
            <a:ln w="9525">
              <a:solidFill>
                <a:schemeClr val="tx1"/>
              </a:solidFill>
              <a:miter lim="800000"/>
              <a:headEnd/>
              <a:tailEnd/>
            </a:ln>
          </p:spPr>
          <p:txBody>
            <a:bodyPr wrap="none" anchor="ctr"/>
            <a:lstStyle/>
            <a:p>
              <a:endParaRPr lang="en-US">
                <a:solidFill>
                  <a:schemeClr val="bg1"/>
                </a:solidFill>
              </a:endParaRPr>
            </a:p>
          </p:txBody>
        </p:sp>
        <p:sp>
          <p:nvSpPr>
            <p:cNvPr id="17508" name="Rectangle 94"/>
            <p:cNvSpPr>
              <a:spLocks noChangeArrowheads="1"/>
            </p:cNvSpPr>
            <p:nvPr/>
          </p:nvSpPr>
          <p:spPr bwMode="auto">
            <a:xfrm>
              <a:off x="4319" y="2836"/>
              <a:ext cx="171" cy="75"/>
            </a:xfrm>
            <a:prstGeom prst="rect">
              <a:avLst/>
            </a:prstGeom>
            <a:gradFill rotWithShape="1">
              <a:gsLst>
                <a:gs pos="0">
                  <a:srgbClr val="009900"/>
                </a:gs>
                <a:gs pos="100000">
                  <a:srgbClr val="007500"/>
                </a:gs>
              </a:gsLst>
              <a:lin ang="0" scaled="1"/>
            </a:gradFill>
            <a:ln w="9525">
              <a:solidFill>
                <a:schemeClr val="tx1"/>
              </a:solidFill>
              <a:miter lim="800000"/>
              <a:headEnd/>
              <a:tailEnd/>
            </a:ln>
          </p:spPr>
          <p:txBody>
            <a:bodyPr wrap="none" anchor="ctr"/>
            <a:lstStyle/>
            <a:p>
              <a:endParaRPr lang="en-US">
                <a:solidFill>
                  <a:schemeClr val="bg1"/>
                </a:solidFill>
              </a:endParaRPr>
            </a:p>
          </p:txBody>
        </p:sp>
        <p:sp>
          <p:nvSpPr>
            <p:cNvPr id="17509" name="Rectangle 95"/>
            <p:cNvSpPr>
              <a:spLocks noChangeArrowheads="1"/>
            </p:cNvSpPr>
            <p:nvPr/>
          </p:nvSpPr>
          <p:spPr bwMode="auto">
            <a:xfrm>
              <a:off x="4603" y="2836"/>
              <a:ext cx="171" cy="75"/>
            </a:xfrm>
            <a:prstGeom prst="rect">
              <a:avLst/>
            </a:prstGeom>
            <a:gradFill rotWithShape="1">
              <a:gsLst>
                <a:gs pos="0">
                  <a:srgbClr val="009900"/>
                </a:gs>
                <a:gs pos="100000">
                  <a:srgbClr val="007500"/>
                </a:gs>
              </a:gsLst>
              <a:lin ang="0" scaled="1"/>
            </a:gradFill>
            <a:ln w="9525">
              <a:solidFill>
                <a:schemeClr val="tx1"/>
              </a:solidFill>
              <a:miter lim="800000"/>
              <a:headEnd/>
              <a:tailEnd/>
            </a:ln>
          </p:spPr>
          <p:txBody>
            <a:bodyPr wrap="none" anchor="ctr"/>
            <a:lstStyle/>
            <a:p>
              <a:endParaRPr lang="en-US">
                <a:solidFill>
                  <a:schemeClr val="bg1"/>
                </a:solidFill>
              </a:endParaRPr>
            </a:p>
          </p:txBody>
        </p:sp>
        <p:sp>
          <p:nvSpPr>
            <p:cNvPr id="17510" name="Text Box 96"/>
            <p:cNvSpPr txBox="1">
              <a:spLocks noChangeArrowheads="1"/>
            </p:cNvSpPr>
            <p:nvPr/>
          </p:nvSpPr>
          <p:spPr bwMode="auto">
            <a:xfrm>
              <a:off x="3695" y="2901"/>
              <a:ext cx="1134" cy="295"/>
            </a:xfrm>
            <a:prstGeom prst="rect">
              <a:avLst/>
            </a:prstGeom>
            <a:gradFill rotWithShape="1">
              <a:gsLst>
                <a:gs pos="0">
                  <a:srgbClr val="009900"/>
                </a:gs>
                <a:gs pos="100000">
                  <a:srgbClr val="007400"/>
                </a:gs>
              </a:gsLst>
              <a:lin ang="2700000" scaled="1"/>
            </a:gradFill>
            <a:ln w="6350">
              <a:solidFill>
                <a:schemeClr val="tx1"/>
              </a:solidFill>
              <a:miter lim="800000"/>
              <a:headEnd/>
              <a:tailEnd/>
            </a:ln>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200">
                  <a:solidFill>
                    <a:schemeClr val="bg1"/>
                  </a:solidFill>
                  <a:ea typeface="MS PGothic" pitchFamily="34" charset="-128"/>
                </a:rPr>
                <a:t>HTTP Transport</a:t>
              </a:r>
            </a:p>
          </p:txBody>
        </p:sp>
      </p:grpSp>
      <p:grpSp>
        <p:nvGrpSpPr>
          <p:cNvPr id="17412" name="Group 150"/>
          <p:cNvGrpSpPr>
            <a:grpSpLocks/>
          </p:cNvGrpSpPr>
          <p:nvPr/>
        </p:nvGrpSpPr>
        <p:grpSpPr bwMode="auto">
          <a:xfrm>
            <a:off x="2673350" y="5970227"/>
            <a:ext cx="1635125" cy="519113"/>
            <a:chOff x="2561" y="2836"/>
            <a:chExt cx="1134" cy="360"/>
          </a:xfrm>
        </p:grpSpPr>
        <p:sp>
          <p:nvSpPr>
            <p:cNvPr id="17501" name="Rectangle 86"/>
            <p:cNvSpPr>
              <a:spLocks noChangeArrowheads="1"/>
            </p:cNvSpPr>
            <p:nvPr/>
          </p:nvSpPr>
          <p:spPr bwMode="auto">
            <a:xfrm>
              <a:off x="2619" y="2836"/>
              <a:ext cx="171" cy="75"/>
            </a:xfrm>
            <a:prstGeom prst="rect">
              <a:avLst/>
            </a:prstGeom>
            <a:gradFill rotWithShape="1">
              <a:gsLst>
                <a:gs pos="0">
                  <a:srgbClr val="009900"/>
                </a:gs>
                <a:gs pos="100000">
                  <a:srgbClr val="007500"/>
                </a:gs>
              </a:gsLst>
              <a:lin ang="0" scaled="1"/>
            </a:gradFill>
            <a:ln w="9525">
              <a:solidFill>
                <a:schemeClr val="tx1"/>
              </a:solidFill>
              <a:miter lim="800000"/>
              <a:headEnd/>
              <a:tailEnd/>
            </a:ln>
          </p:spPr>
          <p:txBody>
            <a:bodyPr wrap="none" anchor="ctr"/>
            <a:lstStyle/>
            <a:p>
              <a:endParaRPr lang="en-US">
                <a:solidFill>
                  <a:schemeClr val="bg1"/>
                </a:solidFill>
              </a:endParaRPr>
            </a:p>
          </p:txBody>
        </p:sp>
        <p:sp>
          <p:nvSpPr>
            <p:cNvPr id="17502" name="Rectangle 87"/>
            <p:cNvSpPr>
              <a:spLocks noChangeArrowheads="1"/>
            </p:cNvSpPr>
            <p:nvPr/>
          </p:nvSpPr>
          <p:spPr bwMode="auto">
            <a:xfrm>
              <a:off x="2901" y="2836"/>
              <a:ext cx="171" cy="75"/>
            </a:xfrm>
            <a:prstGeom prst="rect">
              <a:avLst/>
            </a:prstGeom>
            <a:gradFill rotWithShape="1">
              <a:gsLst>
                <a:gs pos="0">
                  <a:srgbClr val="009900"/>
                </a:gs>
                <a:gs pos="100000">
                  <a:srgbClr val="007500"/>
                </a:gs>
              </a:gsLst>
              <a:lin ang="0" scaled="1"/>
            </a:gradFill>
            <a:ln w="9525">
              <a:solidFill>
                <a:schemeClr val="tx1"/>
              </a:solidFill>
              <a:miter lim="800000"/>
              <a:headEnd/>
              <a:tailEnd/>
            </a:ln>
          </p:spPr>
          <p:txBody>
            <a:bodyPr wrap="none" anchor="ctr"/>
            <a:lstStyle/>
            <a:p>
              <a:endParaRPr lang="en-US">
                <a:solidFill>
                  <a:schemeClr val="bg1"/>
                </a:solidFill>
              </a:endParaRPr>
            </a:p>
          </p:txBody>
        </p:sp>
        <p:sp>
          <p:nvSpPr>
            <p:cNvPr id="17503" name="Rectangle 88"/>
            <p:cNvSpPr>
              <a:spLocks noChangeArrowheads="1"/>
            </p:cNvSpPr>
            <p:nvPr/>
          </p:nvSpPr>
          <p:spPr bwMode="auto">
            <a:xfrm>
              <a:off x="3185" y="2836"/>
              <a:ext cx="171" cy="75"/>
            </a:xfrm>
            <a:prstGeom prst="rect">
              <a:avLst/>
            </a:prstGeom>
            <a:gradFill rotWithShape="1">
              <a:gsLst>
                <a:gs pos="0">
                  <a:srgbClr val="009900"/>
                </a:gs>
                <a:gs pos="100000">
                  <a:srgbClr val="007500"/>
                </a:gs>
              </a:gsLst>
              <a:lin ang="0" scaled="1"/>
            </a:gradFill>
            <a:ln w="9525">
              <a:solidFill>
                <a:schemeClr val="tx1"/>
              </a:solidFill>
              <a:miter lim="800000"/>
              <a:headEnd/>
              <a:tailEnd/>
            </a:ln>
          </p:spPr>
          <p:txBody>
            <a:bodyPr wrap="none" anchor="ctr"/>
            <a:lstStyle/>
            <a:p>
              <a:endParaRPr lang="en-US">
                <a:solidFill>
                  <a:schemeClr val="bg1"/>
                </a:solidFill>
              </a:endParaRPr>
            </a:p>
          </p:txBody>
        </p:sp>
        <p:sp>
          <p:nvSpPr>
            <p:cNvPr id="17504" name="Rectangle 89"/>
            <p:cNvSpPr>
              <a:spLocks noChangeArrowheads="1"/>
            </p:cNvSpPr>
            <p:nvPr/>
          </p:nvSpPr>
          <p:spPr bwMode="auto">
            <a:xfrm>
              <a:off x="3469" y="2836"/>
              <a:ext cx="171" cy="75"/>
            </a:xfrm>
            <a:prstGeom prst="rect">
              <a:avLst/>
            </a:prstGeom>
            <a:gradFill rotWithShape="1">
              <a:gsLst>
                <a:gs pos="0">
                  <a:srgbClr val="009900"/>
                </a:gs>
                <a:gs pos="100000">
                  <a:srgbClr val="007500"/>
                </a:gs>
              </a:gsLst>
              <a:lin ang="0" scaled="1"/>
            </a:gradFill>
            <a:ln w="9525">
              <a:solidFill>
                <a:schemeClr val="tx1"/>
              </a:solidFill>
              <a:miter lim="800000"/>
              <a:headEnd/>
              <a:tailEnd/>
            </a:ln>
          </p:spPr>
          <p:txBody>
            <a:bodyPr wrap="none" anchor="ctr"/>
            <a:lstStyle/>
            <a:p>
              <a:endParaRPr lang="en-US">
                <a:solidFill>
                  <a:schemeClr val="bg1"/>
                </a:solidFill>
              </a:endParaRPr>
            </a:p>
          </p:txBody>
        </p:sp>
        <p:sp>
          <p:nvSpPr>
            <p:cNvPr id="17505" name="Text Box 90"/>
            <p:cNvSpPr txBox="1">
              <a:spLocks noChangeArrowheads="1"/>
            </p:cNvSpPr>
            <p:nvPr/>
          </p:nvSpPr>
          <p:spPr bwMode="auto">
            <a:xfrm>
              <a:off x="2561" y="2901"/>
              <a:ext cx="1134" cy="295"/>
            </a:xfrm>
            <a:prstGeom prst="rect">
              <a:avLst/>
            </a:prstGeom>
            <a:gradFill rotWithShape="1">
              <a:gsLst>
                <a:gs pos="0">
                  <a:srgbClr val="009900"/>
                </a:gs>
                <a:gs pos="100000">
                  <a:srgbClr val="007400"/>
                </a:gs>
              </a:gsLst>
              <a:lin ang="2700000" scaled="1"/>
            </a:gradFill>
            <a:ln w="6350">
              <a:solidFill>
                <a:schemeClr val="tx1"/>
              </a:solidFill>
              <a:miter lim="800000"/>
              <a:headEnd/>
              <a:tailEnd/>
            </a:ln>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200">
                  <a:solidFill>
                    <a:schemeClr val="bg1"/>
                  </a:solidFill>
                  <a:ea typeface="MS PGothic" pitchFamily="34" charset="-128"/>
                </a:rPr>
                <a:t>Feature Manager</a:t>
              </a:r>
            </a:p>
          </p:txBody>
        </p:sp>
      </p:grpSp>
      <p:grpSp>
        <p:nvGrpSpPr>
          <p:cNvPr id="5" name="Group 18"/>
          <p:cNvGrpSpPr>
            <a:grpSpLocks/>
          </p:cNvGrpSpPr>
          <p:nvPr/>
        </p:nvGrpSpPr>
        <p:grpSpPr bwMode="auto">
          <a:xfrm>
            <a:off x="3491934" y="5524070"/>
            <a:ext cx="1633538" cy="546117"/>
            <a:chOff x="2856" y="1543"/>
            <a:chExt cx="907" cy="331"/>
          </a:xfrm>
          <a:gradFill>
            <a:gsLst>
              <a:gs pos="0">
                <a:srgbClr val="0070C0"/>
              </a:gs>
              <a:gs pos="100000">
                <a:srgbClr val="002060">
                  <a:lumMod val="75000"/>
                  <a:lumOff val="25000"/>
                </a:srgbClr>
              </a:gs>
            </a:gsLst>
            <a:lin ang="2700000" scaled="0"/>
          </a:gradFill>
        </p:grpSpPr>
        <p:sp>
          <p:nvSpPr>
            <p:cNvPr id="20610" name="Rectangle 19"/>
            <p:cNvSpPr>
              <a:spLocks noChangeArrowheads="1"/>
            </p:cNvSpPr>
            <p:nvPr/>
          </p:nvSpPr>
          <p:spPr bwMode="auto">
            <a:xfrm>
              <a:off x="2902"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611" name="Rectangle 20"/>
            <p:cNvSpPr>
              <a:spLocks noChangeArrowheads="1"/>
            </p:cNvSpPr>
            <p:nvPr/>
          </p:nvSpPr>
          <p:spPr bwMode="auto">
            <a:xfrm>
              <a:off x="3128"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612" name="Rectangle 21"/>
            <p:cNvSpPr>
              <a:spLocks noChangeArrowheads="1"/>
            </p:cNvSpPr>
            <p:nvPr/>
          </p:nvSpPr>
          <p:spPr bwMode="auto">
            <a:xfrm>
              <a:off x="3355"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613" name="Rectangle 22"/>
            <p:cNvSpPr>
              <a:spLocks noChangeArrowheads="1"/>
            </p:cNvSpPr>
            <p:nvPr/>
          </p:nvSpPr>
          <p:spPr bwMode="auto">
            <a:xfrm>
              <a:off x="3582"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614" name="Text Box 23"/>
            <p:cNvSpPr txBox="1">
              <a:spLocks noChangeArrowheads="1"/>
            </p:cNvSpPr>
            <p:nvPr/>
          </p:nvSpPr>
          <p:spPr bwMode="auto">
            <a:xfrm>
              <a:off x="2856" y="1602"/>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a:solidFill>
                    <a:schemeClr val="bg1"/>
                  </a:solidFill>
                </a:rPr>
                <a:t>jpa</a:t>
              </a:r>
            </a:p>
          </p:txBody>
        </p:sp>
      </p:grpSp>
      <p:grpSp>
        <p:nvGrpSpPr>
          <p:cNvPr id="6" name="Group 6"/>
          <p:cNvGrpSpPr>
            <a:grpSpLocks/>
          </p:cNvGrpSpPr>
          <p:nvPr/>
        </p:nvGrpSpPr>
        <p:grpSpPr bwMode="auto">
          <a:xfrm>
            <a:off x="1858397" y="5524070"/>
            <a:ext cx="1633537" cy="546117"/>
            <a:chOff x="2266" y="2550"/>
            <a:chExt cx="907" cy="331"/>
          </a:xfrm>
          <a:gradFill>
            <a:gsLst>
              <a:gs pos="0">
                <a:srgbClr val="0070C0"/>
              </a:gs>
              <a:gs pos="100000">
                <a:srgbClr val="002060">
                  <a:lumMod val="75000"/>
                  <a:lumOff val="25000"/>
                </a:srgbClr>
              </a:gs>
            </a:gsLst>
            <a:lin ang="2700000" scaled="0"/>
          </a:gradFill>
        </p:grpSpPr>
        <p:sp>
          <p:nvSpPr>
            <p:cNvPr id="20605" name="Rectangle 7"/>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606" name="Rectangle 8"/>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607" name="Rectangle 9"/>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608" name="Rectangle 10"/>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609" name="Text Box 11"/>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a:solidFill>
                    <a:schemeClr val="bg1"/>
                  </a:solidFill>
                </a:rPr>
                <a:t>servlet</a:t>
              </a:r>
            </a:p>
          </p:txBody>
        </p:sp>
      </p:grpSp>
      <p:grpSp>
        <p:nvGrpSpPr>
          <p:cNvPr id="7" name="Group 206"/>
          <p:cNvGrpSpPr>
            <a:grpSpLocks/>
          </p:cNvGrpSpPr>
          <p:nvPr/>
        </p:nvGrpSpPr>
        <p:grpSpPr bwMode="auto">
          <a:xfrm>
            <a:off x="5133106" y="5539554"/>
            <a:ext cx="1633537" cy="522288"/>
            <a:chOff x="1586" y="1611"/>
            <a:chExt cx="907" cy="331"/>
          </a:xfrm>
          <a:gradFill>
            <a:gsLst>
              <a:gs pos="0">
                <a:srgbClr val="0070C0"/>
              </a:gs>
              <a:gs pos="100000">
                <a:srgbClr val="002060">
                  <a:lumMod val="75000"/>
                  <a:lumOff val="25000"/>
                </a:srgbClr>
              </a:gs>
            </a:gsLst>
            <a:lin ang="2700000" scaled="0"/>
          </a:gradFill>
        </p:grpSpPr>
        <p:sp>
          <p:nvSpPr>
            <p:cNvPr id="20590" name="Rectangle 207"/>
            <p:cNvSpPr>
              <a:spLocks noChangeArrowheads="1"/>
            </p:cNvSpPr>
            <p:nvPr/>
          </p:nvSpPr>
          <p:spPr bwMode="auto">
            <a:xfrm>
              <a:off x="163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91" name="Rectangle 208"/>
            <p:cNvSpPr>
              <a:spLocks noChangeArrowheads="1"/>
            </p:cNvSpPr>
            <p:nvPr/>
          </p:nvSpPr>
          <p:spPr bwMode="auto">
            <a:xfrm>
              <a:off x="1858"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92" name="Rectangle 209"/>
            <p:cNvSpPr>
              <a:spLocks noChangeArrowheads="1"/>
            </p:cNvSpPr>
            <p:nvPr/>
          </p:nvSpPr>
          <p:spPr bwMode="auto">
            <a:xfrm>
              <a:off x="2085"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93" name="Rectangle 210"/>
            <p:cNvSpPr>
              <a:spLocks noChangeArrowheads="1"/>
            </p:cNvSpPr>
            <p:nvPr/>
          </p:nvSpPr>
          <p:spPr bwMode="auto">
            <a:xfrm>
              <a:off x="231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94" name="Text Box 211"/>
            <p:cNvSpPr txBox="1">
              <a:spLocks noChangeArrowheads="1"/>
            </p:cNvSpPr>
            <p:nvPr/>
          </p:nvSpPr>
          <p:spPr bwMode="auto">
            <a:xfrm>
              <a:off x="1586" y="1670"/>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err="1">
                  <a:solidFill>
                    <a:schemeClr val="bg1"/>
                  </a:solidFill>
                </a:rPr>
                <a:t>jndi</a:t>
              </a:r>
              <a:endParaRPr lang="en-US" sz="1200" dirty="0">
                <a:solidFill>
                  <a:schemeClr val="bg1"/>
                </a:solidFill>
              </a:endParaRPr>
            </a:p>
          </p:txBody>
        </p:sp>
      </p:grpSp>
      <p:grpSp>
        <p:nvGrpSpPr>
          <p:cNvPr id="8" name="Group 212"/>
          <p:cNvGrpSpPr>
            <a:grpSpLocks/>
          </p:cNvGrpSpPr>
          <p:nvPr/>
        </p:nvGrpSpPr>
        <p:grpSpPr bwMode="auto">
          <a:xfrm>
            <a:off x="6766643" y="5539554"/>
            <a:ext cx="1633538" cy="522288"/>
            <a:chOff x="1586" y="1611"/>
            <a:chExt cx="907" cy="331"/>
          </a:xfrm>
          <a:gradFill>
            <a:gsLst>
              <a:gs pos="0">
                <a:srgbClr val="0070C0"/>
              </a:gs>
              <a:gs pos="100000">
                <a:srgbClr val="002060">
                  <a:lumMod val="75000"/>
                  <a:lumOff val="25000"/>
                </a:srgbClr>
              </a:gs>
            </a:gsLst>
            <a:lin ang="2700000" scaled="0"/>
          </a:gradFill>
        </p:grpSpPr>
        <p:sp>
          <p:nvSpPr>
            <p:cNvPr id="20585" name="Rectangle 213"/>
            <p:cNvSpPr>
              <a:spLocks noChangeArrowheads="1"/>
            </p:cNvSpPr>
            <p:nvPr/>
          </p:nvSpPr>
          <p:spPr bwMode="auto">
            <a:xfrm>
              <a:off x="163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86" name="Rectangle 214"/>
            <p:cNvSpPr>
              <a:spLocks noChangeArrowheads="1"/>
            </p:cNvSpPr>
            <p:nvPr/>
          </p:nvSpPr>
          <p:spPr bwMode="auto">
            <a:xfrm>
              <a:off x="1858"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87" name="Rectangle 215"/>
            <p:cNvSpPr>
              <a:spLocks noChangeArrowheads="1"/>
            </p:cNvSpPr>
            <p:nvPr/>
          </p:nvSpPr>
          <p:spPr bwMode="auto">
            <a:xfrm>
              <a:off x="2085"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88" name="Rectangle 216"/>
            <p:cNvSpPr>
              <a:spLocks noChangeArrowheads="1"/>
            </p:cNvSpPr>
            <p:nvPr/>
          </p:nvSpPr>
          <p:spPr bwMode="auto">
            <a:xfrm>
              <a:off x="231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89" name="Text Box 217"/>
            <p:cNvSpPr txBox="1">
              <a:spLocks noChangeArrowheads="1"/>
            </p:cNvSpPr>
            <p:nvPr/>
          </p:nvSpPr>
          <p:spPr bwMode="auto">
            <a:xfrm>
              <a:off x="1586" y="1670"/>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a:solidFill>
                    <a:schemeClr val="bg1"/>
                  </a:solidFill>
                </a:rPr>
                <a:t>jdbc</a:t>
              </a:r>
            </a:p>
          </p:txBody>
        </p:sp>
      </p:grpSp>
      <p:grpSp>
        <p:nvGrpSpPr>
          <p:cNvPr id="9" name="Group 12"/>
          <p:cNvGrpSpPr>
            <a:grpSpLocks/>
          </p:cNvGrpSpPr>
          <p:nvPr/>
        </p:nvGrpSpPr>
        <p:grpSpPr bwMode="auto">
          <a:xfrm>
            <a:off x="2674372" y="5106763"/>
            <a:ext cx="1633537" cy="522287"/>
            <a:chOff x="2266" y="2550"/>
            <a:chExt cx="907" cy="331"/>
          </a:xfrm>
          <a:gradFill>
            <a:gsLst>
              <a:gs pos="0">
                <a:srgbClr val="0070C0"/>
              </a:gs>
              <a:gs pos="100000">
                <a:srgbClr val="002060">
                  <a:lumMod val="75000"/>
                  <a:lumOff val="25000"/>
                </a:srgbClr>
              </a:gs>
            </a:gsLst>
            <a:lin ang="2700000" scaled="0"/>
          </a:gradFill>
        </p:grpSpPr>
        <p:sp>
          <p:nvSpPr>
            <p:cNvPr id="20600" name="Rectangle 13"/>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601" name="Rectangle 14"/>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602" name="Rectangle 15"/>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603" name="Rectangle 16"/>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604" name="Text Box 17"/>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a:solidFill>
                    <a:schemeClr val="bg1"/>
                  </a:solidFill>
                </a:rPr>
                <a:t>jsp</a:t>
              </a:r>
            </a:p>
          </p:txBody>
        </p:sp>
      </p:grpSp>
      <p:grpSp>
        <p:nvGrpSpPr>
          <p:cNvPr id="10" name="Group 218"/>
          <p:cNvGrpSpPr>
            <a:grpSpLocks/>
          </p:cNvGrpSpPr>
          <p:nvPr/>
        </p:nvGrpSpPr>
        <p:grpSpPr bwMode="auto">
          <a:xfrm>
            <a:off x="5949081" y="5107754"/>
            <a:ext cx="1633537" cy="522288"/>
            <a:chOff x="1586" y="1611"/>
            <a:chExt cx="907" cy="331"/>
          </a:xfrm>
          <a:gradFill>
            <a:gsLst>
              <a:gs pos="0">
                <a:srgbClr val="0070C0"/>
              </a:gs>
              <a:gs pos="100000">
                <a:srgbClr val="002060">
                  <a:lumMod val="75000"/>
                  <a:lumOff val="25000"/>
                </a:srgbClr>
              </a:gs>
            </a:gsLst>
            <a:lin ang="2700000" scaled="0"/>
          </a:gradFill>
        </p:grpSpPr>
        <p:sp>
          <p:nvSpPr>
            <p:cNvPr id="20580" name="Rectangle 219"/>
            <p:cNvSpPr>
              <a:spLocks noChangeArrowheads="1"/>
            </p:cNvSpPr>
            <p:nvPr/>
          </p:nvSpPr>
          <p:spPr bwMode="auto">
            <a:xfrm>
              <a:off x="163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81" name="Rectangle 220"/>
            <p:cNvSpPr>
              <a:spLocks noChangeArrowheads="1"/>
            </p:cNvSpPr>
            <p:nvPr/>
          </p:nvSpPr>
          <p:spPr bwMode="auto">
            <a:xfrm>
              <a:off x="1858"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82" name="Rectangle 221"/>
            <p:cNvSpPr>
              <a:spLocks noChangeArrowheads="1"/>
            </p:cNvSpPr>
            <p:nvPr/>
          </p:nvSpPr>
          <p:spPr bwMode="auto">
            <a:xfrm>
              <a:off x="2085"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83" name="Rectangle 222"/>
            <p:cNvSpPr>
              <a:spLocks noChangeArrowheads="1"/>
            </p:cNvSpPr>
            <p:nvPr/>
          </p:nvSpPr>
          <p:spPr bwMode="auto">
            <a:xfrm>
              <a:off x="231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84" name="Text Box 223"/>
            <p:cNvSpPr txBox="1">
              <a:spLocks noChangeArrowheads="1"/>
            </p:cNvSpPr>
            <p:nvPr/>
          </p:nvSpPr>
          <p:spPr bwMode="auto">
            <a:xfrm>
              <a:off x="1586" y="1670"/>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err="1">
                  <a:solidFill>
                    <a:schemeClr val="bg1"/>
                  </a:solidFill>
                </a:rPr>
                <a:t>sessionDatabase</a:t>
              </a:r>
              <a:endParaRPr lang="en-US" sz="1200" dirty="0">
                <a:solidFill>
                  <a:schemeClr val="bg1"/>
                </a:solidFill>
              </a:endParaRPr>
            </a:p>
          </p:txBody>
        </p:sp>
      </p:grpSp>
      <p:grpSp>
        <p:nvGrpSpPr>
          <p:cNvPr id="11" name="Group 230"/>
          <p:cNvGrpSpPr>
            <a:grpSpLocks/>
          </p:cNvGrpSpPr>
          <p:nvPr/>
        </p:nvGrpSpPr>
        <p:grpSpPr bwMode="auto">
          <a:xfrm>
            <a:off x="4308703" y="5107755"/>
            <a:ext cx="1633538" cy="522287"/>
            <a:chOff x="1586" y="1611"/>
            <a:chExt cx="907" cy="331"/>
          </a:xfrm>
          <a:gradFill>
            <a:gsLst>
              <a:gs pos="0">
                <a:srgbClr val="0070C0"/>
              </a:gs>
              <a:gs pos="100000">
                <a:srgbClr val="002060">
                  <a:lumMod val="75000"/>
                  <a:lumOff val="25000"/>
                </a:srgbClr>
              </a:gs>
            </a:gsLst>
            <a:lin ang="2700000" scaled="0"/>
          </a:gradFill>
        </p:grpSpPr>
        <p:sp>
          <p:nvSpPr>
            <p:cNvPr id="20570" name="Rectangle 231"/>
            <p:cNvSpPr>
              <a:spLocks noChangeArrowheads="1"/>
            </p:cNvSpPr>
            <p:nvPr/>
          </p:nvSpPr>
          <p:spPr bwMode="auto">
            <a:xfrm>
              <a:off x="163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71" name="Rectangle 232"/>
            <p:cNvSpPr>
              <a:spLocks noChangeArrowheads="1"/>
            </p:cNvSpPr>
            <p:nvPr/>
          </p:nvSpPr>
          <p:spPr bwMode="auto">
            <a:xfrm>
              <a:off x="1858"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72" name="Rectangle 233"/>
            <p:cNvSpPr>
              <a:spLocks noChangeArrowheads="1"/>
            </p:cNvSpPr>
            <p:nvPr/>
          </p:nvSpPr>
          <p:spPr bwMode="auto">
            <a:xfrm>
              <a:off x="2085"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73" name="Rectangle 234"/>
            <p:cNvSpPr>
              <a:spLocks noChangeArrowheads="1"/>
            </p:cNvSpPr>
            <p:nvPr/>
          </p:nvSpPr>
          <p:spPr bwMode="auto">
            <a:xfrm>
              <a:off x="231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74" name="Text Box 235"/>
            <p:cNvSpPr txBox="1">
              <a:spLocks noChangeArrowheads="1"/>
            </p:cNvSpPr>
            <p:nvPr/>
          </p:nvSpPr>
          <p:spPr bwMode="auto">
            <a:xfrm>
              <a:off x="1586" y="1670"/>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a:solidFill>
                    <a:schemeClr val="bg1"/>
                  </a:solidFill>
                </a:rPr>
                <a:t>monitor</a:t>
              </a:r>
            </a:p>
          </p:txBody>
        </p:sp>
      </p:grpSp>
      <p:grpSp>
        <p:nvGrpSpPr>
          <p:cNvPr id="12" name="Group 24"/>
          <p:cNvGrpSpPr>
            <a:grpSpLocks/>
          </p:cNvGrpSpPr>
          <p:nvPr/>
        </p:nvGrpSpPr>
        <p:grpSpPr bwMode="auto">
          <a:xfrm>
            <a:off x="1858397" y="4681313"/>
            <a:ext cx="1633537" cy="522287"/>
            <a:chOff x="2266" y="2550"/>
            <a:chExt cx="907" cy="331"/>
          </a:xfrm>
          <a:gradFill>
            <a:gsLst>
              <a:gs pos="0">
                <a:srgbClr val="0070C0"/>
              </a:gs>
              <a:gs pos="100000">
                <a:srgbClr val="002060">
                  <a:lumMod val="75000"/>
                  <a:lumOff val="25000"/>
                </a:srgbClr>
              </a:gs>
            </a:gsLst>
            <a:lin ang="2700000" scaled="0"/>
          </a:gradFill>
        </p:grpSpPr>
        <p:sp>
          <p:nvSpPr>
            <p:cNvPr id="20595" name="Rectangle 25"/>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96" name="Rectangle 26"/>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97" name="Rectangle 27"/>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98" name="Rectangle 28"/>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99" name="Text Box 29"/>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a:solidFill>
                    <a:schemeClr val="bg1"/>
                  </a:solidFill>
                </a:rPr>
                <a:t>jsf</a:t>
              </a:r>
            </a:p>
          </p:txBody>
        </p:sp>
      </p:grpSp>
      <p:grpSp>
        <p:nvGrpSpPr>
          <p:cNvPr id="13" name="Group 48"/>
          <p:cNvGrpSpPr>
            <a:grpSpLocks/>
          </p:cNvGrpSpPr>
          <p:nvPr/>
        </p:nvGrpSpPr>
        <p:grpSpPr bwMode="auto">
          <a:xfrm>
            <a:off x="3491934" y="4681313"/>
            <a:ext cx="1633538" cy="522287"/>
            <a:chOff x="2266" y="2550"/>
            <a:chExt cx="907" cy="331"/>
          </a:xfrm>
          <a:gradFill>
            <a:gsLst>
              <a:gs pos="0">
                <a:srgbClr val="0070C0"/>
              </a:gs>
              <a:gs pos="100000">
                <a:srgbClr val="002060">
                  <a:lumMod val="75000"/>
                  <a:lumOff val="25000"/>
                </a:srgbClr>
              </a:gs>
            </a:gsLst>
            <a:lin ang="2700000" scaled="0"/>
          </a:gradFill>
        </p:grpSpPr>
        <p:sp>
          <p:nvSpPr>
            <p:cNvPr id="20535" name="Rectangle 49"/>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36" name="Rectangle 50"/>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37" name="Rectangle 51"/>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38" name="Rectangle 52"/>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39" name="Text Box 53"/>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err="1">
                  <a:solidFill>
                    <a:schemeClr val="bg1"/>
                  </a:solidFill>
                </a:rPr>
                <a:t>wab</a:t>
              </a:r>
              <a:endParaRPr lang="en-US" sz="1200" dirty="0">
                <a:solidFill>
                  <a:schemeClr val="bg1"/>
                </a:solidFill>
              </a:endParaRPr>
            </a:p>
          </p:txBody>
        </p:sp>
      </p:grpSp>
      <p:grpSp>
        <p:nvGrpSpPr>
          <p:cNvPr id="14" name="Group 224"/>
          <p:cNvGrpSpPr>
            <a:grpSpLocks/>
          </p:cNvGrpSpPr>
          <p:nvPr/>
        </p:nvGrpSpPr>
        <p:grpSpPr bwMode="auto">
          <a:xfrm>
            <a:off x="5133106" y="4683892"/>
            <a:ext cx="1633537" cy="522287"/>
            <a:chOff x="1586" y="1611"/>
            <a:chExt cx="907" cy="331"/>
          </a:xfrm>
          <a:gradFill>
            <a:gsLst>
              <a:gs pos="0">
                <a:srgbClr val="0070C0"/>
              </a:gs>
              <a:gs pos="100000">
                <a:srgbClr val="002060">
                  <a:lumMod val="75000"/>
                  <a:lumOff val="25000"/>
                </a:srgbClr>
              </a:gs>
            </a:gsLst>
            <a:lin ang="2700000" scaled="0"/>
          </a:gradFill>
        </p:grpSpPr>
        <p:sp>
          <p:nvSpPr>
            <p:cNvPr id="20575" name="Rectangle 225"/>
            <p:cNvSpPr>
              <a:spLocks noChangeArrowheads="1"/>
            </p:cNvSpPr>
            <p:nvPr/>
          </p:nvSpPr>
          <p:spPr bwMode="auto">
            <a:xfrm>
              <a:off x="163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76" name="Rectangle 226"/>
            <p:cNvSpPr>
              <a:spLocks noChangeArrowheads="1"/>
            </p:cNvSpPr>
            <p:nvPr/>
          </p:nvSpPr>
          <p:spPr bwMode="auto">
            <a:xfrm>
              <a:off x="1858"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77" name="Rectangle 227"/>
            <p:cNvSpPr>
              <a:spLocks noChangeArrowheads="1"/>
            </p:cNvSpPr>
            <p:nvPr/>
          </p:nvSpPr>
          <p:spPr bwMode="auto">
            <a:xfrm>
              <a:off x="2085"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78" name="Rectangle 228"/>
            <p:cNvSpPr>
              <a:spLocks noChangeArrowheads="1"/>
            </p:cNvSpPr>
            <p:nvPr/>
          </p:nvSpPr>
          <p:spPr bwMode="auto">
            <a:xfrm>
              <a:off x="231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79" name="Text Box 229"/>
            <p:cNvSpPr txBox="1">
              <a:spLocks noChangeArrowheads="1"/>
            </p:cNvSpPr>
            <p:nvPr/>
          </p:nvSpPr>
          <p:spPr bwMode="auto">
            <a:xfrm>
              <a:off x="1586" y="1670"/>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a:solidFill>
                    <a:schemeClr val="bg1"/>
                  </a:solidFill>
                </a:rPr>
                <a:t>json</a:t>
              </a:r>
            </a:p>
          </p:txBody>
        </p:sp>
      </p:grpSp>
      <p:grpSp>
        <p:nvGrpSpPr>
          <p:cNvPr id="15" name="Group 279"/>
          <p:cNvGrpSpPr>
            <a:grpSpLocks/>
          </p:cNvGrpSpPr>
          <p:nvPr/>
        </p:nvGrpSpPr>
        <p:grpSpPr bwMode="auto">
          <a:xfrm>
            <a:off x="6765240" y="4685523"/>
            <a:ext cx="1633537" cy="522287"/>
            <a:chOff x="4058" y="2541"/>
            <a:chExt cx="1134" cy="363"/>
          </a:xfrm>
          <a:gradFill>
            <a:gsLst>
              <a:gs pos="0">
                <a:srgbClr val="0070C0"/>
              </a:gs>
              <a:gs pos="100000">
                <a:srgbClr val="002060">
                  <a:lumMod val="75000"/>
                  <a:lumOff val="25000"/>
                </a:srgbClr>
              </a:gs>
            </a:gsLst>
            <a:lin ang="2700000" scaled="0"/>
          </a:gradFill>
        </p:grpSpPr>
        <p:sp>
          <p:nvSpPr>
            <p:cNvPr id="20550" name="Rectangle 255"/>
            <p:cNvSpPr>
              <a:spLocks noChangeArrowheads="1"/>
            </p:cNvSpPr>
            <p:nvPr/>
          </p:nvSpPr>
          <p:spPr bwMode="auto">
            <a:xfrm>
              <a:off x="4116" y="2541"/>
              <a:ext cx="171" cy="75"/>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51" name="Rectangle 256"/>
            <p:cNvSpPr>
              <a:spLocks noChangeArrowheads="1"/>
            </p:cNvSpPr>
            <p:nvPr/>
          </p:nvSpPr>
          <p:spPr bwMode="auto">
            <a:xfrm>
              <a:off x="4398" y="2541"/>
              <a:ext cx="171" cy="75"/>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52" name="Rectangle 257"/>
            <p:cNvSpPr>
              <a:spLocks noChangeArrowheads="1"/>
            </p:cNvSpPr>
            <p:nvPr/>
          </p:nvSpPr>
          <p:spPr bwMode="auto">
            <a:xfrm>
              <a:off x="4682" y="2541"/>
              <a:ext cx="171" cy="75"/>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53" name="Rectangle 258"/>
            <p:cNvSpPr>
              <a:spLocks noChangeArrowheads="1"/>
            </p:cNvSpPr>
            <p:nvPr/>
          </p:nvSpPr>
          <p:spPr bwMode="auto">
            <a:xfrm>
              <a:off x="4966" y="2541"/>
              <a:ext cx="171" cy="75"/>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54" name="Text Box 259"/>
            <p:cNvSpPr txBox="1">
              <a:spLocks noChangeArrowheads="1"/>
            </p:cNvSpPr>
            <p:nvPr/>
          </p:nvSpPr>
          <p:spPr bwMode="auto">
            <a:xfrm>
              <a:off x="4058" y="2609"/>
              <a:ext cx="1134" cy="295"/>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err="1">
                  <a:solidFill>
                    <a:schemeClr val="bg1"/>
                  </a:solidFill>
                </a:rPr>
                <a:t>appSecurity</a:t>
              </a:r>
              <a:endParaRPr lang="en-US" sz="1200" dirty="0">
                <a:solidFill>
                  <a:schemeClr val="bg1"/>
                </a:solidFill>
              </a:endParaRPr>
            </a:p>
          </p:txBody>
        </p:sp>
      </p:grpSp>
      <p:grpSp>
        <p:nvGrpSpPr>
          <p:cNvPr id="16" name="Group 42"/>
          <p:cNvGrpSpPr>
            <a:grpSpLocks/>
          </p:cNvGrpSpPr>
          <p:nvPr/>
        </p:nvGrpSpPr>
        <p:grpSpPr bwMode="auto">
          <a:xfrm>
            <a:off x="2674372" y="4257450"/>
            <a:ext cx="1633537" cy="522288"/>
            <a:chOff x="2856" y="1543"/>
            <a:chExt cx="907" cy="331"/>
          </a:xfrm>
          <a:gradFill>
            <a:gsLst>
              <a:gs pos="0">
                <a:srgbClr val="0070C0"/>
              </a:gs>
              <a:gs pos="100000">
                <a:srgbClr val="002060">
                  <a:lumMod val="75000"/>
                  <a:lumOff val="25000"/>
                </a:srgbClr>
              </a:gs>
            </a:gsLst>
            <a:lin ang="2700000" scaled="0"/>
          </a:gradFill>
        </p:grpSpPr>
        <p:sp>
          <p:nvSpPr>
            <p:cNvPr id="20525" name="Rectangle 43"/>
            <p:cNvSpPr>
              <a:spLocks noChangeArrowheads="1"/>
            </p:cNvSpPr>
            <p:nvPr/>
          </p:nvSpPr>
          <p:spPr bwMode="auto">
            <a:xfrm>
              <a:off x="2902"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26" name="Rectangle 44"/>
            <p:cNvSpPr>
              <a:spLocks noChangeArrowheads="1"/>
            </p:cNvSpPr>
            <p:nvPr/>
          </p:nvSpPr>
          <p:spPr bwMode="auto">
            <a:xfrm>
              <a:off x="3128"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27" name="Rectangle 45"/>
            <p:cNvSpPr>
              <a:spLocks noChangeArrowheads="1"/>
            </p:cNvSpPr>
            <p:nvPr/>
          </p:nvSpPr>
          <p:spPr bwMode="auto">
            <a:xfrm>
              <a:off x="3355"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28" name="Rectangle 46"/>
            <p:cNvSpPr>
              <a:spLocks noChangeArrowheads="1"/>
            </p:cNvSpPr>
            <p:nvPr/>
          </p:nvSpPr>
          <p:spPr bwMode="auto">
            <a:xfrm>
              <a:off x="3582"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29" name="Text Box 47"/>
            <p:cNvSpPr txBox="1">
              <a:spLocks noChangeArrowheads="1"/>
            </p:cNvSpPr>
            <p:nvPr/>
          </p:nvSpPr>
          <p:spPr bwMode="auto">
            <a:xfrm>
              <a:off x="2856" y="1602"/>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a:solidFill>
                    <a:schemeClr val="bg1"/>
                  </a:solidFill>
                </a:rPr>
                <a:t>blueprint</a:t>
              </a:r>
            </a:p>
          </p:txBody>
        </p:sp>
      </p:grpSp>
      <p:grpSp>
        <p:nvGrpSpPr>
          <p:cNvPr id="17" name="Group 242"/>
          <p:cNvGrpSpPr>
            <a:grpSpLocks/>
          </p:cNvGrpSpPr>
          <p:nvPr/>
        </p:nvGrpSpPr>
        <p:grpSpPr bwMode="auto">
          <a:xfrm>
            <a:off x="4307736" y="4254701"/>
            <a:ext cx="1633538" cy="522287"/>
            <a:chOff x="1586" y="1611"/>
            <a:chExt cx="907" cy="331"/>
          </a:xfrm>
          <a:gradFill>
            <a:gsLst>
              <a:gs pos="0">
                <a:srgbClr val="0070C0"/>
              </a:gs>
              <a:gs pos="100000">
                <a:srgbClr val="002060">
                  <a:lumMod val="75000"/>
                  <a:lumOff val="25000"/>
                </a:srgbClr>
              </a:gs>
            </a:gsLst>
            <a:lin ang="2700000" scaled="0"/>
          </a:gradFill>
        </p:grpSpPr>
        <p:sp>
          <p:nvSpPr>
            <p:cNvPr id="20560" name="Rectangle 243"/>
            <p:cNvSpPr>
              <a:spLocks noChangeArrowheads="1"/>
            </p:cNvSpPr>
            <p:nvPr/>
          </p:nvSpPr>
          <p:spPr bwMode="auto">
            <a:xfrm>
              <a:off x="163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61" name="Rectangle 244"/>
            <p:cNvSpPr>
              <a:spLocks noChangeArrowheads="1"/>
            </p:cNvSpPr>
            <p:nvPr/>
          </p:nvSpPr>
          <p:spPr bwMode="auto">
            <a:xfrm>
              <a:off x="1858"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62" name="Rectangle 245"/>
            <p:cNvSpPr>
              <a:spLocks noChangeArrowheads="1"/>
            </p:cNvSpPr>
            <p:nvPr/>
          </p:nvSpPr>
          <p:spPr bwMode="auto">
            <a:xfrm>
              <a:off x="2085"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63" name="Rectangle 246"/>
            <p:cNvSpPr>
              <a:spLocks noChangeArrowheads="1"/>
            </p:cNvSpPr>
            <p:nvPr/>
          </p:nvSpPr>
          <p:spPr bwMode="auto">
            <a:xfrm>
              <a:off x="231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64" name="Text Box 247"/>
            <p:cNvSpPr txBox="1">
              <a:spLocks noChangeArrowheads="1"/>
            </p:cNvSpPr>
            <p:nvPr/>
          </p:nvSpPr>
          <p:spPr bwMode="auto">
            <a:xfrm>
              <a:off x="1586" y="1670"/>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err="1">
                  <a:solidFill>
                    <a:schemeClr val="bg1"/>
                  </a:solidFill>
                </a:rPr>
                <a:t>restConnector</a:t>
              </a:r>
              <a:endParaRPr lang="en-US" sz="1200" dirty="0">
                <a:solidFill>
                  <a:schemeClr val="bg1"/>
                </a:solidFill>
              </a:endParaRPr>
            </a:p>
          </p:txBody>
        </p:sp>
      </p:grpSp>
      <p:grpSp>
        <p:nvGrpSpPr>
          <p:cNvPr id="18" name="Group 236"/>
          <p:cNvGrpSpPr>
            <a:grpSpLocks/>
          </p:cNvGrpSpPr>
          <p:nvPr/>
        </p:nvGrpSpPr>
        <p:grpSpPr bwMode="auto">
          <a:xfrm>
            <a:off x="5949081" y="4258442"/>
            <a:ext cx="1633537" cy="522287"/>
            <a:chOff x="1586" y="1611"/>
            <a:chExt cx="907" cy="331"/>
          </a:xfrm>
          <a:gradFill>
            <a:gsLst>
              <a:gs pos="0">
                <a:srgbClr val="0070C0"/>
              </a:gs>
              <a:gs pos="100000">
                <a:srgbClr val="0042C8"/>
              </a:gs>
            </a:gsLst>
            <a:lin ang="2700000" scaled="0"/>
          </a:gradFill>
        </p:grpSpPr>
        <p:sp>
          <p:nvSpPr>
            <p:cNvPr id="20565" name="Rectangle 237"/>
            <p:cNvSpPr>
              <a:spLocks noChangeArrowheads="1"/>
            </p:cNvSpPr>
            <p:nvPr/>
          </p:nvSpPr>
          <p:spPr bwMode="auto">
            <a:xfrm>
              <a:off x="163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66" name="Rectangle 238"/>
            <p:cNvSpPr>
              <a:spLocks noChangeArrowheads="1"/>
            </p:cNvSpPr>
            <p:nvPr/>
          </p:nvSpPr>
          <p:spPr bwMode="auto">
            <a:xfrm>
              <a:off x="1858"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67" name="Rectangle 239"/>
            <p:cNvSpPr>
              <a:spLocks noChangeArrowheads="1"/>
            </p:cNvSpPr>
            <p:nvPr/>
          </p:nvSpPr>
          <p:spPr bwMode="auto">
            <a:xfrm>
              <a:off x="2085"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68" name="Rectangle 240"/>
            <p:cNvSpPr>
              <a:spLocks noChangeArrowheads="1"/>
            </p:cNvSpPr>
            <p:nvPr/>
          </p:nvSpPr>
          <p:spPr bwMode="auto">
            <a:xfrm>
              <a:off x="231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69" name="Text Box 241"/>
            <p:cNvSpPr txBox="1">
              <a:spLocks noChangeArrowheads="1"/>
            </p:cNvSpPr>
            <p:nvPr/>
          </p:nvSpPr>
          <p:spPr bwMode="auto">
            <a:xfrm>
              <a:off x="1586" y="1670"/>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err="1">
                  <a:solidFill>
                    <a:schemeClr val="bg1"/>
                  </a:solidFill>
                </a:rPr>
                <a:t>ssl</a:t>
              </a:r>
              <a:endParaRPr lang="en-US" sz="1200" dirty="0">
                <a:solidFill>
                  <a:schemeClr val="bg1"/>
                </a:solidFill>
              </a:endParaRPr>
            </a:p>
          </p:txBody>
        </p:sp>
      </p:grpSp>
      <p:grpSp>
        <p:nvGrpSpPr>
          <p:cNvPr id="19" name="Group 30"/>
          <p:cNvGrpSpPr>
            <a:grpSpLocks/>
          </p:cNvGrpSpPr>
          <p:nvPr/>
        </p:nvGrpSpPr>
        <p:grpSpPr bwMode="auto">
          <a:xfrm>
            <a:off x="1858397" y="3832000"/>
            <a:ext cx="1633537" cy="522288"/>
            <a:chOff x="2266" y="2550"/>
            <a:chExt cx="907" cy="331"/>
          </a:xfrm>
          <a:gradFill>
            <a:gsLst>
              <a:gs pos="0">
                <a:srgbClr val="0070C0"/>
              </a:gs>
              <a:gs pos="100000">
                <a:srgbClr val="002060">
                  <a:lumMod val="75000"/>
                  <a:lumOff val="25000"/>
                </a:srgbClr>
              </a:gs>
            </a:gsLst>
            <a:lin ang="2700000" scaled="0"/>
          </a:gradFill>
        </p:grpSpPr>
        <p:sp>
          <p:nvSpPr>
            <p:cNvPr id="20515" name="Rectangle 31"/>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16" name="Rectangle 32"/>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17" name="Rectangle 33"/>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18" name="Rectangle 34"/>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19" name="Text Box 35"/>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err="1">
                  <a:solidFill>
                    <a:schemeClr val="bg1"/>
                  </a:solidFill>
                </a:rPr>
                <a:t>jaxrs</a:t>
              </a:r>
              <a:endParaRPr lang="en-US" sz="1200" dirty="0">
                <a:solidFill>
                  <a:schemeClr val="bg1"/>
                </a:solidFill>
              </a:endParaRPr>
            </a:p>
          </p:txBody>
        </p:sp>
      </p:grpSp>
      <p:grpSp>
        <p:nvGrpSpPr>
          <p:cNvPr id="20" name="Group 36"/>
          <p:cNvGrpSpPr>
            <a:grpSpLocks/>
          </p:cNvGrpSpPr>
          <p:nvPr/>
        </p:nvGrpSpPr>
        <p:grpSpPr bwMode="auto">
          <a:xfrm>
            <a:off x="3491934" y="3832000"/>
            <a:ext cx="1633538" cy="522288"/>
            <a:chOff x="2856" y="1543"/>
            <a:chExt cx="907" cy="331"/>
          </a:xfrm>
          <a:gradFill>
            <a:gsLst>
              <a:gs pos="0">
                <a:srgbClr val="0070C0"/>
              </a:gs>
              <a:gs pos="100000">
                <a:srgbClr val="002060">
                  <a:lumMod val="75000"/>
                  <a:lumOff val="25000"/>
                </a:srgbClr>
              </a:gs>
            </a:gsLst>
            <a:lin ang="2700000" scaled="0"/>
          </a:gradFill>
        </p:grpSpPr>
        <p:sp>
          <p:nvSpPr>
            <p:cNvPr id="20520" name="Rectangle 37"/>
            <p:cNvSpPr>
              <a:spLocks noChangeArrowheads="1"/>
            </p:cNvSpPr>
            <p:nvPr/>
          </p:nvSpPr>
          <p:spPr bwMode="auto">
            <a:xfrm>
              <a:off x="2902"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21" name="Rectangle 38"/>
            <p:cNvSpPr>
              <a:spLocks noChangeArrowheads="1"/>
            </p:cNvSpPr>
            <p:nvPr/>
          </p:nvSpPr>
          <p:spPr bwMode="auto">
            <a:xfrm>
              <a:off x="3128"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22" name="Rectangle 39"/>
            <p:cNvSpPr>
              <a:spLocks noChangeArrowheads="1"/>
            </p:cNvSpPr>
            <p:nvPr/>
          </p:nvSpPr>
          <p:spPr bwMode="auto">
            <a:xfrm>
              <a:off x="3355"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23" name="Rectangle 40"/>
            <p:cNvSpPr>
              <a:spLocks noChangeArrowheads="1"/>
            </p:cNvSpPr>
            <p:nvPr/>
          </p:nvSpPr>
          <p:spPr bwMode="auto">
            <a:xfrm>
              <a:off x="3582"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24" name="Text Box 41"/>
            <p:cNvSpPr txBox="1">
              <a:spLocks noChangeArrowheads="1"/>
            </p:cNvSpPr>
            <p:nvPr/>
          </p:nvSpPr>
          <p:spPr bwMode="auto">
            <a:xfrm>
              <a:off x="2856" y="1602"/>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err="1">
                  <a:solidFill>
                    <a:schemeClr val="bg1"/>
                  </a:solidFill>
                </a:rPr>
                <a:t>osgi.jpa</a:t>
              </a:r>
              <a:endParaRPr lang="en-US" sz="1200" dirty="0">
                <a:solidFill>
                  <a:schemeClr val="bg1"/>
                </a:solidFill>
              </a:endParaRPr>
            </a:p>
          </p:txBody>
        </p:sp>
      </p:grpSp>
      <p:grpSp>
        <p:nvGrpSpPr>
          <p:cNvPr id="21" name="Group 248"/>
          <p:cNvGrpSpPr>
            <a:grpSpLocks/>
          </p:cNvGrpSpPr>
          <p:nvPr/>
        </p:nvGrpSpPr>
        <p:grpSpPr bwMode="auto">
          <a:xfrm>
            <a:off x="5133106" y="3836167"/>
            <a:ext cx="1633537" cy="522287"/>
            <a:chOff x="1586" y="1611"/>
            <a:chExt cx="907" cy="331"/>
          </a:xfrm>
          <a:gradFill>
            <a:gsLst>
              <a:gs pos="0">
                <a:srgbClr val="0070C0"/>
              </a:gs>
              <a:gs pos="100000">
                <a:srgbClr val="002060">
                  <a:lumMod val="75000"/>
                  <a:lumOff val="25000"/>
                </a:srgbClr>
              </a:gs>
            </a:gsLst>
            <a:lin ang="2700000" scaled="0"/>
          </a:gradFill>
        </p:grpSpPr>
        <p:sp>
          <p:nvSpPr>
            <p:cNvPr id="20555" name="Rectangle 249"/>
            <p:cNvSpPr>
              <a:spLocks noChangeArrowheads="1"/>
            </p:cNvSpPr>
            <p:nvPr/>
          </p:nvSpPr>
          <p:spPr bwMode="auto">
            <a:xfrm>
              <a:off x="163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56" name="Rectangle 250"/>
            <p:cNvSpPr>
              <a:spLocks noChangeArrowheads="1"/>
            </p:cNvSpPr>
            <p:nvPr/>
          </p:nvSpPr>
          <p:spPr bwMode="auto">
            <a:xfrm>
              <a:off x="1858"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57" name="Rectangle 251"/>
            <p:cNvSpPr>
              <a:spLocks noChangeArrowheads="1"/>
            </p:cNvSpPr>
            <p:nvPr/>
          </p:nvSpPr>
          <p:spPr bwMode="auto">
            <a:xfrm>
              <a:off x="2085"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58" name="Rectangle 252"/>
            <p:cNvSpPr>
              <a:spLocks noChangeArrowheads="1"/>
            </p:cNvSpPr>
            <p:nvPr/>
          </p:nvSpPr>
          <p:spPr bwMode="auto">
            <a:xfrm>
              <a:off x="231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59" name="Text Box 253"/>
            <p:cNvSpPr txBox="1">
              <a:spLocks noChangeArrowheads="1"/>
            </p:cNvSpPr>
            <p:nvPr/>
          </p:nvSpPr>
          <p:spPr bwMode="auto">
            <a:xfrm>
              <a:off x="1586" y="1670"/>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err="1">
                  <a:solidFill>
                    <a:schemeClr val="bg1"/>
                  </a:solidFill>
                </a:rPr>
                <a:t>localConnector</a:t>
              </a:r>
              <a:endParaRPr lang="en-US" sz="1200" dirty="0">
                <a:solidFill>
                  <a:schemeClr val="bg1"/>
                </a:solidFill>
              </a:endParaRPr>
            </a:p>
          </p:txBody>
        </p:sp>
      </p:grpSp>
      <p:grpSp>
        <p:nvGrpSpPr>
          <p:cNvPr id="22" name="Group 54"/>
          <p:cNvGrpSpPr>
            <a:grpSpLocks/>
          </p:cNvGrpSpPr>
          <p:nvPr/>
        </p:nvGrpSpPr>
        <p:grpSpPr bwMode="auto">
          <a:xfrm>
            <a:off x="6769819" y="3827663"/>
            <a:ext cx="1633537" cy="523875"/>
            <a:chOff x="2266" y="2550"/>
            <a:chExt cx="907" cy="331"/>
          </a:xfrm>
          <a:gradFill>
            <a:gsLst>
              <a:gs pos="0">
                <a:srgbClr val="0070C0"/>
              </a:gs>
              <a:gs pos="100000">
                <a:srgbClr val="002060">
                  <a:lumMod val="75000"/>
                  <a:lumOff val="25000"/>
                </a:srgbClr>
              </a:gs>
            </a:gsLst>
            <a:lin ang="2700000" scaled="0"/>
          </a:gradFill>
        </p:grpSpPr>
        <p:sp>
          <p:nvSpPr>
            <p:cNvPr id="20510" name="Rectangle 55"/>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11" name="Rectangle 56"/>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12" name="Rectangle 57"/>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13" name="Rectangle 58"/>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14" name="Text Box 59"/>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err="1">
                  <a:solidFill>
                    <a:schemeClr val="bg1"/>
                  </a:solidFill>
                </a:rPr>
                <a:t>beanvalidation</a:t>
              </a:r>
              <a:endParaRPr lang="en-US" sz="1200" dirty="0">
                <a:solidFill>
                  <a:schemeClr val="bg1"/>
                </a:solidFill>
              </a:endParaRPr>
            </a:p>
          </p:txBody>
        </p:sp>
      </p:grpSp>
      <p:grpSp>
        <p:nvGrpSpPr>
          <p:cNvPr id="23" name="Group 6"/>
          <p:cNvGrpSpPr>
            <a:grpSpLocks/>
          </p:cNvGrpSpPr>
          <p:nvPr/>
        </p:nvGrpSpPr>
        <p:grpSpPr bwMode="auto">
          <a:xfrm>
            <a:off x="2667000" y="3401652"/>
            <a:ext cx="1633538" cy="525463"/>
            <a:chOff x="2244660" y="3327679"/>
            <a:chExt cx="1633537" cy="522287"/>
          </a:xfrm>
        </p:grpSpPr>
        <p:grpSp>
          <p:nvGrpSpPr>
            <p:cNvPr id="24" name="Group 56"/>
            <p:cNvGrpSpPr>
              <a:grpSpLocks/>
            </p:cNvGrpSpPr>
            <p:nvPr/>
          </p:nvGrpSpPr>
          <p:grpSpPr bwMode="auto">
            <a:xfrm>
              <a:off x="2244660" y="3327679"/>
              <a:ext cx="1633537" cy="522287"/>
              <a:chOff x="2266" y="2550"/>
              <a:chExt cx="907" cy="331"/>
            </a:xfrm>
            <a:gradFill>
              <a:gsLst>
                <a:gs pos="0">
                  <a:srgbClr val="0070C0"/>
                </a:gs>
                <a:gs pos="100000">
                  <a:srgbClr val="0042C8"/>
                </a:gs>
              </a:gsLst>
              <a:lin ang="2700000" scaled="0"/>
            </a:gradFill>
          </p:grpSpPr>
          <p:sp>
            <p:nvSpPr>
              <p:cNvPr id="175" name="Rectangle 57"/>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176" name="Rectangle 58"/>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177" name="Rectangle 59"/>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178" name="Rectangle 60"/>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179" name="Text Box 61"/>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1200" dirty="0" err="1" smtClean="0">
                    <a:solidFill>
                      <a:schemeClr val="bg1"/>
                    </a:solidFill>
                  </a:rPr>
                  <a:t>ejblite</a:t>
                </a:r>
                <a:endParaRPr lang="en-US" sz="1200" dirty="0">
                  <a:solidFill>
                    <a:schemeClr val="bg1"/>
                  </a:solidFill>
                </a:endParaRPr>
              </a:p>
            </p:txBody>
          </p:sp>
        </p:grpSp>
        <p:sp>
          <p:nvSpPr>
            <p:cNvPr id="278" name="5-Point Star 277"/>
            <p:cNvSpPr/>
            <p:nvPr/>
          </p:nvSpPr>
          <p:spPr bwMode="auto">
            <a:xfrm>
              <a:off x="3703572" y="3463379"/>
              <a:ext cx="100012" cy="97830"/>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25" name="Group 7"/>
          <p:cNvGrpSpPr>
            <a:grpSpLocks/>
          </p:cNvGrpSpPr>
          <p:nvPr/>
        </p:nvGrpSpPr>
        <p:grpSpPr bwMode="auto">
          <a:xfrm>
            <a:off x="4297363" y="3401652"/>
            <a:ext cx="1633537" cy="522288"/>
            <a:chOff x="3875047" y="3324867"/>
            <a:chExt cx="1633537" cy="522287"/>
          </a:xfrm>
        </p:grpSpPr>
        <p:grpSp>
          <p:nvGrpSpPr>
            <p:cNvPr id="26" name="Group 56"/>
            <p:cNvGrpSpPr>
              <a:grpSpLocks/>
            </p:cNvGrpSpPr>
            <p:nvPr/>
          </p:nvGrpSpPr>
          <p:grpSpPr bwMode="auto">
            <a:xfrm>
              <a:off x="3875047" y="3324867"/>
              <a:ext cx="1633537" cy="522287"/>
              <a:chOff x="2266" y="2550"/>
              <a:chExt cx="907" cy="331"/>
            </a:xfrm>
            <a:gradFill>
              <a:gsLst>
                <a:gs pos="0">
                  <a:srgbClr val="0070C0"/>
                </a:gs>
                <a:gs pos="100000">
                  <a:srgbClr val="0042C8"/>
                </a:gs>
              </a:gsLst>
              <a:lin ang="2700000" scaled="0"/>
            </a:gradFill>
          </p:grpSpPr>
          <p:sp>
            <p:nvSpPr>
              <p:cNvPr id="259" name="Rectangle 57"/>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60" name="Rectangle 58"/>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61" name="Rectangle 59"/>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62" name="Rectangle 60"/>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63" name="Text Box 61"/>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1200" dirty="0" smtClean="0">
                    <a:solidFill>
                      <a:schemeClr val="bg1"/>
                    </a:solidFill>
                  </a:rPr>
                  <a:t>cdi</a:t>
                </a:r>
                <a:endParaRPr lang="en-US" sz="1200" dirty="0">
                  <a:solidFill>
                    <a:schemeClr val="bg1"/>
                  </a:solidFill>
                </a:endParaRPr>
              </a:p>
            </p:txBody>
          </p:sp>
        </p:grpSp>
        <p:sp>
          <p:nvSpPr>
            <p:cNvPr id="279" name="5-Point Star 278"/>
            <p:cNvSpPr/>
            <p:nvPr/>
          </p:nvSpPr>
          <p:spPr bwMode="auto">
            <a:xfrm>
              <a:off x="5375234" y="3455042"/>
              <a:ext cx="100013" cy="98425"/>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27" name="Group 8"/>
          <p:cNvGrpSpPr>
            <a:grpSpLocks/>
          </p:cNvGrpSpPr>
          <p:nvPr/>
        </p:nvGrpSpPr>
        <p:grpSpPr bwMode="auto">
          <a:xfrm>
            <a:off x="5932488" y="3403240"/>
            <a:ext cx="1633537" cy="522287"/>
            <a:chOff x="5509141" y="3326253"/>
            <a:chExt cx="1633537" cy="522287"/>
          </a:xfrm>
        </p:grpSpPr>
        <p:grpSp>
          <p:nvGrpSpPr>
            <p:cNvPr id="28" name="Group 56"/>
            <p:cNvGrpSpPr>
              <a:grpSpLocks/>
            </p:cNvGrpSpPr>
            <p:nvPr/>
          </p:nvGrpSpPr>
          <p:grpSpPr bwMode="auto">
            <a:xfrm>
              <a:off x="5509141" y="3326253"/>
              <a:ext cx="1633537" cy="522287"/>
              <a:chOff x="2266" y="2550"/>
              <a:chExt cx="907" cy="331"/>
            </a:xfrm>
            <a:gradFill>
              <a:gsLst>
                <a:gs pos="0">
                  <a:srgbClr val="0070C0"/>
                </a:gs>
                <a:gs pos="100000">
                  <a:srgbClr val="0042C8"/>
                </a:gs>
              </a:gsLst>
              <a:lin ang="2700000" scaled="0"/>
            </a:gradFill>
          </p:grpSpPr>
          <p:sp>
            <p:nvSpPr>
              <p:cNvPr id="265" name="Rectangle 57"/>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66" name="Rectangle 58"/>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67" name="Rectangle 59"/>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68" name="Rectangle 60"/>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69" name="Text Box 61"/>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1200" dirty="0" err="1" smtClean="0">
                    <a:solidFill>
                      <a:schemeClr val="bg1"/>
                    </a:solidFill>
                  </a:rPr>
                  <a:t>managedBeans</a:t>
                </a:r>
                <a:endParaRPr lang="en-US" sz="1200" dirty="0">
                  <a:solidFill>
                    <a:schemeClr val="bg1"/>
                  </a:solidFill>
                </a:endParaRPr>
              </a:p>
            </p:txBody>
          </p:sp>
        </p:grpSp>
        <p:sp>
          <p:nvSpPr>
            <p:cNvPr id="280" name="5-Point Star 279"/>
            <p:cNvSpPr/>
            <p:nvPr/>
          </p:nvSpPr>
          <p:spPr bwMode="auto">
            <a:xfrm>
              <a:off x="6990278" y="3462778"/>
              <a:ext cx="100013" cy="98425"/>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29" name="Group 11"/>
          <p:cNvGrpSpPr>
            <a:grpSpLocks/>
          </p:cNvGrpSpPr>
          <p:nvPr/>
        </p:nvGrpSpPr>
        <p:grpSpPr bwMode="auto">
          <a:xfrm>
            <a:off x="3495675" y="2968265"/>
            <a:ext cx="1633538" cy="522287"/>
            <a:chOff x="3072468" y="2891123"/>
            <a:chExt cx="1633538" cy="522288"/>
          </a:xfrm>
        </p:grpSpPr>
        <p:grpSp>
          <p:nvGrpSpPr>
            <p:cNvPr id="30" name="Group 36"/>
            <p:cNvGrpSpPr>
              <a:grpSpLocks/>
            </p:cNvGrpSpPr>
            <p:nvPr/>
          </p:nvGrpSpPr>
          <p:grpSpPr bwMode="auto">
            <a:xfrm>
              <a:off x="3072468" y="2891123"/>
              <a:ext cx="1633538" cy="522288"/>
              <a:chOff x="2856" y="1543"/>
              <a:chExt cx="907" cy="331"/>
            </a:xfrm>
            <a:gradFill>
              <a:gsLst>
                <a:gs pos="0">
                  <a:srgbClr val="0070C0"/>
                </a:gs>
                <a:gs pos="100000">
                  <a:srgbClr val="0042C8"/>
                </a:gs>
              </a:gsLst>
              <a:lin ang="2700000" scaled="0"/>
            </a:gradFill>
          </p:grpSpPr>
          <p:sp>
            <p:nvSpPr>
              <p:cNvPr id="187" name="Rectangle 37"/>
              <p:cNvSpPr>
                <a:spLocks noChangeArrowheads="1"/>
              </p:cNvSpPr>
              <p:nvPr/>
            </p:nvSpPr>
            <p:spPr bwMode="auto">
              <a:xfrm>
                <a:off x="2902"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188" name="Rectangle 38"/>
              <p:cNvSpPr>
                <a:spLocks noChangeArrowheads="1"/>
              </p:cNvSpPr>
              <p:nvPr/>
            </p:nvSpPr>
            <p:spPr bwMode="auto">
              <a:xfrm>
                <a:off x="3128"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189" name="Rectangle 39"/>
              <p:cNvSpPr>
                <a:spLocks noChangeArrowheads="1"/>
              </p:cNvSpPr>
              <p:nvPr/>
            </p:nvSpPr>
            <p:spPr bwMode="auto">
              <a:xfrm>
                <a:off x="3355"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190" name="Rectangle 40"/>
              <p:cNvSpPr>
                <a:spLocks noChangeArrowheads="1"/>
              </p:cNvSpPr>
              <p:nvPr/>
            </p:nvSpPr>
            <p:spPr bwMode="auto">
              <a:xfrm>
                <a:off x="3582"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191" name="Text Box 41"/>
              <p:cNvSpPr txBox="1">
                <a:spLocks noChangeArrowheads="1"/>
              </p:cNvSpPr>
              <p:nvPr/>
            </p:nvSpPr>
            <p:spPr bwMode="auto">
              <a:xfrm>
                <a:off x="2856" y="1602"/>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1200" dirty="0" err="1" smtClean="0">
                    <a:solidFill>
                      <a:schemeClr val="bg1"/>
                    </a:solidFill>
                  </a:rPr>
                  <a:t>collectiveMember</a:t>
                </a:r>
                <a:endParaRPr lang="en-US" sz="1200" dirty="0">
                  <a:solidFill>
                    <a:schemeClr val="bg1"/>
                  </a:solidFill>
                </a:endParaRPr>
              </a:p>
            </p:txBody>
          </p:sp>
        </p:grpSp>
        <p:sp>
          <p:nvSpPr>
            <p:cNvPr id="282" name="5-Point Star 281"/>
            <p:cNvSpPr/>
            <p:nvPr/>
          </p:nvSpPr>
          <p:spPr bwMode="auto">
            <a:xfrm>
              <a:off x="4564718" y="3010185"/>
              <a:ext cx="100013" cy="98425"/>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31" name="Group 10"/>
          <p:cNvGrpSpPr>
            <a:grpSpLocks/>
          </p:cNvGrpSpPr>
          <p:nvPr/>
        </p:nvGrpSpPr>
        <p:grpSpPr bwMode="auto">
          <a:xfrm>
            <a:off x="5126038" y="2973027"/>
            <a:ext cx="1633537" cy="522288"/>
            <a:chOff x="4702746" y="2895675"/>
            <a:chExt cx="1633538" cy="522288"/>
          </a:xfrm>
        </p:grpSpPr>
        <p:grpSp>
          <p:nvGrpSpPr>
            <p:cNvPr id="20615" name="Group 36"/>
            <p:cNvGrpSpPr>
              <a:grpSpLocks/>
            </p:cNvGrpSpPr>
            <p:nvPr/>
          </p:nvGrpSpPr>
          <p:grpSpPr bwMode="auto">
            <a:xfrm>
              <a:off x="4702746" y="2895675"/>
              <a:ext cx="1633538" cy="522288"/>
              <a:chOff x="2856" y="1543"/>
              <a:chExt cx="907" cy="331"/>
            </a:xfrm>
            <a:gradFill>
              <a:gsLst>
                <a:gs pos="0">
                  <a:srgbClr val="0070C0"/>
                </a:gs>
                <a:gs pos="100000">
                  <a:srgbClr val="0042C8"/>
                </a:gs>
              </a:gsLst>
              <a:lin ang="2700000" scaled="0"/>
            </a:gradFill>
          </p:grpSpPr>
          <p:sp>
            <p:nvSpPr>
              <p:cNvPr id="217" name="Rectangle 37"/>
              <p:cNvSpPr>
                <a:spLocks noChangeArrowheads="1"/>
              </p:cNvSpPr>
              <p:nvPr/>
            </p:nvSpPr>
            <p:spPr bwMode="auto">
              <a:xfrm>
                <a:off x="2902"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18" name="Rectangle 38"/>
              <p:cNvSpPr>
                <a:spLocks noChangeArrowheads="1"/>
              </p:cNvSpPr>
              <p:nvPr/>
            </p:nvSpPr>
            <p:spPr bwMode="auto">
              <a:xfrm>
                <a:off x="3128"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19" name="Rectangle 39"/>
              <p:cNvSpPr>
                <a:spLocks noChangeArrowheads="1"/>
              </p:cNvSpPr>
              <p:nvPr/>
            </p:nvSpPr>
            <p:spPr bwMode="auto">
              <a:xfrm>
                <a:off x="3355"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20" name="Rectangle 40"/>
              <p:cNvSpPr>
                <a:spLocks noChangeArrowheads="1"/>
              </p:cNvSpPr>
              <p:nvPr/>
            </p:nvSpPr>
            <p:spPr bwMode="auto">
              <a:xfrm>
                <a:off x="3582"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21" name="Text Box 41"/>
              <p:cNvSpPr txBox="1">
                <a:spLocks noChangeArrowheads="1"/>
              </p:cNvSpPr>
              <p:nvPr/>
            </p:nvSpPr>
            <p:spPr bwMode="auto">
              <a:xfrm>
                <a:off x="2856" y="1602"/>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1200" dirty="0" err="1" smtClean="0">
                    <a:solidFill>
                      <a:schemeClr val="bg1"/>
                    </a:solidFill>
                  </a:rPr>
                  <a:t>ldapRegistry</a:t>
                </a:r>
                <a:endParaRPr lang="en-US" sz="1200" dirty="0">
                  <a:solidFill>
                    <a:schemeClr val="bg1"/>
                  </a:solidFill>
                </a:endParaRPr>
              </a:p>
            </p:txBody>
          </p:sp>
        </p:grpSp>
        <p:sp>
          <p:nvSpPr>
            <p:cNvPr id="283" name="5-Point Star 282"/>
            <p:cNvSpPr/>
            <p:nvPr/>
          </p:nvSpPr>
          <p:spPr bwMode="auto">
            <a:xfrm>
              <a:off x="6169597" y="3009975"/>
              <a:ext cx="100012" cy="98425"/>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20616" name="Group 9"/>
          <p:cNvGrpSpPr>
            <a:grpSpLocks/>
          </p:cNvGrpSpPr>
          <p:nvPr/>
        </p:nvGrpSpPr>
        <p:grpSpPr bwMode="auto">
          <a:xfrm>
            <a:off x="6759575" y="2968265"/>
            <a:ext cx="1633538" cy="522287"/>
            <a:chOff x="6336892" y="2891123"/>
            <a:chExt cx="1633538" cy="522288"/>
          </a:xfrm>
        </p:grpSpPr>
        <p:grpSp>
          <p:nvGrpSpPr>
            <p:cNvPr id="20617" name="Group 36"/>
            <p:cNvGrpSpPr>
              <a:grpSpLocks/>
            </p:cNvGrpSpPr>
            <p:nvPr/>
          </p:nvGrpSpPr>
          <p:grpSpPr bwMode="auto">
            <a:xfrm>
              <a:off x="6336892" y="2891123"/>
              <a:ext cx="1633538" cy="522288"/>
              <a:chOff x="2856" y="1543"/>
              <a:chExt cx="907" cy="331"/>
            </a:xfrm>
            <a:gradFill>
              <a:gsLst>
                <a:gs pos="0">
                  <a:srgbClr val="0070C0"/>
                </a:gs>
                <a:gs pos="100000">
                  <a:srgbClr val="0042C8"/>
                </a:gs>
              </a:gsLst>
              <a:lin ang="2700000" scaled="0"/>
            </a:gradFill>
          </p:grpSpPr>
          <p:sp>
            <p:nvSpPr>
              <p:cNvPr id="193" name="Rectangle 37"/>
              <p:cNvSpPr>
                <a:spLocks noChangeArrowheads="1"/>
              </p:cNvSpPr>
              <p:nvPr/>
            </p:nvSpPr>
            <p:spPr bwMode="auto">
              <a:xfrm>
                <a:off x="2902"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194" name="Rectangle 38"/>
              <p:cNvSpPr>
                <a:spLocks noChangeArrowheads="1"/>
              </p:cNvSpPr>
              <p:nvPr/>
            </p:nvSpPr>
            <p:spPr bwMode="auto">
              <a:xfrm>
                <a:off x="3128"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195" name="Rectangle 39"/>
              <p:cNvSpPr>
                <a:spLocks noChangeArrowheads="1"/>
              </p:cNvSpPr>
              <p:nvPr/>
            </p:nvSpPr>
            <p:spPr bwMode="auto">
              <a:xfrm>
                <a:off x="3355"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196" name="Rectangle 40"/>
              <p:cNvSpPr>
                <a:spLocks noChangeArrowheads="1"/>
              </p:cNvSpPr>
              <p:nvPr/>
            </p:nvSpPr>
            <p:spPr bwMode="auto">
              <a:xfrm>
                <a:off x="3582"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197" name="Text Box 41"/>
              <p:cNvSpPr txBox="1">
                <a:spLocks noChangeArrowheads="1"/>
              </p:cNvSpPr>
              <p:nvPr/>
            </p:nvSpPr>
            <p:spPr bwMode="auto">
              <a:xfrm>
                <a:off x="2856" y="1602"/>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1200" dirty="0" err="1" smtClean="0">
                    <a:solidFill>
                      <a:schemeClr val="bg1"/>
                    </a:solidFill>
                  </a:rPr>
                  <a:t>webCache</a:t>
                </a:r>
                <a:endParaRPr lang="en-US" sz="1200" dirty="0">
                  <a:solidFill>
                    <a:schemeClr val="bg1"/>
                  </a:solidFill>
                </a:endParaRPr>
              </a:p>
            </p:txBody>
          </p:sp>
        </p:grpSp>
        <p:sp>
          <p:nvSpPr>
            <p:cNvPr id="284" name="5-Point Star 283"/>
            <p:cNvSpPr/>
            <p:nvPr/>
          </p:nvSpPr>
          <p:spPr bwMode="auto">
            <a:xfrm>
              <a:off x="7773580" y="3010185"/>
              <a:ext cx="100012" cy="98425"/>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20618" name="Group 12"/>
          <p:cNvGrpSpPr>
            <a:grpSpLocks/>
          </p:cNvGrpSpPr>
          <p:nvPr/>
        </p:nvGrpSpPr>
        <p:grpSpPr bwMode="auto">
          <a:xfrm>
            <a:off x="1862138" y="2969852"/>
            <a:ext cx="1633537" cy="522288"/>
            <a:chOff x="1439203" y="2891834"/>
            <a:chExt cx="1633538" cy="522288"/>
          </a:xfrm>
        </p:grpSpPr>
        <p:grpSp>
          <p:nvGrpSpPr>
            <p:cNvPr id="20619" name="Group 36"/>
            <p:cNvGrpSpPr>
              <a:grpSpLocks/>
            </p:cNvGrpSpPr>
            <p:nvPr/>
          </p:nvGrpSpPr>
          <p:grpSpPr bwMode="auto">
            <a:xfrm>
              <a:off x="1439203" y="2891834"/>
              <a:ext cx="1633538" cy="522288"/>
              <a:chOff x="2856" y="1543"/>
              <a:chExt cx="907" cy="331"/>
            </a:xfrm>
            <a:gradFill>
              <a:gsLst>
                <a:gs pos="0">
                  <a:srgbClr val="0070C0"/>
                </a:gs>
                <a:gs pos="100000">
                  <a:srgbClr val="0042C8"/>
                </a:gs>
              </a:gsLst>
              <a:lin ang="2700000" scaled="0"/>
            </a:gradFill>
          </p:grpSpPr>
          <p:sp>
            <p:nvSpPr>
              <p:cNvPr id="253" name="Rectangle 37"/>
              <p:cNvSpPr>
                <a:spLocks noChangeArrowheads="1"/>
              </p:cNvSpPr>
              <p:nvPr/>
            </p:nvSpPr>
            <p:spPr bwMode="auto">
              <a:xfrm>
                <a:off x="2902"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54" name="Rectangle 38"/>
              <p:cNvSpPr>
                <a:spLocks noChangeArrowheads="1"/>
              </p:cNvSpPr>
              <p:nvPr/>
            </p:nvSpPr>
            <p:spPr bwMode="auto">
              <a:xfrm>
                <a:off x="3128"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55" name="Rectangle 39"/>
              <p:cNvSpPr>
                <a:spLocks noChangeArrowheads="1"/>
              </p:cNvSpPr>
              <p:nvPr/>
            </p:nvSpPr>
            <p:spPr bwMode="auto">
              <a:xfrm>
                <a:off x="3355"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56" name="Rectangle 40"/>
              <p:cNvSpPr>
                <a:spLocks noChangeArrowheads="1"/>
              </p:cNvSpPr>
              <p:nvPr/>
            </p:nvSpPr>
            <p:spPr bwMode="auto">
              <a:xfrm>
                <a:off x="3582"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57" name="Text Box 41"/>
              <p:cNvSpPr txBox="1">
                <a:spLocks noChangeArrowheads="1"/>
              </p:cNvSpPr>
              <p:nvPr/>
            </p:nvSpPr>
            <p:spPr bwMode="auto">
              <a:xfrm>
                <a:off x="2856" y="1602"/>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1200" dirty="0" err="1" smtClean="0">
                    <a:solidFill>
                      <a:schemeClr val="bg1"/>
                    </a:solidFill>
                  </a:rPr>
                  <a:t>oauth</a:t>
                </a:r>
                <a:endParaRPr lang="en-US" sz="1200" dirty="0">
                  <a:solidFill>
                    <a:schemeClr val="bg1"/>
                  </a:solidFill>
                </a:endParaRPr>
              </a:p>
            </p:txBody>
          </p:sp>
        </p:grpSp>
        <p:sp>
          <p:nvSpPr>
            <p:cNvPr id="281" name="5-Point Star 280"/>
            <p:cNvSpPr/>
            <p:nvPr/>
          </p:nvSpPr>
          <p:spPr bwMode="auto">
            <a:xfrm>
              <a:off x="2960029" y="3009309"/>
              <a:ext cx="100012" cy="98425"/>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20620" name="Group 14"/>
          <p:cNvGrpSpPr>
            <a:grpSpLocks/>
          </p:cNvGrpSpPr>
          <p:nvPr/>
        </p:nvGrpSpPr>
        <p:grpSpPr bwMode="auto">
          <a:xfrm>
            <a:off x="4294188" y="2538052"/>
            <a:ext cx="1633537" cy="522288"/>
            <a:chOff x="3871376" y="2461248"/>
            <a:chExt cx="1633537" cy="522287"/>
          </a:xfrm>
        </p:grpSpPr>
        <p:grpSp>
          <p:nvGrpSpPr>
            <p:cNvPr id="20621" name="Group 56"/>
            <p:cNvGrpSpPr>
              <a:grpSpLocks/>
            </p:cNvGrpSpPr>
            <p:nvPr/>
          </p:nvGrpSpPr>
          <p:grpSpPr bwMode="auto">
            <a:xfrm>
              <a:off x="3871376" y="2461248"/>
              <a:ext cx="1633537" cy="522287"/>
              <a:chOff x="2266" y="2550"/>
              <a:chExt cx="907" cy="331"/>
            </a:xfrm>
            <a:gradFill>
              <a:gsLst>
                <a:gs pos="0">
                  <a:srgbClr val="9966FF">
                    <a:lumMod val="75000"/>
                    <a:lumOff val="25000"/>
                  </a:srgbClr>
                </a:gs>
                <a:gs pos="100000">
                  <a:srgbClr val="7030A0"/>
                </a:gs>
              </a:gsLst>
              <a:lin ang="2700000" scaled="0"/>
            </a:gradFill>
          </p:grpSpPr>
          <p:sp>
            <p:nvSpPr>
              <p:cNvPr id="205" name="Rectangle 57"/>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6" name="Rectangle 58"/>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7" name="Rectangle 59"/>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8" name="Rectangle 60"/>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9" name="Text Box 61"/>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1200" dirty="0" err="1" smtClean="0">
                    <a:solidFill>
                      <a:schemeClr val="bg1"/>
                    </a:solidFill>
                  </a:rPr>
                  <a:t>wasJmsClient</a:t>
                </a:r>
                <a:endParaRPr lang="en-US" sz="1200" dirty="0">
                  <a:solidFill>
                    <a:schemeClr val="bg1"/>
                  </a:solidFill>
                </a:endParaRPr>
              </a:p>
            </p:txBody>
          </p:sp>
        </p:grpSp>
        <p:sp>
          <p:nvSpPr>
            <p:cNvPr id="286" name="5-Point Star 285"/>
            <p:cNvSpPr/>
            <p:nvPr/>
          </p:nvSpPr>
          <p:spPr bwMode="auto">
            <a:xfrm>
              <a:off x="5376326" y="2605711"/>
              <a:ext cx="100012" cy="98425"/>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20622" name="Group 15"/>
          <p:cNvGrpSpPr>
            <a:grpSpLocks/>
          </p:cNvGrpSpPr>
          <p:nvPr/>
        </p:nvGrpSpPr>
        <p:grpSpPr bwMode="auto">
          <a:xfrm>
            <a:off x="5932488" y="2544402"/>
            <a:ext cx="1633537" cy="522288"/>
            <a:chOff x="5509033" y="2466389"/>
            <a:chExt cx="1633538" cy="522288"/>
          </a:xfrm>
        </p:grpSpPr>
        <p:grpSp>
          <p:nvGrpSpPr>
            <p:cNvPr id="20623" name="Group 36"/>
            <p:cNvGrpSpPr>
              <a:grpSpLocks/>
            </p:cNvGrpSpPr>
            <p:nvPr/>
          </p:nvGrpSpPr>
          <p:grpSpPr bwMode="auto">
            <a:xfrm>
              <a:off x="5509033" y="2466389"/>
              <a:ext cx="1633538" cy="522288"/>
              <a:chOff x="2856" y="1543"/>
              <a:chExt cx="907" cy="331"/>
            </a:xfrm>
            <a:gradFill>
              <a:gsLst>
                <a:gs pos="0">
                  <a:srgbClr val="9966FF">
                    <a:lumMod val="75000"/>
                    <a:lumOff val="25000"/>
                  </a:srgbClr>
                </a:gs>
                <a:gs pos="100000">
                  <a:srgbClr val="7030A0"/>
                </a:gs>
              </a:gsLst>
              <a:lin ang="2700000" scaled="0"/>
            </a:gradFill>
          </p:grpSpPr>
          <p:sp>
            <p:nvSpPr>
              <p:cNvPr id="211" name="Rectangle 37"/>
              <p:cNvSpPr>
                <a:spLocks noChangeArrowheads="1"/>
              </p:cNvSpPr>
              <p:nvPr/>
            </p:nvSpPr>
            <p:spPr bwMode="auto">
              <a:xfrm>
                <a:off x="2902"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12" name="Rectangle 38"/>
              <p:cNvSpPr>
                <a:spLocks noChangeArrowheads="1"/>
              </p:cNvSpPr>
              <p:nvPr/>
            </p:nvSpPr>
            <p:spPr bwMode="auto">
              <a:xfrm>
                <a:off x="3128"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13" name="Rectangle 39"/>
              <p:cNvSpPr>
                <a:spLocks noChangeArrowheads="1"/>
              </p:cNvSpPr>
              <p:nvPr/>
            </p:nvSpPr>
            <p:spPr bwMode="auto">
              <a:xfrm>
                <a:off x="3355"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14" name="Rectangle 40"/>
              <p:cNvSpPr>
                <a:spLocks noChangeArrowheads="1"/>
              </p:cNvSpPr>
              <p:nvPr/>
            </p:nvSpPr>
            <p:spPr bwMode="auto">
              <a:xfrm>
                <a:off x="3582"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15" name="Text Box 41"/>
              <p:cNvSpPr txBox="1">
                <a:spLocks noChangeArrowheads="1"/>
              </p:cNvSpPr>
              <p:nvPr/>
            </p:nvSpPr>
            <p:spPr bwMode="auto">
              <a:xfrm>
                <a:off x="2856" y="1602"/>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1200" dirty="0" err="1" smtClean="0">
                    <a:solidFill>
                      <a:schemeClr val="bg1"/>
                    </a:solidFill>
                  </a:rPr>
                  <a:t>wasJmsServer</a:t>
                </a:r>
                <a:endParaRPr lang="en-US" sz="1200" dirty="0">
                  <a:solidFill>
                    <a:schemeClr val="bg1"/>
                  </a:solidFill>
                </a:endParaRPr>
              </a:p>
            </p:txBody>
          </p:sp>
        </p:grpSp>
        <p:sp>
          <p:nvSpPr>
            <p:cNvPr id="287" name="5-Point Star 286"/>
            <p:cNvSpPr/>
            <p:nvPr/>
          </p:nvSpPr>
          <p:spPr bwMode="auto">
            <a:xfrm>
              <a:off x="7021921" y="2606089"/>
              <a:ext cx="100013" cy="98425"/>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20624" name="Group 339"/>
          <p:cNvGrpSpPr>
            <a:grpSpLocks/>
          </p:cNvGrpSpPr>
          <p:nvPr/>
        </p:nvGrpSpPr>
        <p:grpSpPr bwMode="auto">
          <a:xfrm>
            <a:off x="2663825" y="2534877"/>
            <a:ext cx="1633538" cy="522288"/>
            <a:chOff x="6336892" y="2891123"/>
            <a:chExt cx="1633538" cy="522288"/>
          </a:xfrm>
        </p:grpSpPr>
        <p:grpSp>
          <p:nvGrpSpPr>
            <p:cNvPr id="20625" name="Group 36"/>
            <p:cNvGrpSpPr>
              <a:grpSpLocks/>
            </p:cNvGrpSpPr>
            <p:nvPr/>
          </p:nvGrpSpPr>
          <p:grpSpPr bwMode="auto">
            <a:xfrm>
              <a:off x="6336892" y="2891123"/>
              <a:ext cx="1633538" cy="522288"/>
              <a:chOff x="2856" y="1543"/>
              <a:chExt cx="907" cy="331"/>
            </a:xfrm>
            <a:gradFill>
              <a:gsLst>
                <a:gs pos="0">
                  <a:srgbClr val="0070C0"/>
                </a:gs>
                <a:gs pos="100000">
                  <a:srgbClr val="0042C8"/>
                </a:gs>
              </a:gsLst>
              <a:lin ang="2700000" scaled="0"/>
            </a:gradFill>
          </p:grpSpPr>
          <p:sp>
            <p:nvSpPr>
              <p:cNvPr id="343" name="Rectangle 37"/>
              <p:cNvSpPr>
                <a:spLocks noChangeArrowheads="1"/>
              </p:cNvSpPr>
              <p:nvPr/>
            </p:nvSpPr>
            <p:spPr bwMode="auto">
              <a:xfrm>
                <a:off x="2902"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344" name="Rectangle 38"/>
              <p:cNvSpPr>
                <a:spLocks noChangeArrowheads="1"/>
              </p:cNvSpPr>
              <p:nvPr/>
            </p:nvSpPr>
            <p:spPr bwMode="auto">
              <a:xfrm>
                <a:off x="3128"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345" name="Rectangle 39"/>
              <p:cNvSpPr>
                <a:spLocks noChangeArrowheads="1"/>
              </p:cNvSpPr>
              <p:nvPr/>
            </p:nvSpPr>
            <p:spPr bwMode="auto">
              <a:xfrm>
                <a:off x="3355"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346" name="Rectangle 40"/>
              <p:cNvSpPr>
                <a:spLocks noChangeArrowheads="1"/>
              </p:cNvSpPr>
              <p:nvPr/>
            </p:nvSpPr>
            <p:spPr bwMode="auto">
              <a:xfrm>
                <a:off x="3582"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347" name="Text Box 41"/>
              <p:cNvSpPr txBox="1">
                <a:spLocks noChangeArrowheads="1"/>
              </p:cNvSpPr>
              <p:nvPr/>
            </p:nvSpPr>
            <p:spPr bwMode="auto">
              <a:xfrm>
                <a:off x="2856" y="1602"/>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1200" dirty="0" smtClean="0">
                    <a:solidFill>
                      <a:schemeClr val="bg1"/>
                    </a:solidFill>
                  </a:rPr>
                  <a:t>concurrent</a:t>
                </a:r>
                <a:endParaRPr lang="en-US" sz="1200" dirty="0">
                  <a:solidFill>
                    <a:schemeClr val="bg1"/>
                  </a:solidFill>
                </a:endParaRPr>
              </a:p>
            </p:txBody>
          </p:sp>
        </p:grpSp>
        <p:sp>
          <p:nvSpPr>
            <p:cNvPr id="342" name="5-Point Star 341"/>
            <p:cNvSpPr/>
            <p:nvPr/>
          </p:nvSpPr>
          <p:spPr bwMode="auto">
            <a:xfrm>
              <a:off x="7773580" y="3010186"/>
              <a:ext cx="100012" cy="98425"/>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20626" name="Group 18"/>
          <p:cNvGrpSpPr>
            <a:grpSpLocks/>
          </p:cNvGrpSpPr>
          <p:nvPr/>
        </p:nvGrpSpPr>
        <p:grpSpPr bwMode="auto">
          <a:xfrm>
            <a:off x="3482975" y="2107840"/>
            <a:ext cx="1633538" cy="522287"/>
            <a:chOff x="3060533" y="2030680"/>
            <a:chExt cx="1633537" cy="522287"/>
          </a:xfrm>
        </p:grpSpPr>
        <p:grpSp>
          <p:nvGrpSpPr>
            <p:cNvPr id="20627" name="Group 56"/>
            <p:cNvGrpSpPr>
              <a:grpSpLocks/>
            </p:cNvGrpSpPr>
            <p:nvPr/>
          </p:nvGrpSpPr>
          <p:grpSpPr bwMode="auto">
            <a:xfrm>
              <a:off x="3060533" y="2030680"/>
              <a:ext cx="1633537" cy="522287"/>
              <a:chOff x="2266" y="2550"/>
              <a:chExt cx="907" cy="331"/>
            </a:xfrm>
            <a:gradFill>
              <a:gsLst>
                <a:gs pos="0">
                  <a:srgbClr val="9966FF">
                    <a:lumMod val="75000"/>
                    <a:lumOff val="25000"/>
                  </a:srgbClr>
                </a:gs>
                <a:gs pos="100000">
                  <a:srgbClr val="7030A0"/>
                </a:gs>
              </a:gsLst>
              <a:lin ang="2700000" scaled="0"/>
            </a:gradFill>
          </p:grpSpPr>
          <p:sp>
            <p:nvSpPr>
              <p:cNvPr id="235" name="Rectangle 57"/>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36" name="Rectangle 58"/>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37" name="Rectangle 59"/>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38" name="Rectangle 60"/>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39" name="Text Box 61"/>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1200" dirty="0" err="1" smtClean="0">
                    <a:solidFill>
                      <a:schemeClr val="bg1"/>
                    </a:solidFill>
                  </a:rPr>
                  <a:t>wmqJmsClient</a:t>
                </a:r>
                <a:endParaRPr lang="en-US" sz="1200" dirty="0">
                  <a:solidFill>
                    <a:schemeClr val="bg1"/>
                  </a:solidFill>
                </a:endParaRPr>
              </a:p>
            </p:txBody>
          </p:sp>
        </p:grpSp>
        <p:sp>
          <p:nvSpPr>
            <p:cNvPr id="290" name="5-Point Star 289"/>
            <p:cNvSpPr/>
            <p:nvPr/>
          </p:nvSpPr>
          <p:spPr bwMode="auto">
            <a:xfrm>
              <a:off x="4551195" y="2154505"/>
              <a:ext cx="100012" cy="98425"/>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20628" name="Group 16"/>
          <p:cNvGrpSpPr>
            <a:grpSpLocks/>
          </p:cNvGrpSpPr>
          <p:nvPr/>
        </p:nvGrpSpPr>
        <p:grpSpPr bwMode="auto">
          <a:xfrm>
            <a:off x="6745288" y="2112602"/>
            <a:ext cx="1633537" cy="522288"/>
            <a:chOff x="6322411" y="2034383"/>
            <a:chExt cx="1633537" cy="522287"/>
          </a:xfrm>
        </p:grpSpPr>
        <p:grpSp>
          <p:nvGrpSpPr>
            <p:cNvPr id="20629" name="Group 56"/>
            <p:cNvGrpSpPr>
              <a:grpSpLocks/>
            </p:cNvGrpSpPr>
            <p:nvPr/>
          </p:nvGrpSpPr>
          <p:grpSpPr bwMode="auto">
            <a:xfrm>
              <a:off x="6322411" y="2034383"/>
              <a:ext cx="1633537" cy="522287"/>
              <a:chOff x="2266" y="2550"/>
              <a:chExt cx="907" cy="331"/>
            </a:xfrm>
            <a:gradFill>
              <a:gsLst>
                <a:gs pos="0">
                  <a:srgbClr val="9966FF">
                    <a:lumMod val="75000"/>
                    <a:lumOff val="25000"/>
                  </a:srgbClr>
                </a:gs>
                <a:gs pos="100000">
                  <a:srgbClr val="7030A0"/>
                </a:gs>
              </a:gsLst>
              <a:lin ang="2700000" scaled="0"/>
            </a:gradFill>
          </p:grpSpPr>
          <p:sp>
            <p:nvSpPr>
              <p:cNvPr id="223" name="Rectangle 57"/>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24" name="Rectangle 58"/>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25" name="Rectangle 59"/>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26" name="Rectangle 60"/>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27" name="Text Box 61"/>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1200" dirty="0" err="1" smtClean="0">
                    <a:solidFill>
                      <a:schemeClr val="bg1"/>
                    </a:solidFill>
                  </a:rPr>
                  <a:t>wasJmsSecurity</a:t>
                </a:r>
                <a:endParaRPr lang="en-US" sz="1200" dirty="0">
                  <a:solidFill>
                    <a:schemeClr val="bg1"/>
                  </a:solidFill>
                </a:endParaRPr>
              </a:p>
            </p:txBody>
          </p:sp>
        </p:grpSp>
        <p:sp>
          <p:nvSpPr>
            <p:cNvPr id="288" name="5-Point Star 287"/>
            <p:cNvSpPr/>
            <p:nvPr/>
          </p:nvSpPr>
          <p:spPr bwMode="auto">
            <a:xfrm>
              <a:off x="7833711" y="2155033"/>
              <a:ext cx="100012" cy="98425"/>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20630" name="Group 17"/>
          <p:cNvGrpSpPr>
            <a:grpSpLocks/>
          </p:cNvGrpSpPr>
          <p:nvPr/>
        </p:nvGrpSpPr>
        <p:grpSpPr bwMode="auto">
          <a:xfrm>
            <a:off x="5116513" y="2112602"/>
            <a:ext cx="1633537" cy="522288"/>
            <a:chOff x="4694070" y="2034382"/>
            <a:chExt cx="1633538" cy="522288"/>
          </a:xfrm>
        </p:grpSpPr>
        <p:grpSp>
          <p:nvGrpSpPr>
            <p:cNvPr id="20631" name="Group 36"/>
            <p:cNvGrpSpPr>
              <a:grpSpLocks/>
            </p:cNvGrpSpPr>
            <p:nvPr/>
          </p:nvGrpSpPr>
          <p:grpSpPr bwMode="auto">
            <a:xfrm>
              <a:off x="4694070" y="2034382"/>
              <a:ext cx="1633538" cy="522288"/>
              <a:chOff x="2856" y="1543"/>
              <a:chExt cx="907" cy="331"/>
            </a:xfrm>
            <a:gradFill>
              <a:gsLst>
                <a:gs pos="0">
                  <a:srgbClr val="9966FF">
                    <a:lumMod val="75000"/>
                    <a:lumOff val="25000"/>
                  </a:srgbClr>
                </a:gs>
                <a:gs pos="100000">
                  <a:srgbClr val="7030A0"/>
                </a:gs>
              </a:gsLst>
              <a:lin ang="2700000" scaled="0"/>
            </a:gradFill>
          </p:grpSpPr>
          <p:sp>
            <p:nvSpPr>
              <p:cNvPr id="229" name="Rectangle 37"/>
              <p:cNvSpPr>
                <a:spLocks noChangeArrowheads="1"/>
              </p:cNvSpPr>
              <p:nvPr/>
            </p:nvSpPr>
            <p:spPr bwMode="auto">
              <a:xfrm>
                <a:off x="2902"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30" name="Rectangle 38"/>
              <p:cNvSpPr>
                <a:spLocks noChangeArrowheads="1"/>
              </p:cNvSpPr>
              <p:nvPr/>
            </p:nvSpPr>
            <p:spPr bwMode="auto">
              <a:xfrm>
                <a:off x="3128"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31" name="Rectangle 39"/>
              <p:cNvSpPr>
                <a:spLocks noChangeArrowheads="1"/>
              </p:cNvSpPr>
              <p:nvPr/>
            </p:nvSpPr>
            <p:spPr bwMode="auto">
              <a:xfrm>
                <a:off x="3355"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32" name="Rectangle 40"/>
              <p:cNvSpPr>
                <a:spLocks noChangeArrowheads="1"/>
              </p:cNvSpPr>
              <p:nvPr/>
            </p:nvSpPr>
            <p:spPr bwMode="auto">
              <a:xfrm>
                <a:off x="3582"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33" name="Text Box 41"/>
              <p:cNvSpPr txBox="1">
                <a:spLocks noChangeArrowheads="1"/>
              </p:cNvSpPr>
              <p:nvPr/>
            </p:nvSpPr>
            <p:spPr bwMode="auto">
              <a:xfrm>
                <a:off x="2856" y="1602"/>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1200" dirty="0" err="1" smtClean="0">
                    <a:solidFill>
                      <a:schemeClr val="bg1"/>
                    </a:solidFill>
                  </a:rPr>
                  <a:t>jmsMdb</a:t>
                </a:r>
                <a:endParaRPr lang="en-US" sz="1200" dirty="0">
                  <a:solidFill>
                    <a:schemeClr val="bg1"/>
                  </a:solidFill>
                </a:endParaRPr>
              </a:p>
            </p:txBody>
          </p:sp>
        </p:grpSp>
        <p:sp>
          <p:nvSpPr>
            <p:cNvPr id="289" name="5-Point Star 288"/>
            <p:cNvSpPr/>
            <p:nvPr/>
          </p:nvSpPr>
          <p:spPr bwMode="auto">
            <a:xfrm>
              <a:off x="6154571" y="2155032"/>
              <a:ext cx="100012" cy="98425"/>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20632" name="Group 19"/>
          <p:cNvGrpSpPr>
            <a:grpSpLocks/>
          </p:cNvGrpSpPr>
          <p:nvPr/>
        </p:nvGrpSpPr>
        <p:grpSpPr bwMode="auto">
          <a:xfrm>
            <a:off x="1849438" y="2106252"/>
            <a:ext cx="1633537" cy="522288"/>
            <a:chOff x="1425893" y="2028573"/>
            <a:chExt cx="1633537" cy="522287"/>
          </a:xfrm>
        </p:grpSpPr>
        <p:grpSp>
          <p:nvGrpSpPr>
            <p:cNvPr id="20633" name="Group 56"/>
            <p:cNvGrpSpPr>
              <a:grpSpLocks/>
            </p:cNvGrpSpPr>
            <p:nvPr/>
          </p:nvGrpSpPr>
          <p:grpSpPr bwMode="auto">
            <a:xfrm>
              <a:off x="1425893" y="2028573"/>
              <a:ext cx="1633537" cy="522287"/>
              <a:chOff x="2266" y="2550"/>
              <a:chExt cx="907" cy="331"/>
            </a:xfrm>
            <a:gradFill>
              <a:gsLst>
                <a:gs pos="0">
                  <a:srgbClr val="9966FF">
                    <a:lumMod val="75000"/>
                    <a:lumOff val="25000"/>
                  </a:srgbClr>
                </a:gs>
                <a:gs pos="100000">
                  <a:srgbClr val="7030A0"/>
                </a:gs>
              </a:gsLst>
              <a:lin ang="2700000" scaled="0"/>
            </a:gradFill>
          </p:grpSpPr>
          <p:sp>
            <p:nvSpPr>
              <p:cNvPr id="247" name="Rectangle 57"/>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48" name="Rectangle 58"/>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49" name="Rectangle 59"/>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50" name="Rectangle 60"/>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51" name="Text Box 61"/>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1200" dirty="0" err="1" smtClean="0">
                    <a:solidFill>
                      <a:schemeClr val="bg1"/>
                    </a:solidFill>
                  </a:rPr>
                  <a:t>wsSecurity</a:t>
                </a:r>
                <a:endParaRPr lang="en-US" sz="1200" dirty="0">
                  <a:solidFill>
                    <a:schemeClr val="bg1"/>
                  </a:solidFill>
                </a:endParaRPr>
              </a:p>
            </p:txBody>
          </p:sp>
        </p:grpSp>
        <p:sp>
          <p:nvSpPr>
            <p:cNvPr id="291" name="5-Point Star 290"/>
            <p:cNvSpPr/>
            <p:nvPr/>
          </p:nvSpPr>
          <p:spPr bwMode="auto">
            <a:xfrm>
              <a:off x="2946718" y="2153986"/>
              <a:ext cx="100012" cy="98425"/>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20634" name="Group 21"/>
          <p:cNvGrpSpPr>
            <a:grpSpLocks/>
          </p:cNvGrpSpPr>
          <p:nvPr/>
        </p:nvGrpSpPr>
        <p:grpSpPr bwMode="auto">
          <a:xfrm>
            <a:off x="4321175" y="1683977"/>
            <a:ext cx="1633538" cy="522288"/>
            <a:chOff x="3898236" y="1606111"/>
            <a:chExt cx="1633537" cy="522287"/>
          </a:xfrm>
        </p:grpSpPr>
        <p:grpSp>
          <p:nvGrpSpPr>
            <p:cNvPr id="20635" name="Group 56"/>
            <p:cNvGrpSpPr>
              <a:grpSpLocks/>
            </p:cNvGrpSpPr>
            <p:nvPr/>
          </p:nvGrpSpPr>
          <p:grpSpPr bwMode="auto">
            <a:xfrm>
              <a:off x="3898236" y="1606111"/>
              <a:ext cx="1633537" cy="522287"/>
              <a:chOff x="2266" y="2550"/>
              <a:chExt cx="907" cy="331"/>
            </a:xfrm>
            <a:gradFill>
              <a:gsLst>
                <a:gs pos="0">
                  <a:srgbClr val="9966FF">
                    <a:lumMod val="75000"/>
                    <a:lumOff val="25000"/>
                  </a:srgbClr>
                </a:gs>
                <a:gs pos="100000">
                  <a:srgbClr val="7030A0"/>
                </a:gs>
              </a:gsLst>
              <a:lin ang="2700000" scaled="0"/>
            </a:gradFill>
          </p:grpSpPr>
          <p:sp>
            <p:nvSpPr>
              <p:cNvPr id="241" name="Rectangle 57"/>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42" name="Rectangle 58"/>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43" name="Rectangle 59"/>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44" name="Rectangle 60"/>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45" name="Text Box 61"/>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1200" dirty="0" err="1" smtClean="0">
                    <a:solidFill>
                      <a:schemeClr val="bg1"/>
                    </a:solidFill>
                  </a:rPr>
                  <a:t>jaxb</a:t>
                </a:r>
                <a:endParaRPr lang="en-US" sz="1200" dirty="0">
                  <a:solidFill>
                    <a:schemeClr val="bg1"/>
                  </a:solidFill>
                </a:endParaRPr>
              </a:p>
            </p:txBody>
          </p:sp>
        </p:grpSp>
        <p:sp>
          <p:nvSpPr>
            <p:cNvPr id="293" name="5-Point Star 292"/>
            <p:cNvSpPr/>
            <p:nvPr/>
          </p:nvSpPr>
          <p:spPr bwMode="auto">
            <a:xfrm>
              <a:off x="5376198" y="1734699"/>
              <a:ext cx="100012" cy="98425"/>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20636" name="Group 13"/>
          <p:cNvGrpSpPr>
            <a:grpSpLocks/>
          </p:cNvGrpSpPr>
          <p:nvPr/>
        </p:nvGrpSpPr>
        <p:grpSpPr bwMode="auto">
          <a:xfrm>
            <a:off x="5943600" y="1680802"/>
            <a:ext cx="1633538" cy="522288"/>
            <a:chOff x="2238117" y="2461248"/>
            <a:chExt cx="1633537" cy="522287"/>
          </a:xfrm>
        </p:grpSpPr>
        <p:grpSp>
          <p:nvGrpSpPr>
            <p:cNvPr id="20637" name="Group 56"/>
            <p:cNvGrpSpPr>
              <a:grpSpLocks/>
            </p:cNvGrpSpPr>
            <p:nvPr/>
          </p:nvGrpSpPr>
          <p:grpSpPr bwMode="auto">
            <a:xfrm>
              <a:off x="2238117" y="2461248"/>
              <a:ext cx="1633537" cy="522287"/>
              <a:chOff x="2266" y="2550"/>
              <a:chExt cx="907" cy="331"/>
            </a:xfrm>
            <a:gradFill>
              <a:gsLst>
                <a:gs pos="0">
                  <a:srgbClr val="9966FF">
                    <a:lumMod val="75000"/>
                    <a:lumOff val="25000"/>
                  </a:srgbClr>
                </a:gs>
                <a:gs pos="100000">
                  <a:srgbClr val="7030A0"/>
                </a:gs>
              </a:gsLst>
              <a:lin ang="2700000" scaled="0"/>
            </a:gradFill>
          </p:grpSpPr>
          <p:sp>
            <p:nvSpPr>
              <p:cNvPr id="169" name="Rectangle 57"/>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170" name="Rectangle 58"/>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171" name="Rectangle 59"/>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172" name="Rectangle 60"/>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173" name="Text Box 61"/>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1200" dirty="0" err="1" smtClean="0">
                    <a:solidFill>
                      <a:schemeClr val="bg1"/>
                    </a:solidFill>
                  </a:rPr>
                  <a:t>jaxws</a:t>
                </a:r>
                <a:endParaRPr lang="en-US" sz="1200" dirty="0">
                  <a:solidFill>
                    <a:schemeClr val="bg1"/>
                  </a:solidFill>
                </a:endParaRPr>
              </a:p>
            </p:txBody>
          </p:sp>
        </p:grpSp>
        <p:sp>
          <p:nvSpPr>
            <p:cNvPr id="285" name="5-Point Star 284"/>
            <p:cNvSpPr/>
            <p:nvPr/>
          </p:nvSpPr>
          <p:spPr bwMode="auto">
            <a:xfrm>
              <a:off x="3708141" y="2605711"/>
              <a:ext cx="100013" cy="98425"/>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20638" name="Group 22"/>
          <p:cNvGrpSpPr>
            <a:grpSpLocks/>
          </p:cNvGrpSpPr>
          <p:nvPr/>
        </p:nvGrpSpPr>
        <p:grpSpPr bwMode="auto">
          <a:xfrm>
            <a:off x="2684463" y="1679215"/>
            <a:ext cx="1633537" cy="522287"/>
            <a:chOff x="2261913" y="1601489"/>
            <a:chExt cx="1633537" cy="522287"/>
          </a:xfrm>
        </p:grpSpPr>
        <p:grpSp>
          <p:nvGrpSpPr>
            <p:cNvPr id="20639" name="Group 56"/>
            <p:cNvGrpSpPr>
              <a:grpSpLocks/>
            </p:cNvGrpSpPr>
            <p:nvPr/>
          </p:nvGrpSpPr>
          <p:grpSpPr bwMode="auto">
            <a:xfrm>
              <a:off x="2261913" y="1601489"/>
              <a:ext cx="1633537" cy="522287"/>
              <a:chOff x="2266" y="2550"/>
              <a:chExt cx="907" cy="331"/>
            </a:xfrm>
            <a:gradFill>
              <a:gsLst>
                <a:gs pos="0">
                  <a:srgbClr val="9966FF">
                    <a:lumMod val="75000"/>
                    <a:lumOff val="25000"/>
                  </a:srgbClr>
                </a:gs>
                <a:gs pos="100000">
                  <a:srgbClr val="7030A0"/>
                </a:gs>
              </a:gsLst>
              <a:lin ang="2700000" scaled="0"/>
            </a:gradFill>
          </p:grpSpPr>
          <p:sp>
            <p:nvSpPr>
              <p:cNvPr id="199" name="Rectangle 57"/>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0" name="Rectangle 58"/>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1" name="Rectangle 59"/>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2" name="Rectangle 60"/>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3" name="Text Box 61"/>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1200" dirty="0" err="1" smtClean="0">
                    <a:solidFill>
                      <a:schemeClr val="bg1"/>
                    </a:solidFill>
                  </a:rPr>
                  <a:t>mongodb</a:t>
                </a:r>
                <a:endParaRPr lang="en-US" sz="1200" dirty="0">
                  <a:solidFill>
                    <a:schemeClr val="bg1"/>
                  </a:solidFill>
                </a:endParaRPr>
              </a:p>
            </p:txBody>
          </p:sp>
        </p:grpSp>
        <p:sp>
          <p:nvSpPr>
            <p:cNvPr id="292" name="5-Point Star 291"/>
            <p:cNvSpPr/>
            <p:nvPr/>
          </p:nvSpPr>
          <p:spPr bwMode="auto">
            <a:xfrm>
              <a:off x="3738288" y="1734839"/>
              <a:ext cx="100012" cy="98425"/>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28704" name="Group 20"/>
          <p:cNvGrpSpPr>
            <a:grpSpLocks/>
          </p:cNvGrpSpPr>
          <p:nvPr/>
        </p:nvGrpSpPr>
        <p:grpSpPr bwMode="auto">
          <a:xfrm>
            <a:off x="5110163" y="1250590"/>
            <a:ext cx="1633537" cy="522287"/>
            <a:chOff x="5518186" y="1607838"/>
            <a:chExt cx="1633538" cy="522288"/>
          </a:xfrm>
        </p:grpSpPr>
        <p:grpSp>
          <p:nvGrpSpPr>
            <p:cNvPr id="28705" name="Group 36"/>
            <p:cNvGrpSpPr>
              <a:grpSpLocks/>
            </p:cNvGrpSpPr>
            <p:nvPr/>
          </p:nvGrpSpPr>
          <p:grpSpPr bwMode="auto">
            <a:xfrm>
              <a:off x="5518186" y="1607838"/>
              <a:ext cx="1633538" cy="522288"/>
              <a:chOff x="2856" y="1543"/>
              <a:chExt cx="907" cy="331"/>
            </a:xfrm>
            <a:gradFill>
              <a:gsLst>
                <a:gs pos="0">
                  <a:srgbClr val="339966">
                    <a:lumMod val="75000"/>
                    <a:lumOff val="25000"/>
                  </a:srgbClr>
                </a:gs>
                <a:gs pos="100000">
                  <a:srgbClr val="006666"/>
                </a:gs>
              </a:gsLst>
              <a:lin ang="2700000" scaled="0"/>
            </a:gradFill>
          </p:grpSpPr>
          <p:sp>
            <p:nvSpPr>
              <p:cNvPr id="181" name="Rectangle 37"/>
              <p:cNvSpPr>
                <a:spLocks noChangeArrowheads="1"/>
              </p:cNvSpPr>
              <p:nvPr/>
            </p:nvSpPr>
            <p:spPr bwMode="auto">
              <a:xfrm>
                <a:off x="2902"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182" name="Rectangle 38"/>
              <p:cNvSpPr>
                <a:spLocks noChangeArrowheads="1"/>
              </p:cNvSpPr>
              <p:nvPr/>
            </p:nvSpPr>
            <p:spPr bwMode="auto">
              <a:xfrm>
                <a:off x="3128"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183" name="Rectangle 39"/>
              <p:cNvSpPr>
                <a:spLocks noChangeArrowheads="1"/>
              </p:cNvSpPr>
              <p:nvPr/>
            </p:nvSpPr>
            <p:spPr bwMode="auto">
              <a:xfrm>
                <a:off x="3355"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184" name="Rectangle 40"/>
              <p:cNvSpPr>
                <a:spLocks noChangeArrowheads="1"/>
              </p:cNvSpPr>
              <p:nvPr/>
            </p:nvSpPr>
            <p:spPr bwMode="auto">
              <a:xfrm>
                <a:off x="3582"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185" name="Text Box 41"/>
              <p:cNvSpPr txBox="1">
                <a:spLocks noChangeArrowheads="1"/>
              </p:cNvSpPr>
              <p:nvPr/>
            </p:nvSpPr>
            <p:spPr bwMode="auto">
              <a:xfrm>
                <a:off x="2856" y="1602"/>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1200" dirty="0" err="1" smtClean="0">
                    <a:solidFill>
                      <a:schemeClr val="bg1"/>
                    </a:solidFill>
                  </a:rPr>
                  <a:t>collectiveController</a:t>
                </a:r>
                <a:endParaRPr lang="en-US" sz="1200" dirty="0">
                  <a:solidFill>
                    <a:schemeClr val="bg1"/>
                  </a:solidFill>
                </a:endParaRPr>
              </a:p>
            </p:txBody>
          </p:sp>
        </p:grpSp>
        <p:sp>
          <p:nvSpPr>
            <p:cNvPr id="294" name="5-Point Star 293"/>
            <p:cNvSpPr/>
            <p:nvPr/>
          </p:nvSpPr>
          <p:spPr bwMode="auto">
            <a:xfrm>
              <a:off x="7013612" y="1734838"/>
              <a:ext cx="100012" cy="98425"/>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28706" name="Group 23"/>
          <p:cNvGrpSpPr>
            <a:grpSpLocks/>
          </p:cNvGrpSpPr>
          <p:nvPr/>
        </p:nvGrpSpPr>
        <p:grpSpPr bwMode="auto">
          <a:xfrm>
            <a:off x="6745288" y="1252177"/>
            <a:ext cx="1633537" cy="522288"/>
            <a:chOff x="6322410" y="1175448"/>
            <a:chExt cx="1633538" cy="522288"/>
          </a:xfrm>
        </p:grpSpPr>
        <p:grpSp>
          <p:nvGrpSpPr>
            <p:cNvPr id="28707" name="Group 36"/>
            <p:cNvGrpSpPr>
              <a:grpSpLocks/>
            </p:cNvGrpSpPr>
            <p:nvPr/>
          </p:nvGrpSpPr>
          <p:grpSpPr bwMode="auto">
            <a:xfrm>
              <a:off x="6322410" y="1175448"/>
              <a:ext cx="1633538" cy="522288"/>
              <a:chOff x="2856" y="1543"/>
              <a:chExt cx="907" cy="331"/>
            </a:xfrm>
            <a:gradFill>
              <a:gsLst>
                <a:gs pos="0">
                  <a:srgbClr val="339966">
                    <a:lumMod val="75000"/>
                    <a:lumOff val="25000"/>
                  </a:srgbClr>
                </a:gs>
                <a:gs pos="100000">
                  <a:srgbClr val="006666"/>
                </a:gs>
              </a:gsLst>
              <a:lin ang="2700000" scaled="0"/>
            </a:gradFill>
          </p:grpSpPr>
          <p:sp>
            <p:nvSpPr>
              <p:cNvPr id="272" name="Rectangle 37"/>
              <p:cNvSpPr>
                <a:spLocks noChangeArrowheads="1"/>
              </p:cNvSpPr>
              <p:nvPr/>
            </p:nvSpPr>
            <p:spPr bwMode="auto">
              <a:xfrm>
                <a:off x="2902"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73" name="Rectangle 38"/>
              <p:cNvSpPr>
                <a:spLocks noChangeArrowheads="1"/>
              </p:cNvSpPr>
              <p:nvPr/>
            </p:nvSpPr>
            <p:spPr bwMode="auto">
              <a:xfrm>
                <a:off x="3128"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74" name="Rectangle 39"/>
              <p:cNvSpPr>
                <a:spLocks noChangeArrowheads="1"/>
              </p:cNvSpPr>
              <p:nvPr/>
            </p:nvSpPr>
            <p:spPr bwMode="auto">
              <a:xfrm>
                <a:off x="3355"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75" name="Rectangle 40"/>
              <p:cNvSpPr>
                <a:spLocks noChangeArrowheads="1"/>
              </p:cNvSpPr>
              <p:nvPr/>
            </p:nvSpPr>
            <p:spPr bwMode="auto">
              <a:xfrm>
                <a:off x="3582"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76" name="Text Box 41"/>
              <p:cNvSpPr txBox="1">
                <a:spLocks noChangeArrowheads="1"/>
              </p:cNvSpPr>
              <p:nvPr/>
            </p:nvSpPr>
            <p:spPr bwMode="auto">
              <a:xfrm>
                <a:off x="2856" y="1602"/>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1200" dirty="0" err="1" smtClean="0">
                    <a:solidFill>
                      <a:schemeClr val="bg1"/>
                    </a:solidFill>
                  </a:rPr>
                  <a:t>clusterMember</a:t>
                </a:r>
                <a:endParaRPr lang="en-US" sz="1200" dirty="0">
                  <a:solidFill>
                    <a:schemeClr val="bg1"/>
                  </a:solidFill>
                </a:endParaRPr>
              </a:p>
            </p:txBody>
          </p:sp>
        </p:grpSp>
        <p:sp>
          <p:nvSpPr>
            <p:cNvPr id="295" name="5-Point Star 294"/>
            <p:cNvSpPr/>
            <p:nvPr/>
          </p:nvSpPr>
          <p:spPr bwMode="auto">
            <a:xfrm>
              <a:off x="7833711" y="1296098"/>
              <a:ext cx="100012" cy="98425"/>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28708" name="Group 260"/>
          <p:cNvGrpSpPr>
            <a:grpSpLocks/>
          </p:cNvGrpSpPr>
          <p:nvPr/>
        </p:nvGrpSpPr>
        <p:grpSpPr bwMode="auto">
          <a:xfrm>
            <a:off x="1842423" y="1248123"/>
            <a:ext cx="1633538" cy="522288"/>
            <a:chOff x="1586" y="1611"/>
            <a:chExt cx="907" cy="331"/>
          </a:xfrm>
          <a:gradFill>
            <a:gsLst>
              <a:gs pos="0">
                <a:srgbClr val="5F5F5F"/>
              </a:gs>
              <a:gs pos="100000">
                <a:srgbClr val="1C1C1C"/>
              </a:gs>
            </a:gsLst>
            <a:lin ang="2700000" scaled="0"/>
          </a:gradFill>
        </p:grpSpPr>
        <p:sp>
          <p:nvSpPr>
            <p:cNvPr id="20545" name="Rectangle 261"/>
            <p:cNvSpPr>
              <a:spLocks noChangeArrowheads="1"/>
            </p:cNvSpPr>
            <p:nvPr/>
          </p:nvSpPr>
          <p:spPr bwMode="auto">
            <a:xfrm>
              <a:off x="163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46" name="Rectangle 262"/>
            <p:cNvSpPr>
              <a:spLocks noChangeArrowheads="1"/>
            </p:cNvSpPr>
            <p:nvPr/>
          </p:nvSpPr>
          <p:spPr bwMode="auto">
            <a:xfrm>
              <a:off x="1858"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47" name="Rectangle 263"/>
            <p:cNvSpPr>
              <a:spLocks noChangeArrowheads="1"/>
            </p:cNvSpPr>
            <p:nvPr/>
          </p:nvSpPr>
          <p:spPr bwMode="auto">
            <a:xfrm>
              <a:off x="2085"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48" name="Rectangle 264"/>
            <p:cNvSpPr>
              <a:spLocks noChangeArrowheads="1"/>
            </p:cNvSpPr>
            <p:nvPr/>
          </p:nvSpPr>
          <p:spPr bwMode="auto">
            <a:xfrm>
              <a:off x="231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49" name="Text Box 265"/>
            <p:cNvSpPr txBox="1">
              <a:spLocks noChangeArrowheads="1"/>
            </p:cNvSpPr>
            <p:nvPr/>
          </p:nvSpPr>
          <p:spPr bwMode="auto">
            <a:xfrm>
              <a:off x="1586" y="1670"/>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err="1">
                  <a:solidFill>
                    <a:schemeClr val="bg1"/>
                  </a:solidFill>
                </a:rPr>
                <a:t>zosSecurity</a:t>
              </a:r>
              <a:endParaRPr lang="en-US" sz="1200" dirty="0">
                <a:solidFill>
                  <a:schemeClr val="bg1"/>
                </a:solidFill>
              </a:endParaRPr>
            </a:p>
          </p:txBody>
        </p:sp>
      </p:grpSp>
      <p:grpSp>
        <p:nvGrpSpPr>
          <p:cNvPr id="28709" name="Group 278"/>
          <p:cNvGrpSpPr>
            <a:grpSpLocks/>
          </p:cNvGrpSpPr>
          <p:nvPr/>
        </p:nvGrpSpPr>
        <p:grpSpPr bwMode="auto">
          <a:xfrm>
            <a:off x="3475961" y="1245563"/>
            <a:ext cx="1633537" cy="526150"/>
            <a:chOff x="4058" y="1951"/>
            <a:chExt cx="1134" cy="366"/>
          </a:xfrm>
          <a:gradFill>
            <a:gsLst>
              <a:gs pos="0">
                <a:srgbClr val="5F5F5F"/>
              </a:gs>
              <a:gs pos="100000">
                <a:srgbClr val="1C1C1C"/>
              </a:gs>
            </a:gsLst>
            <a:lin ang="2700000" scaled="0"/>
          </a:gradFill>
        </p:grpSpPr>
        <p:sp>
          <p:nvSpPr>
            <p:cNvPr id="20530" name="Rectangle 273"/>
            <p:cNvSpPr>
              <a:spLocks noChangeArrowheads="1"/>
            </p:cNvSpPr>
            <p:nvPr/>
          </p:nvSpPr>
          <p:spPr bwMode="auto">
            <a:xfrm>
              <a:off x="4116" y="1951"/>
              <a:ext cx="171" cy="75"/>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31" name="Rectangle 274"/>
            <p:cNvSpPr>
              <a:spLocks noChangeArrowheads="1"/>
            </p:cNvSpPr>
            <p:nvPr/>
          </p:nvSpPr>
          <p:spPr bwMode="auto">
            <a:xfrm>
              <a:off x="4398" y="1951"/>
              <a:ext cx="171" cy="75"/>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32" name="Rectangle 275"/>
            <p:cNvSpPr>
              <a:spLocks noChangeArrowheads="1"/>
            </p:cNvSpPr>
            <p:nvPr/>
          </p:nvSpPr>
          <p:spPr bwMode="auto">
            <a:xfrm>
              <a:off x="4682" y="1951"/>
              <a:ext cx="171" cy="75"/>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33" name="Rectangle 276"/>
            <p:cNvSpPr>
              <a:spLocks noChangeArrowheads="1"/>
            </p:cNvSpPr>
            <p:nvPr/>
          </p:nvSpPr>
          <p:spPr bwMode="auto">
            <a:xfrm>
              <a:off x="4966" y="1951"/>
              <a:ext cx="171" cy="75"/>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34" name="Text Box 277"/>
            <p:cNvSpPr txBox="1">
              <a:spLocks noChangeArrowheads="1"/>
            </p:cNvSpPr>
            <p:nvPr/>
          </p:nvSpPr>
          <p:spPr bwMode="auto">
            <a:xfrm>
              <a:off x="4058" y="2022"/>
              <a:ext cx="1134" cy="295"/>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err="1">
                  <a:solidFill>
                    <a:schemeClr val="bg1"/>
                  </a:solidFill>
                </a:rPr>
                <a:t>zosTransaction</a:t>
              </a:r>
              <a:endParaRPr lang="en-US" sz="1200" dirty="0">
                <a:solidFill>
                  <a:schemeClr val="bg1"/>
                </a:solidFill>
              </a:endParaRPr>
            </a:p>
          </p:txBody>
        </p:sp>
      </p:grpSp>
      <p:grpSp>
        <p:nvGrpSpPr>
          <p:cNvPr id="28710" name="Group 266"/>
          <p:cNvGrpSpPr>
            <a:grpSpLocks/>
          </p:cNvGrpSpPr>
          <p:nvPr/>
        </p:nvGrpSpPr>
        <p:grpSpPr bwMode="auto">
          <a:xfrm>
            <a:off x="4309300" y="825818"/>
            <a:ext cx="1633537" cy="522288"/>
            <a:chOff x="1586" y="1611"/>
            <a:chExt cx="907" cy="331"/>
          </a:xfrm>
          <a:gradFill>
            <a:gsLst>
              <a:gs pos="0">
                <a:srgbClr val="5F5F5F"/>
              </a:gs>
              <a:gs pos="100000">
                <a:srgbClr val="1C1C1C"/>
              </a:gs>
            </a:gsLst>
            <a:lin ang="2700000" scaled="0"/>
          </a:gradFill>
        </p:grpSpPr>
        <p:sp>
          <p:nvSpPr>
            <p:cNvPr id="20540" name="Rectangle 267"/>
            <p:cNvSpPr>
              <a:spLocks noChangeArrowheads="1"/>
            </p:cNvSpPr>
            <p:nvPr/>
          </p:nvSpPr>
          <p:spPr bwMode="auto">
            <a:xfrm>
              <a:off x="163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41" name="Rectangle 268"/>
            <p:cNvSpPr>
              <a:spLocks noChangeArrowheads="1"/>
            </p:cNvSpPr>
            <p:nvPr/>
          </p:nvSpPr>
          <p:spPr bwMode="auto">
            <a:xfrm>
              <a:off x="1858"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42" name="Rectangle 269"/>
            <p:cNvSpPr>
              <a:spLocks noChangeArrowheads="1"/>
            </p:cNvSpPr>
            <p:nvPr/>
          </p:nvSpPr>
          <p:spPr bwMode="auto">
            <a:xfrm>
              <a:off x="2085"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43" name="Rectangle 270"/>
            <p:cNvSpPr>
              <a:spLocks noChangeArrowheads="1"/>
            </p:cNvSpPr>
            <p:nvPr/>
          </p:nvSpPr>
          <p:spPr bwMode="auto">
            <a:xfrm>
              <a:off x="231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44" name="Text Box 271"/>
            <p:cNvSpPr txBox="1">
              <a:spLocks noChangeArrowheads="1"/>
            </p:cNvSpPr>
            <p:nvPr/>
          </p:nvSpPr>
          <p:spPr bwMode="auto">
            <a:xfrm>
              <a:off x="1586" y="1670"/>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err="1">
                  <a:solidFill>
                    <a:schemeClr val="bg1"/>
                  </a:solidFill>
                </a:rPr>
                <a:t>zosWlm</a:t>
              </a:r>
              <a:endParaRPr lang="en-US" sz="1200" dirty="0">
                <a:solidFill>
                  <a:schemeClr val="bg1"/>
                </a:solidFill>
              </a:endParaRPr>
            </a:p>
          </p:txBody>
        </p:sp>
      </p:grpSp>
      <p:grpSp>
        <p:nvGrpSpPr>
          <p:cNvPr id="17456" name="Group 326"/>
          <p:cNvGrpSpPr>
            <a:grpSpLocks/>
          </p:cNvGrpSpPr>
          <p:nvPr/>
        </p:nvGrpSpPr>
        <p:grpSpPr bwMode="auto">
          <a:xfrm>
            <a:off x="100013" y="1569677"/>
            <a:ext cx="1312862" cy="1492250"/>
            <a:chOff x="99941" y="1492666"/>
            <a:chExt cx="1313520" cy="1492265"/>
          </a:xfrm>
        </p:grpSpPr>
        <p:grpSp>
          <p:nvGrpSpPr>
            <p:cNvPr id="28712" name="Group 24"/>
            <p:cNvGrpSpPr>
              <a:grpSpLocks/>
            </p:cNvGrpSpPr>
            <p:nvPr/>
          </p:nvGrpSpPr>
          <p:grpSpPr bwMode="auto">
            <a:xfrm>
              <a:off x="99941" y="2554930"/>
              <a:ext cx="1312581" cy="430001"/>
              <a:chOff x="2266" y="2550"/>
              <a:chExt cx="907" cy="331"/>
            </a:xfrm>
            <a:gradFill>
              <a:gsLst>
                <a:gs pos="0">
                  <a:srgbClr val="0070C0"/>
                </a:gs>
                <a:gs pos="100000">
                  <a:srgbClr val="002060">
                    <a:lumMod val="75000"/>
                    <a:lumOff val="25000"/>
                  </a:srgbClr>
                </a:gs>
              </a:gsLst>
              <a:lin ang="2700000" scaled="0"/>
            </a:gradFill>
          </p:grpSpPr>
          <p:sp>
            <p:nvSpPr>
              <p:cNvPr id="363" name="Rectangle 25"/>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sz="1200">
                  <a:solidFill>
                    <a:schemeClr val="bg1"/>
                  </a:solidFill>
                </a:endParaRPr>
              </a:p>
            </p:txBody>
          </p:sp>
          <p:sp>
            <p:nvSpPr>
              <p:cNvPr id="364" name="Rectangle 26"/>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sz="1200">
                  <a:solidFill>
                    <a:schemeClr val="bg1"/>
                  </a:solidFill>
                </a:endParaRPr>
              </a:p>
            </p:txBody>
          </p:sp>
          <p:sp>
            <p:nvSpPr>
              <p:cNvPr id="365" name="Rectangle 27"/>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sz="1200">
                  <a:solidFill>
                    <a:schemeClr val="bg1"/>
                  </a:solidFill>
                </a:endParaRPr>
              </a:p>
            </p:txBody>
          </p:sp>
          <p:sp>
            <p:nvSpPr>
              <p:cNvPr id="366" name="Rectangle 28"/>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sz="1200">
                  <a:solidFill>
                    <a:schemeClr val="bg1"/>
                  </a:solidFill>
                </a:endParaRPr>
              </a:p>
            </p:txBody>
          </p:sp>
          <p:sp>
            <p:nvSpPr>
              <p:cNvPr id="367" name="Text Box 29"/>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000" dirty="0">
                    <a:solidFill>
                      <a:schemeClr val="bg1"/>
                    </a:solidFill>
                  </a:rPr>
                  <a:t>Liberty Core</a:t>
                </a:r>
              </a:p>
            </p:txBody>
          </p:sp>
        </p:grpSp>
        <p:grpSp>
          <p:nvGrpSpPr>
            <p:cNvPr id="28713" name="Group 56"/>
            <p:cNvGrpSpPr>
              <a:grpSpLocks/>
            </p:cNvGrpSpPr>
            <p:nvPr/>
          </p:nvGrpSpPr>
          <p:grpSpPr bwMode="auto">
            <a:xfrm>
              <a:off x="99941" y="2197864"/>
              <a:ext cx="1312581" cy="430001"/>
              <a:chOff x="2266" y="2550"/>
              <a:chExt cx="907" cy="331"/>
            </a:xfrm>
            <a:gradFill>
              <a:gsLst>
                <a:gs pos="0">
                  <a:srgbClr val="9966FF">
                    <a:lumMod val="75000"/>
                    <a:lumOff val="25000"/>
                  </a:srgbClr>
                </a:gs>
                <a:gs pos="100000">
                  <a:srgbClr val="7030A0"/>
                </a:gs>
              </a:gsLst>
              <a:lin ang="2700000" scaled="0"/>
            </a:gradFill>
          </p:grpSpPr>
          <p:sp>
            <p:nvSpPr>
              <p:cNvPr id="358" name="Rectangle 57"/>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sz="1200">
                  <a:solidFill>
                    <a:schemeClr val="bg1"/>
                  </a:solidFill>
                </a:endParaRPr>
              </a:p>
            </p:txBody>
          </p:sp>
          <p:sp>
            <p:nvSpPr>
              <p:cNvPr id="359" name="Rectangle 58"/>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sz="1200">
                  <a:solidFill>
                    <a:schemeClr val="bg1"/>
                  </a:solidFill>
                </a:endParaRPr>
              </a:p>
            </p:txBody>
          </p:sp>
          <p:sp>
            <p:nvSpPr>
              <p:cNvPr id="360" name="Rectangle 59"/>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sz="1200">
                  <a:solidFill>
                    <a:schemeClr val="bg1"/>
                  </a:solidFill>
                </a:endParaRPr>
              </a:p>
            </p:txBody>
          </p:sp>
          <p:sp>
            <p:nvSpPr>
              <p:cNvPr id="361" name="Rectangle 60"/>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sz="1200">
                  <a:solidFill>
                    <a:schemeClr val="bg1"/>
                  </a:solidFill>
                </a:endParaRPr>
              </a:p>
            </p:txBody>
          </p:sp>
          <p:sp>
            <p:nvSpPr>
              <p:cNvPr id="362" name="Text Box 61"/>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1000" dirty="0" smtClean="0">
                    <a:solidFill>
                      <a:schemeClr val="bg1"/>
                    </a:solidFill>
                  </a:rPr>
                  <a:t>Base, Express</a:t>
                </a:r>
                <a:endParaRPr lang="en-US" sz="1000" dirty="0">
                  <a:solidFill>
                    <a:schemeClr val="bg1"/>
                  </a:solidFill>
                </a:endParaRPr>
              </a:p>
            </p:txBody>
          </p:sp>
        </p:grpSp>
        <p:grpSp>
          <p:nvGrpSpPr>
            <p:cNvPr id="28714" name="Group 36"/>
            <p:cNvGrpSpPr>
              <a:grpSpLocks/>
            </p:cNvGrpSpPr>
            <p:nvPr/>
          </p:nvGrpSpPr>
          <p:grpSpPr bwMode="auto">
            <a:xfrm>
              <a:off x="103630" y="1846538"/>
              <a:ext cx="1308893" cy="430002"/>
              <a:chOff x="2860" y="1543"/>
              <a:chExt cx="907" cy="331"/>
            </a:xfrm>
            <a:gradFill>
              <a:gsLst>
                <a:gs pos="0">
                  <a:srgbClr val="339966">
                    <a:lumMod val="75000"/>
                    <a:lumOff val="25000"/>
                  </a:srgbClr>
                </a:gs>
                <a:gs pos="100000">
                  <a:srgbClr val="006666"/>
                </a:gs>
              </a:gsLst>
              <a:lin ang="2700000" scaled="0"/>
            </a:gradFill>
          </p:grpSpPr>
          <p:sp>
            <p:nvSpPr>
              <p:cNvPr id="353" name="Rectangle 37"/>
              <p:cNvSpPr>
                <a:spLocks noChangeArrowheads="1"/>
              </p:cNvSpPr>
              <p:nvPr/>
            </p:nvSpPr>
            <p:spPr bwMode="auto">
              <a:xfrm>
                <a:off x="2902" y="1543"/>
                <a:ext cx="137" cy="68"/>
              </a:xfrm>
              <a:prstGeom prst="rect">
                <a:avLst/>
              </a:prstGeom>
              <a:grpFill/>
              <a:ln w="9525">
                <a:solidFill>
                  <a:schemeClr val="tx1"/>
                </a:solidFill>
                <a:miter lim="800000"/>
                <a:headEnd/>
                <a:tailEnd/>
              </a:ln>
              <a:effectLst/>
              <a:extLst/>
            </p:spPr>
            <p:txBody>
              <a:bodyPr wrap="none" anchor="ctr"/>
              <a:lstStyle/>
              <a:p>
                <a:pPr>
                  <a:defRPr/>
                </a:pPr>
                <a:endParaRPr lang="en-US" sz="1200">
                  <a:solidFill>
                    <a:schemeClr val="bg1"/>
                  </a:solidFill>
                </a:endParaRPr>
              </a:p>
            </p:txBody>
          </p:sp>
          <p:sp>
            <p:nvSpPr>
              <p:cNvPr id="354" name="Rectangle 38"/>
              <p:cNvSpPr>
                <a:spLocks noChangeArrowheads="1"/>
              </p:cNvSpPr>
              <p:nvPr/>
            </p:nvSpPr>
            <p:spPr bwMode="auto">
              <a:xfrm>
                <a:off x="3128" y="1543"/>
                <a:ext cx="137" cy="68"/>
              </a:xfrm>
              <a:prstGeom prst="rect">
                <a:avLst/>
              </a:prstGeom>
              <a:grpFill/>
              <a:ln w="9525">
                <a:solidFill>
                  <a:schemeClr val="tx1"/>
                </a:solidFill>
                <a:miter lim="800000"/>
                <a:headEnd/>
                <a:tailEnd/>
              </a:ln>
              <a:effectLst/>
              <a:extLst/>
            </p:spPr>
            <p:txBody>
              <a:bodyPr wrap="none" anchor="ctr"/>
              <a:lstStyle/>
              <a:p>
                <a:pPr>
                  <a:defRPr/>
                </a:pPr>
                <a:endParaRPr lang="en-US" sz="1200">
                  <a:solidFill>
                    <a:schemeClr val="bg1"/>
                  </a:solidFill>
                </a:endParaRPr>
              </a:p>
            </p:txBody>
          </p:sp>
          <p:sp>
            <p:nvSpPr>
              <p:cNvPr id="355" name="Rectangle 39"/>
              <p:cNvSpPr>
                <a:spLocks noChangeArrowheads="1"/>
              </p:cNvSpPr>
              <p:nvPr/>
            </p:nvSpPr>
            <p:spPr bwMode="auto">
              <a:xfrm>
                <a:off x="3355" y="1543"/>
                <a:ext cx="137" cy="68"/>
              </a:xfrm>
              <a:prstGeom prst="rect">
                <a:avLst/>
              </a:prstGeom>
              <a:grpFill/>
              <a:ln w="9525">
                <a:solidFill>
                  <a:schemeClr val="tx1"/>
                </a:solidFill>
                <a:miter lim="800000"/>
                <a:headEnd/>
                <a:tailEnd/>
              </a:ln>
              <a:effectLst/>
              <a:extLst/>
            </p:spPr>
            <p:txBody>
              <a:bodyPr wrap="none" anchor="ctr"/>
              <a:lstStyle/>
              <a:p>
                <a:pPr>
                  <a:defRPr/>
                </a:pPr>
                <a:endParaRPr lang="en-US" sz="1200">
                  <a:solidFill>
                    <a:schemeClr val="bg1"/>
                  </a:solidFill>
                </a:endParaRPr>
              </a:p>
            </p:txBody>
          </p:sp>
          <p:sp>
            <p:nvSpPr>
              <p:cNvPr id="356" name="Rectangle 40"/>
              <p:cNvSpPr>
                <a:spLocks noChangeArrowheads="1"/>
              </p:cNvSpPr>
              <p:nvPr/>
            </p:nvSpPr>
            <p:spPr bwMode="auto">
              <a:xfrm>
                <a:off x="3582" y="1543"/>
                <a:ext cx="137" cy="68"/>
              </a:xfrm>
              <a:prstGeom prst="rect">
                <a:avLst/>
              </a:prstGeom>
              <a:grpFill/>
              <a:ln w="9525">
                <a:solidFill>
                  <a:schemeClr val="tx1"/>
                </a:solidFill>
                <a:miter lim="800000"/>
                <a:headEnd/>
                <a:tailEnd/>
              </a:ln>
              <a:effectLst/>
              <a:extLst/>
            </p:spPr>
            <p:txBody>
              <a:bodyPr wrap="none" anchor="ctr"/>
              <a:lstStyle/>
              <a:p>
                <a:pPr>
                  <a:defRPr/>
                </a:pPr>
                <a:endParaRPr lang="en-US" sz="1200">
                  <a:solidFill>
                    <a:schemeClr val="bg1"/>
                  </a:solidFill>
                </a:endParaRPr>
              </a:p>
            </p:txBody>
          </p:sp>
          <p:sp>
            <p:nvSpPr>
              <p:cNvPr id="357" name="Text Box 41"/>
              <p:cNvSpPr txBox="1">
                <a:spLocks noChangeArrowheads="1"/>
              </p:cNvSpPr>
              <p:nvPr/>
            </p:nvSpPr>
            <p:spPr bwMode="auto">
              <a:xfrm>
                <a:off x="2860" y="1602"/>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1000" dirty="0" smtClean="0">
                    <a:solidFill>
                      <a:schemeClr val="bg1"/>
                    </a:solidFill>
                  </a:rPr>
                  <a:t>ND</a:t>
                </a:r>
                <a:endParaRPr lang="en-US" sz="1000" dirty="0">
                  <a:solidFill>
                    <a:schemeClr val="bg1"/>
                  </a:solidFill>
                </a:endParaRPr>
              </a:p>
            </p:txBody>
          </p:sp>
        </p:grpSp>
        <p:grpSp>
          <p:nvGrpSpPr>
            <p:cNvPr id="28715" name="Group 260"/>
            <p:cNvGrpSpPr>
              <a:grpSpLocks/>
            </p:cNvGrpSpPr>
            <p:nvPr/>
          </p:nvGrpSpPr>
          <p:grpSpPr bwMode="auto">
            <a:xfrm>
              <a:off x="100879" y="1492666"/>
              <a:ext cx="1312582" cy="430002"/>
              <a:chOff x="1586" y="1611"/>
              <a:chExt cx="907" cy="331"/>
            </a:xfrm>
            <a:gradFill>
              <a:gsLst>
                <a:gs pos="0">
                  <a:srgbClr val="5F5F5F"/>
                </a:gs>
                <a:gs pos="100000">
                  <a:srgbClr val="1C1C1C"/>
                </a:gs>
              </a:gsLst>
              <a:lin ang="2700000" scaled="0"/>
            </a:gradFill>
          </p:grpSpPr>
          <p:sp>
            <p:nvSpPr>
              <p:cNvPr id="348" name="Rectangle 261"/>
              <p:cNvSpPr>
                <a:spLocks noChangeArrowheads="1"/>
              </p:cNvSpPr>
              <p:nvPr/>
            </p:nvSpPr>
            <p:spPr bwMode="auto">
              <a:xfrm>
                <a:off x="1632" y="1611"/>
                <a:ext cx="137" cy="68"/>
              </a:xfrm>
              <a:prstGeom prst="rect">
                <a:avLst/>
              </a:prstGeom>
              <a:grpFill/>
              <a:ln w="9525">
                <a:solidFill>
                  <a:schemeClr val="tx1"/>
                </a:solidFill>
                <a:miter lim="800000"/>
                <a:headEnd/>
                <a:tailEnd/>
              </a:ln>
              <a:effectLst/>
              <a:extLst/>
            </p:spPr>
            <p:txBody>
              <a:bodyPr wrap="none" anchor="ctr"/>
              <a:lstStyle/>
              <a:p>
                <a:pPr>
                  <a:defRPr/>
                </a:pPr>
                <a:endParaRPr lang="en-US" sz="1200">
                  <a:solidFill>
                    <a:schemeClr val="bg1"/>
                  </a:solidFill>
                </a:endParaRPr>
              </a:p>
            </p:txBody>
          </p:sp>
          <p:sp>
            <p:nvSpPr>
              <p:cNvPr id="349" name="Rectangle 262"/>
              <p:cNvSpPr>
                <a:spLocks noChangeArrowheads="1"/>
              </p:cNvSpPr>
              <p:nvPr/>
            </p:nvSpPr>
            <p:spPr bwMode="auto">
              <a:xfrm>
                <a:off x="1858" y="1611"/>
                <a:ext cx="137" cy="68"/>
              </a:xfrm>
              <a:prstGeom prst="rect">
                <a:avLst/>
              </a:prstGeom>
              <a:grpFill/>
              <a:ln w="9525">
                <a:solidFill>
                  <a:schemeClr val="tx1"/>
                </a:solidFill>
                <a:miter lim="800000"/>
                <a:headEnd/>
                <a:tailEnd/>
              </a:ln>
              <a:effectLst/>
              <a:extLst/>
            </p:spPr>
            <p:txBody>
              <a:bodyPr wrap="none" anchor="ctr"/>
              <a:lstStyle/>
              <a:p>
                <a:pPr>
                  <a:defRPr/>
                </a:pPr>
                <a:endParaRPr lang="en-US" sz="1200">
                  <a:solidFill>
                    <a:schemeClr val="bg1"/>
                  </a:solidFill>
                </a:endParaRPr>
              </a:p>
            </p:txBody>
          </p:sp>
          <p:sp>
            <p:nvSpPr>
              <p:cNvPr id="350" name="Rectangle 263"/>
              <p:cNvSpPr>
                <a:spLocks noChangeArrowheads="1"/>
              </p:cNvSpPr>
              <p:nvPr/>
            </p:nvSpPr>
            <p:spPr bwMode="auto">
              <a:xfrm>
                <a:off x="2085" y="1611"/>
                <a:ext cx="137" cy="68"/>
              </a:xfrm>
              <a:prstGeom prst="rect">
                <a:avLst/>
              </a:prstGeom>
              <a:grpFill/>
              <a:ln w="9525">
                <a:solidFill>
                  <a:schemeClr val="tx1"/>
                </a:solidFill>
                <a:miter lim="800000"/>
                <a:headEnd/>
                <a:tailEnd/>
              </a:ln>
              <a:effectLst/>
              <a:extLst/>
            </p:spPr>
            <p:txBody>
              <a:bodyPr wrap="none" anchor="ctr"/>
              <a:lstStyle/>
              <a:p>
                <a:pPr>
                  <a:defRPr/>
                </a:pPr>
                <a:endParaRPr lang="en-US" sz="1200">
                  <a:solidFill>
                    <a:schemeClr val="bg1"/>
                  </a:solidFill>
                </a:endParaRPr>
              </a:p>
            </p:txBody>
          </p:sp>
          <p:sp>
            <p:nvSpPr>
              <p:cNvPr id="351" name="Rectangle 264"/>
              <p:cNvSpPr>
                <a:spLocks noChangeArrowheads="1"/>
              </p:cNvSpPr>
              <p:nvPr/>
            </p:nvSpPr>
            <p:spPr bwMode="auto">
              <a:xfrm>
                <a:off x="2312" y="1611"/>
                <a:ext cx="137" cy="68"/>
              </a:xfrm>
              <a:prstGeom prst="rect">
                <a:avLst/>
              </a:prstGeom>
              <a:grpFill/>
              <a:ln w="9525">
                <a:solidFill>
                  <a:schemeClr val="tx1"/>
                </a:solidFill>
                <a:miter lim="800000"/>
                <a:headEnd/>
                <a:tailEnd/>
              </a:ln>
              <a:effectLst/>
              <a:extLst/>
            </p:spPr>
            <p:txBody>
              <a:bodyPr wrap="none" anchor="ctr"/>
              <a:lstStyle/>
              <a:p>
                <a:pPr>
                  <a:defRPr/>
                </a:pPr>
                <a:endParaRPr lang="en-US" sz="1200">
                  <a:solidFill>
                    <a:schemeClr val="bg1"/>
                  </a:solidFill>
                </a:endParaRPr>
              </a:p>
            </p:txBody>
          </p:sp>
          <p:sp>
            <p:nvSpPr>
              <p:cNvPr id="352" name="Text Box 265"/>
              <p:cNvSpPr txBox="1">
                <a:spLocks noChangeArrowheads="1"/>
              </p:cNvSpPr>
              <p:nvPr/>
            </p:nvSpPr>
            <p:spPr bwMode="auto">
              <a:xfrm>
                <a:off x="1586" y="1670"/>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000" dirty="0">
                    <a:solidFill>
                      <a:schemeClr val="bg1"/>
                    </a:solidFill>
                  </a:rPr>
                  <a:t>z/OS</a:t>
                </a:r>
              </a:p>
            </p:txBody>
          </p:sp>
        </p:grpSp>
      </p:grpSp>
    </p:spTree>
    <p:extLst>
      <p:ext uri="{BB962C8B-B14F-4D97-AF65-F5344CB8AC3E}">
        <p14:creationId xmlns:p14="http://schemas.microsoft.com/office/powerpoint/2010/main" val="52165742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title"/>
          </p:nvPr>
        </p:nvSpPr>
        <p:spPr bwMode="auto">
          <a:xfrm>
            <a:off x="133350" y="919572"/>
            <a:ext cx="8616950" cy="457200"/>
          </a:xfrm>
          <a:ln>
            <a:miter lim="800000"/>
            <a:headEnd/>
            <a:tailEnd/>
          </a:ln>
        </p:spPr>
        <p:txBody>
          <a:bodyPr vert="horz" wrap="square" lIns="91440" tIns="45720" rIns="91440" bIns="45720" numCol="1" anchor="t" anchorCtr="0" compatLnSpc="1">
            <a:prstTxWarp prst="textNoShape">
              <a:avLst/>
            </a:prstTxWarp>
          </a:bodyPr>
          <a:lstStyle/>
          <a:p>
            <a:pPr>
              <a:defRPr/>
            </a:pPr>
            <a:r>
              <a:rPr lang="en-GB" altLang="ja-JP" kern="1200" dirty="0" smtClean="0">
                <a:solidFill>
                  <a:schemeClr val="tx2"/>
                </a:solidFill>
                <a:ea typeface="MS PGothic" pitchFamily="34" charset="-128"/>
                <a:cs typeface="Arial" pitchFamily="34" charset="0"/>
              </a:rPr>
              <a:t>“Packaged Server” Deployment Option</a:t>
            </a:r>
          </a:p>
        </p:txBody>
      </p:sp>
      <p:sp>
        <p:nvSpPr>
          <p:cNvPr id="28675" name="Rectangle 4"/>
          <p:cNvSpPr>
            <a:spLocks noGrp="1" noChangeArrowheads="1"/>
          </p:cNvSpPr>
          <p:nvPr>
            <p:ph type="body" idx="4294967295"/>
          </p:nvPr>
        </p:nvSpPr>
        <p:spPr bwMode="auto">
          <a:xfrm>
            <a:off x="0" y="1520788"/>
            <a:ext cx="8269288" cy="521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GB" sz="1600" dirty="0" smtClean="0"/>
              <a:t>Package up a compressed archive of a configured Liberty server type along with its applications </a:t>
            </a:r>
          </a:p>
          <a:p>
            <a:pPr lvl="1">
              <a:lnSpc>
                <a:spcPct val="90000"/>
              </a:lnSpc>
            </a:pPr>
            <a:r>
              <a:rPr lang="en-GB" sz="1600" dirty="0" smtClean="0"/>
              <a:t>Directly from Eclipse </a:t>
            </a:r>
            <a:br>
              <a:rPr lang="en-GB" sz="1600" dirty="0" smtClean="0"/>
            </a:br>
            <a:r>
              <a:rPr lang="en-GB" sz="1600" dirty="0" smtClean="0"/>
              <a:t>environment</a:t>
            </a:r>
          </a:p>
          <a:p>
            <a:pPr lvl="1">
              <a:lnSpc>
                <a:spcPct val="90000"/>
              </a:lnSpc>
            </a:pPr>
            <a:r>
              <a:rPr lang="en-GB" sz="1600" dirty="0" smtClean="0"/>
              <a:t>Resulting zip can be copied to</a:t>
            </a:r>
            <a:br>
              <a:rPr lang="en-GB" sz="1600" dirty="0" smtClean="0"/>
            </a:br>
            <a:r>
              <a:rPr lang="en-GB" sz="1600" dirty="0" smtClean="0"/>
              <a:t>integration or production </a:t>
            </a:r>
            <a:br>
              <a:rPr lang="en-GB" sz="1600" dirty="0" smtClean="0"/>
            </a:br>
            <a:r>
              <a:rPr lang="en-GB" sz="1600" dirty="0" smtClean="0"/>
              <a:t>environment and unzipped.</a:t>
            </a:r>
            <a:br>
              <a:rPr lang="en-GB" sz="1600" dirty="0" smtClean="0"/>
            </a:br>
            <a:endParaRPr lang="en-GB" sz="1600" dirty="0" smtClean="0"/>
          </a:p>
          <a:p>
            <a:pPr>
              <a:lnSpc>
                <a:spcPct val="90000"/>
              </a:lnSpc>
            </a:pPr>
            <a:r>
              <a:rPr lang="en-GB" sz="1600" dirty="0" smtClean="0"/>
              <a:t>For test automation outside the IDE, a </a:t>
            </a:r>
            <a:br>
              <a:rPr lang="en-GB" sz="1600" dirty="0" smtClean="0"/>
            </a:br>
            <a:r>
              <a:rPr lang="en-GB" sz="1600" dirty="0" smtClean="0"/>
              <a:t>command-line program to manage the </a:t>
            </a:r>
            <a:br>
              <a:rPr lang="en-GB" sz="1600" dirty="0" smtClean="0"/>
            </a:br>
            <a:r>
              <a:rPr lang="en-GB" sz="1600" dirty="0" smtClean="0"/>
              <a:t>lifecycle of server instances:</a:t>
            </a:r>
          </a:p>
          <a:p>
            <a:pPr lvl="1">
              <a:lnSpc>
                <a:spcPct val="90000"/>
              </a:lnSpc>
            </a:pPr>
            <a:r>
              <a:rPr lang="en-GB" sz="1600" dirty="0" smtClean="0"/>
              <a:t>Create [</a:t>
            </a:r>
            <a:r>
              <a:rPr lang="en-GB" sz="1600" dirty="0" err="1" smtClean="0"/>
              <a:t>serverName</a:t>
            </a:r>
            <a:r>
              <a:rPr lang="en-GB" sz="1600" dirty="0" smtClean="0"/>
              <a:t>]</a:t>
            </a:r>
          </a:p>
          <a:p>
            <a:pPr lvl="1">
              <a:lnSpc>
                <a:spcPct val="90000"/>
              </a:lnSpc>
            </a:pPr>
            <a:r>
              <a:rPr lang="en-GB" sz="1600" dirty="0" smtClean="0"/>
              <a:t>Start and stop [</a:t>
            </a:r>
            <a:r>
              <a:rPr lang="en-GB" sz="1600" dirty="0" err="1" smtClean="0"/>
              <a:t>serverName</a:t>
            </a:r>
            <a:r>
              <a:rPr lang="en-GB" sz="1600" dirty="0" smtClean="0"/>
              <a:t>]</a:t>
            </a:r>
          </a:p>
          <a:p>
            <a:pPr lvl="1">
              <a:lnSpc>
                <a:spcPct val="90000"/>
              </a:lnSpc>
            </a:pPr>
            <a:r>
              <a:rPr lang="en-GB" sz="1600" dirty="0" smtClean="0"/>
              <a:t>Package [</a:t>
            </a:r>
            <a:r>
              <a:rPr lang="en-GB" sz="1600" dirty="0" err="1" smtClean="0"/>
              <a:t>serverName</a:t>
            </a:r>
            <a:r>
              <a:rPr lang="en-GB" sz="1600" dirty="0" smtClean="0"/>
              <a:t>]</a:t>
            </a:r>
          </a:p>
          <a:p>
            <a:pPr lvl="1">
              <a:lnSpc>
                <a:spcPct val="90000"/>
              </a:lnSpc>
            </a:pPr>
            <a:r>
              <a:rPr lang="en-GB" sz="1600" dirty="0" smtClean="0"/>
              <a:t>Status [</a:t>
            </a:r>
            <a:r>
              <a:rPr lang="en-GB" sz="1600" dirty="0" err="1" smtClean="0"/>
              <a:t>serverName</a:t>
            </a:r>
            <a:r>
              <a:rPr lang="en-GB" sz="1600" dirty="0" smtClean="0"/>
              <a:t>]</a:t>
            </a:r>
          </a:p>
          <a:p>
            <a:pPr>
              <a:lnSpc>
                <a:spcPct val="90000"/>
              </a:lnSpc>
            </a:pPr>
            <a:r>
              <a:rPr lang="en-GB" sz="1600" dirty="0" smtClean="0"/>
              <a:t>Updates to configuration of running server are effective immediately.</a:t>
            </a:r>
          </a:p>
          <a:p>
            <a:pPr>
              <a:lnSpc>
                <a:spcPct val="90000"/>
              </a:lnSpc>
            </a:pPr>
            <a:r>
              <a:rPr lang="en-GB" sz="1600" dirty="0" smtClean="0"/>
              <a:t>Add/remove apps dynamically by drag/drop to monitored directory.</a:t>
            </a:r>
          </a:p>
          <a:p>
            <a:pPr>
              <a:lnSpc>
                <a:spcPct val="90000"/>
              </a:lnSpc>
            </a:pPr>
            <a:endParaRPr lang="en-GB" sz="1600" dirty="0" smtClean="0"/>
          </a:p>
        </p:txBody>
      </p:sp>
      <p:pic>
        <p:nvPicPr>
          <p:cNvPr id="20486" name="Picture 6"/>
          <p:cNvPicPr>
            <a:picLocks noChangeAspect="1" noChangeArrowheads="1"/>
          </p:cNvPicPr>
          <p:nvPr/>
        </p:nvPicPr>
        <p:blipFill>
          <a:blip r:embed="rId3"/>
          <a:srcRect/>
          <a:stretch>
            <a:fillRect/>
          </a:stretch>
        </p:blipFill>
        <p:spPr bwMode="auto">
          <a:xfrm>
            <a:off x="4610100" y="3910013"/>
            <a:ext cx="4533900" cy="1395412"/>
          </a:xfrm>
          <a:prstGeom prst="rect">
            <a:avLst/>
          </a:prstGeom>
          <a:noFill/>
          <a:ln>
            <a:noFill/>
          </a:ln>
          <a:effectLst>
            <a:prstShdw prst="shdw17" dist="17961" dir="2700000">
              <a:schemeClr val="accent1">
                <a:gamma/>
                <a:shade val="60000"/>
                <a:invGamma/>
              </a:schemeClr>
            </a:prstShdw>
          </a:effectLst>
          <a:extLst/>
        </p:spPr>
      </p:pic>
      <p:pic>
        <p:nvPicPr>
          <p:cNvPr id="26631" name="Picture 7"/>
          <p:cNvPicPr>
            <a:picLocks noChangeAspect="1" noChangeArrowheads="1"/>
          </p:cNvPicPr>
          <p:nvPr/>
        </p:nvPicPr>
        <p:blipFill>
          <a:blip r:embed="rId4"/>
          <a:srcRect/>
          <a:stretch>
            <a:fillRect/>
          </a:stretch>
        </p:blipFill>
        <p:spPr bwMode="auto">
          <a:xfrm>
            <a:off x="4198144" y="1870644"/>
            <a:ext cx="4514316" cy="1890231"/>
          </a:xfrm>
          <a:prstGeom prst="rect">
            <a:avLst/>
          </a:prstGeom>
          <a:noFill/>
          <a:ln>
            <a:noFill/>
          </a:ln>
          <a:effectLst>
            <a:prstShdw prst="shdw17" dist="17961" dir="2700000">
              <a:schemeClr val="accent1">
                <a:gamma/>
                <a:shade val="60000"/>
                <a:invGamma/>
              </a:schemeClr>
            </a:prstShdw>
          </a:effectLst>
          <a:extLst/>
        </p:spPr>
      </p:pic>
    </p:spTree>
    <p:extLst>
      <p:ext uri="{BB962C8B-B14F-4D97-AF65-F5344CB8AC3E}">
        <p14:creationId xmlns:p14="http://schemas.microsoft.com/office/powerpoint/2010/main" val="79161754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133350" y="836712"/>
            <a:ext cx="861695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b="1" dirty="0" smtClean="0">
                <a:solidFill>
                  <a:schemeClr val="accent1"/>
                </a:solidFill>
                <a:ea typeface="MS PGothic" pitchFamily="34" charset="-128"/>
              </a:rPr>
              <a:t>Minimized Server Packages</a:t>
            </a:r>
            <a:endParaRPr lang="en-US" altLang="ja-JP" b="1" dirty="0" smtClean="0">
              <a:solidFill>
                <a:schemeClr val="accent1"/>
              </a:solidFill>
              <a:ea typeface="MS PGothic" pitchFamily="34" charset="-128"/>
            </a:endParaRPr>
          </a:p>
        </p:txBody>
      </p:sp>
      <p:sp>
        <p:nvSpPr>
          <p:cNvPr id="29699" name="Content Placeholder 3"/>
          <p:cNvSpPr>
            <a:spLocks noGrp="1"/>
          </p:cNvSpPr>
          <p:nvPr>
            <p:ph idx="1"/>
          </p:nvPr>
        </p:nvSpPr>
        <p:spPr bwMode="auto">
          <a:xfrm>
            <a:off x="133350" y="1844687"/>
            <a:ext cx="7715250" cy="5292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1600" b="1" dirty="0" smtClean="0"/>
              <a:t>Install</a:t>
            </a:r>
            <a:r>
              <a:rPr lang="en-GB" sz="1600" dirty="0" smtClean="0"/>
              <a:t> only what you need to</a:t>
            </a:r>
            <a:br>
              <a:rPr lang="en-GB" sz="1600" dirty="0" smtClean="0"/>
            </a:br>
            <a:r>
              <a:rPr lang="en-GB" sz="1600" b="1" dirty="0" smtClean="0"/>
              <a:t>minimize disk footprint.</a:t>
            </a:r>
          </a:p>
          <a:p>
            <a:pPr lvl="1"/>
            <a:r>
              <a:rPr lang="en-GB" sz="1600" dirty="0" smtClean="0"/>
              <a:t>Modular “Archive Install” or</a:t>
            </a:r>
          </a:p>
          <a:p>
            <a:pPr lvl="1"/>
            <a:r>
              <a:rPr lang="en-GB" sz="1600" dirty="0" smtClean="0"/>
              <a:t>Standalone Installation Manager</a:t>
            </a:r>
            <a:br>
              <a:rPr lang="en-GB" sz="1600" dirty="0" smtClean="0"/>
            </a:br>
            <a:r>
              <a:rPr lang="en-GB" sz="1600" dirty="0" smtClean="0"/>
              <a:t>repository</a:t>
            </a:r>
            <a:br>
              <a:rPr lang="en-GB" sz="1600" dirty="0" smtClean="0"/>
            </a:br>
            <a:r>
              <a:rPr lang="en-GB" sz="1600" dirty="0" smtClean="0"/>
              <a:t/>
            </a:r>
            <a:br>
              <a:rPr lang="en-GB" sz="1600" dirty="0" smtClean="0"/>
            </a:br>
            <a:r>
              <a:rPr lang="en-GB" sz="1600" dirty="0" smtClean="0"/>
              <a:t/>
            </a:r>
            <a:br>
              <a:rPr lang="en-GB" sz="1600" dirty="0" smtClean="0"/>
            </a:br>
            <a:endParaRPr lang="en-GB" sz="1600" dirty="0" smtClean="0"/>
          </a:p>
          <a:p>
            <a:r>
              <a:rPr lang="en-GB" sz="1600" b="1" dirty="0" smtClean="0"/>
              <a:t>Start</a:t>
            </a:r>
            <a:r>
              <a:rPr lang="en-GB" sz="1600" dirty="0" smtClean="0"/>
              <a:t> only what you need - only configured features are started by the Liberty kernel to </a:t>
            </a:r>
            <a:br>
              <a:rPr lang="en-GB" sz="1600" dirty="0" smtClean="0"/>
            </a:br>
            <a:r>
              <a:rPr lang="en-GB" sz="1600" b="1" dirty="0" smtClean="0"/>
              <a:t>minimize memory footprint </a:t>
            </a:r>
            <a:br>
              <a:rPr lang="en-GB" sz="1600" b="1" dirty="0" smtClean="0"/>
            </a:br>
            <a:r>
              <a:rPr lang="en-GB" sz="1600" b="1" dirty="0" smtClean="0"/>
              <a:t/>
            </a:r>
            <a:br>
              <a:rPr lang="en-GB" sz="1600" b="1" dirty="0" smtClean="0"/>
            </a:br>
            <a:endParaRPr lang="en-GB" sz="1600" b="1" dirty="0" smtClean="0"/>
          </a:p>
          <a:p>
            <a:r>
              <a:rPr lang="en-GB" sz="1600" b="1" dirty="0" smtClean="0"/>
              <a:t>Package</a:t>
            </a:r>
            <a:r>
              <a:rPr lang="en-GB" sz="1600" dirty="0" smtClean="0"/>
              <a:t> only what you need to</a:t>
            </a:r>
            <a:r>
              <a:rPr lang="en-GB" sz="1600" b="1" dirty="0" smtClean="0"/>
              <a:t> </a:t>
            </a:r>
            <a:br>
              <a:rPr lang="en-GB" sz="1600" b="1" dirty="0" smtClean="0"/>
            </a:br>
            <a:r>
              <a:rPr lang="en-GB" sz="1600" b="1" dirty="0" smtClean="0"/>
              <a:t>minimize a packaged server:</a:t>
            </a:r>
            <a:br>
              <a:rPr lang="en-GB" sz="1600" b="1" dirty="0" smtClean="0"/>
            </a:br>
            <a:r>
              <a:rPr lang="en-GB" sz="1600" dirty="0" smtClean="0">
                <a:latin typeface="Courier New" pitchFamily="49" charset="0"/>
                <a:cs typeface="Courier New" pitchFamily="49" charset="0"/>
              </a:rPr>
              <a:t>server –package </a:t>
            </a:r>
            <a:r>
              <a:rPr lang="en-GB" sz="1600" dirty="0" err="1" smtClean="0">
                <a:latin typeface="Courier New" pitchFamily="49" charset="0"/>
                <a:cs typeface="Courier New" pitchFamily="49" charset="0"/>
              </a:rPr>
              <a:t>serverName</a:t>
            </a:r>
            <a:r>
              <a:rPr lang="en-GB" sz="1600" dirty="0" smtClean="0">
                <a:latin typeface="Courier New" pitchFamily="49" charset="0"/>
                <a:cs typeface="Courier New" pitchFamily="49" charset="0"/>
              </a:rPr>
              <a:t> </a:t>
            </a:r>
            <a:r>
              <a:rPr lang="en-GB" sz="1600" b="1" dirty="0" smtClean="0">
                <a:latin typeface="Courier New" pitchFamily="49" charset="0"/>
                <a:cs typeface="Courier New" pitchFamily="49" charset="0"/>
              </a:rPr>
              <a:t>--include=minify</a:t>
            </a:r>
          </a:p>
        </p:txBody>
      </p:sp>
      <p:sp>
        <p:nvSpPr>
          <p:cNvPr id="29700" name="AutoShape 2" descr="https://dw1.s81c.com/developerworks/mydeveloperworks/blogs/wasdev/resource/splash/minify2.jpg"/>
          <p:cNvSpPr>
            <a:spLocks noChangeAspect="1" noChangeArrowheads="1"/>
          </p:cNvSpPr>
          <p:nvPr/>
        </p:nvSpPr>
        <p:spPr bwMode="auto">
          <a:xfrm>
            <a:off x="155575" y="-1866900"/>
            <a:ext cx="8582025"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2970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7451" y="5384435"/>
            <a:ext cx="2178707" cy="991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2" name="Group 4"/>
          <p:cNvGrpSpPr>
            <a:grpSpLocks/>
          </p:cNvGrpSpPr>
          <p:nvPr/>
        </p:nvGrpSpPr>
        <p:grpSpPr bwMode="auto">
          <a:xfrm>
            <a:off x="4148138" y="2259199"/>
            <a:ext cx="2439987" cy="1493837"/>
            <a:chOff x="1858397" y="2891123"/>
            <a:chExt cx="6544959" cy="3520126"/>
          </a:xfrm>
        </p:grpSpPr>
        <p:grpSp>
          <p:nvGrpSpPr>
            <p:cNvPr id="29732" name="Group 171"/>
            <p:cNvGrpSpPr>
              <a:grpSpLocks/>
            </p:cNvGrpSpPr>
            <p:nvPr/>
          </p:nvGrpSpPr>
          <p:grpSpPr bwMode="auto">
            <a:xfrm>
              <a:off x="5942790" y="5892137"/>
              <a:ext cx="1633537" cy="519112"/>
              <a:chOff x="4829" y="2836"/>
              <a:chExt cx="1134" cy="360"/>
            </a:xfrm>
          </p:grpSpPr>
          <p:sp>
            <p:nvSpPr>
              <p:cNvPr id="7" name="Rectangle 98"/>
              <p:cNvSpPr>
                <a:spLocks noChangeArrowheads="1"/>
              </p:cNvSpPr>
              <p:nvPr/>
            </p:nvSpPr>
            <p:spPr bwMode="auto">
              <a:xfrm>
                <a:off x="4888" y="2835"/>
                <a:ext cx="171" cy="75"/>
              </a:xfrm>
              <a:prstGeom prst="rect">
                <a:avLst/>
              </a:prstGeom>
              <a:gradFill rotWithShape="1">
                <a:gsLst>
                  <a:gs pos="0">
                    <a:srgbClr val="009900"/>
                  </a:gs>
                  <a:gs pos="100000">
                    <a:srgbClr val="007500"/>
                  </a:gs>
                </a:gsLst>
                <a:lin ang="0" scaled="1"/>
              </a:grad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8" name="Rectangle 99"/>
              <p:cNvSpPr>
                <a:spLocks noChangeArrowheads="1"/>
              </p:cNvSpPr>
              <p:nvPr/>
            </p:nvSpPr>
            <p:spPr bwMode="auto">
              <a:xfrm>
                <a:off x="5168" y="2835"/>
                <a:ext cx="171" cy="75"/>
              </a:xfrm>
              <a:prstGeom prst="rect">
                <a:avLst/>
              </a:prstGeom>
              <a:gradFill rotWithShape="1">
                <a:gsLst>
                  <a:gs pos="0">
                    <a:srgbClr val="009900"/>
                  </a:gs>
                  <a:gs pos="100000">
                    <a:srgbClr val="007500"/>
                  </a:gs>
                </a:gsLst>
                <a:lin ang="0" scaled="1"/>
              </a:grad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9" name="Rectangle 100"/>
              <p:cNvSpPr>
                <a:spLocks noChangeArrowheads="1"/>
              </p:cNvSpPr>
              <p:nvPr/>
            </p:nvSpPr>
            <p:spPr bwMode="auto">
              <a:xfrm>
                <a:off x="5452" y="2835"/>
                <a:ext cx="171" cy="75"/>
              </a:xfrm>
              <a:prstGeom prst="rect">
                <a:avLst/>
              </a:prstGeom>
              <a:gradFill rotWithShape="1">
                <a:gsLst>
                  <a:gs pos="0">
                    <a:srgbClr val="009900"/>
                  </a:gs>
                  <a:gs pos="100000">
                    <a:srgbClr val="007500"/>
                  </a:gs>
                </a:gsLst>
                <a:lin ang="0" scaled="1"/>
              </a:grad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0" name="Rectangle 101"/>
              <p:cNvSpPr>
                <a:spLocks noChangeArrowheads="1"/>
              </p:cNvSpPr>
              <p:nvPr/>
            </p:nvSpPr>
            <p:spPr bwMode="auto">
              <a:xfrm>
                <a:off x="5736" y="2835"/>
                <a:ext cx="171" cy="75"/>
              </a:xfrm>
              <a:prstGeom prst="rect">
                <a:avLst/>
              </a:prstGeom>
              <a:gradFill rotWithShape="1">
                <a:gsLst>
                  <a:gs pos="0">
                    <a:srgbClr val="009900"/>
                  </a:gs>
                  <a:gs pos="100000">
                    <a:srgbClr val="007500"/>
                  </a:gs>
                </a:gsLst>
                <a:lin ang="0" scaled="1"/>
              </a:grad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29788" name="Text Box 102"/>
              <p:cNvSpPr txBox="1">
                <a:spLocks noChangeArrowheads="1"/>
              </p:cNvSpPr>
              <p:nvPr/>
            </p:nvSpPr>
            <p:spPr bwMode="auto">
              <a:xfrm>
                <a:off x="4829" y="2901"/>
                <a:ext cx="1134" cy="295"/>
              </a:xfrm>
              <a:prstGeom prst="rect">
                <a:avLst/>
              </a:prstGeom>
              <a:gradFill rotWithShape="1">
                <a:gsLst>
                  <a:gs pos="0">
                    <a:srgbClr val="009900"/>
                  </a:gs>
                  <a:gs pos="100000">
                    <a:srgbClr val="007400"/>
                  </a:gs>
                </a:gsLst>
                <a:lin ang="2700000" scaled="1"/>
              </a:gradFill>
              <a:ln w="6350">
                <a:solidFill>
                  <a:schemeClr val="tx1"/>
                </a:solidFill>
                <a:miter lim="800000"/>
                <a:headEnd/>
                <a:tailEnd/>
              </a:ln>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800">
                    <a:solidFill>
                      <a:schemeClr val="bg1"/>
                    </a:solidFill>
                    <a:ea typeface="MS PGothic" pitchFamily="34" charset="-128"/>
                  </a:rPr>
                  <a:t>Application Manager</a:t>
                </a:r>
              </a:p>
            </p:txBody>
          </p:sp>
        </p:grpSp>
        <p:grpSp>
          <p:nvGrpSpPr>
            <p:cNvPr id="29733" name="Group 167"/>
            <p:cNvGrpSpPr>
              <a:grpSpLocks/>
            </p:cNvGrpSpPr>
            <p:nvPr/>
          </p:nvGrpSpPr>
          <p:grpSpPr bwMode="auto">
            <a:xfrm>
              <a:off x="4309252" y="5892137"/>
              <a:ext cx="1633538" cy="519112"/>
              <a:chOff x="3695" y="2836"/>
              <a:chExt cx="1134" cy="360"/>
            </a:xfrm>
          </p:grpSpPr>
          <p:sp>
            <p:nvSpPr>
              <p:cNvPr id="13" name="Rectangle 92"/>
              <p:cNvSpPr>
                <a:spLocks noChangeArrowheads="1"/>
              </p:cNvSpPr>
              <p:nvPr/>
            </p:nvSpPr>
            <p:spPr bwMode="auto">
              <a:xfrm>
                <a:off x="3755" y="2835"/>
                <a:ext cx="168" cy="75"/>
              </a:xfrm>
              <a:prstGeom prst="rect">
                <a:avLst/>
              </a:prstGeom>
              <a:gradFill rotWithShape="1">
                <a:gsLst>
                  <a:gs pos="0">
                    <a:srgbClr val="009900"/>
                  </a:gs>
                  <a:gs pos="100000">
                    <a:srgbClr val="007500"/>
                  </a:gs>
                </a:gsLst>
                <a:lin ang="0" scaled="1"/>
              </a:grad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4" name="Rectangle 93"/>
              <p:cNvSpPr>
                <a:spLocks noChangeArrowheads="1"/>
              </p:cNvSpPr>
              <p:nvPr/>
            </p:nvSpPr>
            <p:spPr bwMode="auto">
              <a:xfrm>
                <a:off x="4036" y="2835"/>
                <a:ext cx="171" cy="75"/>
              </a:xfrm>
              <a:prstGeom prst="rect">
                <a:avLst/>
              </a:prstGeom>
              <a:gradFill rotWithShape="1">
                <a:gsLst>
                  <a:gs pos="0">
                    <a:srgbClr val="009900"/>
                  </a:gs>
                  <a:gs pos="100000">
                    <a:srgbClr val="007500"/>
                  </a:gs>
                </a:gsLst>
                <a:lin ang="0" scaled="1"/>
              </a:grad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5" name="Rectangle 94"/>
              <p:cNvSpPr>
                <a:spLocks noChangeArrowheads="1"/>
              </p:cNvSpPr>
              <p:nvPr/>
            </p:nvSpPr>
            <p:spPr bwMode="auto">
              <a:xfrm>
                <a:off x="4320" y="2835"/>
                <a:ext cx="171" cy="75"/>
              </a:xfrm>
              <a:prstGeom prst="rect">
                <a:avLst/>
              </a:prstGeom>
              <a:gradFill rotWithShape="1">
                <a:gsLst>
                  <a:gs pos="0">
                    <a:srgbClr val="009900"/>
                  </a:gs>
                  <a:gs pos="100000">
                    <a:srgbClr val="007500"/>
                  </a:gs>
                </a:gsLst>
                <a:lin ang="0" scaled="1"/>
              </a:grad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6" name="Rectangle 95"/>
              <p:cNvSpPr>
                <a:spLocks noChangeArrowheads="1"/>
              </p:cNvSpPr>
              <p:nvPr/>
            </p:nvSpPr>
            <p:spPr bwMode="auto">
              <a:xfrm>
                <a:off x="4604" y="2835"/>
                <a:ext cx="168" cy="75"/>
              </a:xfrm>
              <a:prstGeom prst="rect">
                <a:avLst/>
              </a:prstGeom>
              <a:gradFill rotWithShape="1">
                <a:gsLst>
                  <a:gs pos="0">
                    <a:srgbClr val="009900"/>
                  </a:gs>
                  <a:gs pos="100000">
                    <a:srgbClr val="007500"/>
                  </a:gs>
                </a:gsLst>
                <a:lin ang="0" scaled="1"/>
              </a:grad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29783" name="Text Box 96"/>
              <p:cNvSpPr txBox="1">
                <a:spLocks noChangeArrowheads="1"/>
              </p:cNvSpPr>
              <p:nvPr/>
            </p:nvSpPr>
            <p:spPr bwMode="auto">
              <a:xfrm>
                <a:off x="3695" y="2901"/>
                <a:ext cx="1134" cy="295"/>
              </a:xfrm>
              <a:prstGeom prst="rect">
                <a:avLst/>
              </a:prstGeom>
              <a:gradFill rotWithShape="1">
                <a:gsLst>
                  <a:gs pos="0">
                    <a:srgbClr val="009900"/>
                  </a:gs>
                  <a:gs pos="100000">
                    <a:srgbClr val="007400"/>
                  </a:gs>
                </a:gsLst>
                <a:lin ang="2700000" scaled="1"/>
              </a:gradFill>
              <a:ln w="6350">
                <a:solidFill>
                  <a:schemeClr val="tx1"/>
                </a:solidFill>
                <a:miter lim="800000"/>
                <a:headEnd/>
                <a:tailEnd/>
              </a:ln>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800">
                    <a:solidFill>
                      <a:schemeClr val="bg1"/>
                    </a:solidFill>
                    <a:ea typeface="MS PGothic" pitchFamily="34" charset="-128"/>
                  </a:rPr>
                  <a:t>HTTP Transport</a:t>
                </a:r>
              </a:p>
            </p:txBody>
          </p:sp>
        </p:grpSp>
        <p:grpSp>
          <p:nvGrpSpPr>
            <p:cNvPr id="29734" name="Group 150"/>
            <p:cNvGrpSpPr>
              <a:grpSpLocks/>
            </p:cNvGrpSpPr>
            <p:nvPr/>
          </p:nvGrpSpPr>
          <p:grpSpPr bwMode="auto">
            <a:xfrm>
              <a:off x="2674127" y="5892137"/>
              <a:ext cx="1635125" cy="519112"/>
              <a:chOff x="2561" y="2836"/>
              <a:chExt cx="1134" cy="360"/>
            </a:xfrm>
          </p:grpSpPr>
          <p:sp>
            <p:nvSpPr>
              <p:cNvPr id="19" name="Rectangle 86"/>
              <p:cNvSpPr>
                <a:spLocks noChangeArrowheads="1"/>
              </p:cNvSpPr>
              <p:nvPr/>
            </p:nvSpPr>
            <p:spPr bwMode="auto">
              <a:xfrm>
                <a:off x="2621" y="2835"/>
                <a:ext cx="171" cy="75"/>
              </a:xfrm>
              <a:prstGeom prst="rect">
                <a:avLst/>
              </a:prstGeom>
              <a:gradFill rotWithShape="1">
                <a:gsLst>
                  <a:gs pos="0">
                    <a:srgbClr val="009900"/>
                  </a:gs>
                  <a:gs pos="100000">
                    <a:srgbClr val="007500"/>
                  </a:gs>
                </a:gsLst>
                <a:lin ang="0" scaled="1"/>
              </a:grad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20" name="Rectangle 87"/>
              <p:cNvSpPr>
                <a:spLocks noChangeArrowheads="1"/>
              </p:cNvSpPr>
              <p:nvPr/>
            </p:nvSpPr>
            <p:spPr bwMode="auto">
              <a:xfrm>
                <a:off x="2902" y="2835"/>
                <a:ext cx="171" cy="75"/>
              </a:xfrm>
              <a:prstGeom prst="rect">
                <a:avLst/>
              </a:prstGeom>
              <a:gradFill rotWithShape="1">
                <a:gsLst>
                  <a:gs pos="0">
                    <a:srgbClr val="009900"/>
                  </a:gs>
                  <a:gs pos="100000">
                    <a:srgbClr val="007500"/>
                  </a:gs>
                </a:gsLst>
                <a:lin ang="0" scaled="1"/>
              </a:grad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21" name="Rectangle 88"/>
              <p:cNvSpPr>
                <a:spLocks noChangeArrowheads="1"/>
              </p:cNvSpPr>
              <p:nvPr/>
            </p:nvSpPr>
            <p:spPr bwMode="auto">
              <a:xfrm>
                <a:off x="3185" y="2835"/>
                <a:ext cx="171" cy="75"/>
              </a:xfrm>
              <a:prstGeom prst="rect">
                <a:avLst/>
              </a:prstGeom>
              <a:gradFill rotWithShape="1">
                <a:gsLst>
                  <a:gs pos="0">
                    <a:srgbClr val="009900"/>
                  </a:gs>
                  <a:gs pos="100000">
                    <a:srgbClr val="007500"/>
                  </a:gs>
                </a:gsLst>
                <a:lin ang="0" scaled="1"/>
              </a:grad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22" name="Rectangle 89"/>
              <p:cNvSpPr>
                <a:spLocks noChangeArrowheads="1"/>
              </p:cNvSpPr>
              <p:nvPr/>
            </p:nvSpPr>
            <p:spPr bwMode="auto">
              <a:xfrm>
                <a:off x="3469" y="2835"/>
                <a:ext cx="171" cy="75"/>
              </a:xfrm>
              <a:prstGeom prst="rect">
                <a:avLst/>
              </a:prstGeom>
              <a:gradFill rotWithShape="1">
                <a:gsLst>
                  <a:gs pos="0">
                    <a:srgbClr val="009900"/>
                  </a:gs>
                  <a:gs pos="100000">
                    <a:srgbClr val="007500"/>
                  </a:gs>
                </a:gsLst>
                <a:lin ang="0" scaled="1"/>
              </a:grad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29778" name="Text Box 90"/>
              <p:cNvSpPr txBox="1">
                <a:spLocks noChangeArrowheads="1"/>
              </p:cNvSpPr>
              <p:nvPr/>
            </p:nvSpPr>
            <p:spPr bwMode="auto">
              <a:xfrm>
                <a:off x="2561" y="2901"/>
                <a:ext cx="1134" cy="295"/>
              </a:xfrm>
              <a:prstGeom prst="rect">
                <a:avLst/>
              </a:prstGeom>
              <a:gradFill rotWithShape="1">
                <a:gsLst>
                  <a:gs pos="0">
                    <a:srgbClr val="009900"/>
                  </a:gs>
                  <a:gs pos="100000">
                    <a:srgbClr val="007400"/>
                  </a:gs>
                </a:gsLst>
                <a:lin ang="2700000" scaled="1"/>
              </a:gradFill>
              <a:ln w="6350">
                <a:solidFill>
                  <a:schemeClr val="tx1"/>
                </a:solidFill>
                <a:miter lim="800000"/>
                <a:headEnd/>
                <a:tailEnd/>
              </a:ln>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800">
                    <a:solidFill>
                      <a:schemeClr val="bg1"/>
                    </a:solidFill>
                    <a:ea typeface="MS PGothic" pitchFamily="34" charset="-128"/>
                  </a:rPr>
                  <a:t>Feature Manager</a:t>
                </a:r>
              </a:p>
            </p:txBody>
          </p:sp>
        </p:grpSp>
        <p:grpSp>
          <p:nvGrpSpPr>
            <p:cNvPr id="6" name="Group 18"/>
            <p:cNvGrpSpPr>
              <a:grpSpLocks/>
            </p:cNvGrpSpPr>
            <p:nvPr/>
          </p:nvGrpSpPr>
          <p:grpSpPr bwMode="auto">
            <a:xfrm>
              <a:off x="3491934" y="5457221"/>
              <a:ext cx="1633538" cy="522287"/>
              <a:chOff x="2856" y="1543"/>
              <a:chExt cx="907" cy="331"/>
            </a:xfrm>
            <a:gradFill>
              <a:gsLst>
                <a:gs pos="0">
                  <a:srgbClr val="0070C0"/>
                </a:gs>
                <a:gs pos="100000">
                  <a:srgbClr val="002060">
                    <a:lumMod val="75000"/>
                    <a:lumOff val="25000"/>
                  </a:srgbClr>
                </a:gs>
              </a:gsLst>
              <a:lin ang="2700000" scaled="0"/>
            </a:gradFill>
          </p:grpSpPr>
          <p:sp>
            <p:nvSpPr>
              <p:cNvPr id="25" name="Rectangle 19"/>
              <p:cNvSpPr>
                <a:spLocks noChangeArrowheads="1"/>
              </p:cNvSpPr>
              <p:nvPr/>
            </p:nvSpPr>
            <p:spPr bwMode="auto">
              <a:xfrm>
                <a:off x="2902" y="1543"/>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26" name="Rectangle 20"/>
              <p:cNvSpPr>
                <a:spLocks noChangeArrowheads="1"/>
              </p:cNvSpPr>
              <p:nvPr/>
            </p:nvSpPr>
            <p:spPr bwMode="auto">
              <a:xfrm>
                <a:off x="3128" y="1543"/>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27" name="Rectangle 21"/>
              <p:cNvSpPr>
                <a:spLocks noChangeArrowheads="1"/>
              </p:cNvSpPr>
              <p:nvPr/>
            </p:nvSpPr>
            <p:spPr bwMode="auto">
              <a:xfrm>
                <a:off x="3355" y="1543"/>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28" name="Rectangle 22"/>
              <p:cNvSpPr>
                <a:spLocks noChangeArrowheads="1"/>
              </p:cNvSpPr>
              <p:nvPr/>
            </p:nvSpPr>
            <p:spPr bwMode="auto">
              <a:xfrm>
                <a:off x="3582" y="1543"/>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29" name="Text Box 23"/>
              <p:cNvSpPr txBox="1">
                <a:spLocks noChangeArrowheads="1"/>
              </p:cNvSpPr>
              <p:nvPr/>
            </p:nvSpPr>
            <p:spPr bwMode="auto">
              <a:xfrm>
                <a:off x="2856" y="1602"/>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800" dirty="0">
                    <a:solidFill>
                      <a:schemeClr val="bg1"/>
                    </a:solidFill>
                  </a:rPr>
                  <a:t>jpa</a:t>
                </a:r>
              </a:p>
            </p:txBody>
          </p:sp>
        </p:grpSp>
        <p:grpSp>
          <p:nvGrpSpPr>
            <p:cNvPr id="11" name="Group 6"/>
            <p:cNvGrpSpPr>
              <a:grpSpLocks/>
            </p:cNvGrpSpPr>
            <p:nvPr/>
          </p:nvGrpSpPr>
          <p:grpSpPr bwMode="auto">
            <a:xfrm>
              <a:off x="1858397" y="5457221"/>
              <a:ext cx="1633537" cy="522287"/>
              <a:chOff x="2266" y="2550"/>
              <a:chExt cx="907" cy="331"/>
            </a:xfrm>
            <a:gradFill>
              <a:gsLst>
                <a:gs pos="0">
                  <a:srgbClr val="0070C0"/>
                </a:gs>
                <a:gs pos="100000">
                  <a:srgbClr val="002060">
                    <a:lumMod val="75000"/>
                    <a:lumOff val="25000"/>
                  </a:srgbClr>
                </a:gs>
              </a:gsLst>
              <a:lin ang="2700000" scaled="0"/>
            </a:gradFill>
          </p:grpSpPr>
          <p:sp>
            <p:nvSpPr>
              <p:cNvPr id="31" name="Rectangle 7"/>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32" name="Rectangle 8"/>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33" name="Rectangle 9"/>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34" name="Rectangle 10"/>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35" name="Text Box 11"/>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800" dirty="0">
                    <a:solidFill>
                      <a:schemeClr val="bg1"/>
                    </a:solidFill>
                  </a:rPr>
                  <a:t>servlet</a:t>
                </a:r>
              </a:p>
            </p:txBody>
          </p:sp>
        </p:grpSp>
        <p:grpSp>
          <p:nvGrpSpPr>
            <p:cNvPr id="12" name="Group 12"/>
            <p:cNvGrpSpPr>
              <a:grpSpLocks/>
            </p:cNvGrpSpPr>
            <p:nvPr/>
          </p:nvGrpSpPr>
          <p:grpSpPr bwMode="auto">
            <a:xfrm>
              <a:off x="2674372" y="5029336"/>
              <a:ext cx="1633537" cy="522287"/>
              <a:chOff x="2266" y="2550"/>
              <a:chExt cx="907" cy="331"/>
            </a:xfrm>
            <a:gradFill>
              <a:gsLst>
                <a:gs pos="0">
                  <a:srgbClr val="0070C0"/>
                </a:gs>
                <a:gs pos="100000">
                  <a:srgbClr val="002060">
                    <a:lumMod val="75000"/>
                    <a:lumOff val="25000"/>
                  </a:srgbClr>
                </a:gs>
              </a:gsLst>
              <a:lin ang="2700000" scaled="0"/>
            </a:gradFill>
          </p:grpSpPr>
          <p:sp>
            <p:nvSpPr>
              <p:cNvPr id="37" name="Rectangle 13"/>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38" name="Rectangle 14"/>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39" name="Rectangle 15"/>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40" name="Rectangle 16"/>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41" name="Text Box 17"/>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800" dirty="0">
                    <a:solidFill>
                      <a:schemeClr val="bg1"/>
                    </a:solidFill>
                  </a:rPr>
                  <a:t>jsp</a:t>
                </a:r>
              </a:p>
            </p:txBody>
          </p:sp>
        </p:grpSp>
        <p:grpSp>
          <p:nvGrpSpPr>
            <p:cNvPr id="17" name="Group 24"/>
            <p:cNvGrpSpPr>
              <a:grpSpLocks/>
            </p:cNvGrpSpPr>
            <p:nvPr/>
          </p:nvGrpSpPr>
          <p:grpSpPr bwMode="auto">
            <a:xfrm>
              <a:off x="1858397" y="4603886"/>
              <a:ext cx="1633537" cy="522287"/>
              <a:chOff x="2266" y="2550"/>
              <a:chExt cx="907" cy="331"/>
            </a:xfrm>
            <a:gradFill>
              <a:gsLst>
                <a:gs pos="0">
                  <a:srgbClr val="0070C0"/>
                </a:gs>
                <a:gs pos="100000">
                  <a:srgbClr val="002060">
                    <a:lumMod val="75000"/>
                    <a:lumOff val="25000"/>
                  </a:srgbClr>
                </a:gs>
              </a:gsLst>
              <a:lin ang="2700000" scaled="0"/>
            </a:gradFill>
          </p:grpSpPr>
          <p:sp>
            <p:nvSpPr>
              <p:cNvPr id="43" name="Rectangle 25"/>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44" name="Rectangle 26"/>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45" name="Rectangle 27"/>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46" name="Rectangle 28"/>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47" name="Text Box 29"/>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800" dirty="0">
                    <a:solidFill>
                      <a:schemeClr val="bg1"/>
                    </a:solidFill>
                  </a:rPr>
                  <a:t>jsf</a:t>
                </a:r>
              </a:p>
            </p:txBody>
          </p:sp>
        </p:grpSp>
        <p:grpSp>
          <p:nvGrpSpPr>
            <p:cNvPr id="18" name="Group 206"/>
            <p:cNvGrpSpPr>
              <a:grpSpLocks/>
            </p:cNvGrpSpPr>
            <p:nvPr/>
          </p:nvGrpSpPr>
          <p:grpSpPr bwMode="auto">
            <a:xfrm>
              <a:off x="5133106" y="5462127"/>
              <a:ext cx="1633537" cy="522288"/>
              <a:chOff x="1586" y="1611"/>
              <a:chExt cx="907" cy="331"/>
            </a:xfrm>
            <a:gradFill>
              <a:gsLst>
                <a:gs pos="0">
                  <a:srgbClr val="0070C0"/>
                </a:gs>
                <a:gs pos="100000">
                  <a:srgbClr val="002060">
                    <a:lumMod val="75000"/>
                    <a:lumOff val="25000"/>
                  </a:srgbClr>
                </a:gs>
              </a:gsLst>
              <a:lin ang="2700000" scaled="0"/>
            </a:gradFill>
          </p:grpSpPr>
          <p:sp>
            <p:nvSpPr>
              <p:cNvPr id="49" name="Rectangle 207"/>
              <p:cNvSpPr>
                <a:spLocks noChangeArrowheads="1"/>
              </p:cNvSpPr>
              <p:nvPr/>
            </p:nvSpPr>
            <p:spPr bwMode="auto">
              <a:xfrm>
                <a:off x="1632" y="1611"/>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50" name="Rectangle 208"/>
              <p:cNvSpPr>
                <a:spLocks noChangeArrowheads="1"/>
              </p:cNvSpPr>
              <p:nvPr/>
            </p:nvSpPr>
            <p:spPr bwMode="auto">
              <a:xfrm>
                <a:off x="1858" y="1611"/>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51" name="Rectangle 209"/>
              <p:cNvSpPr>
                <a:spLocks noChangeArrowheads="1"/>
              </p:cNvSpPr>
              <p:nvPr/>
            </p:nvSpPr>
            <p:spPr bwMode="auto">
              <a:xfrm>
                <a:off x="2085" y="1611"/>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52" name="Rectangle 210"/>
              <p:cNvSpPr>
                <a:spLocks noChangeArrowheads="1"/>
              </p:cNvSpPr>
              <p:nvPr/>
            </p:nvSpPr>
            <p:spPr bwMode="auto">
              <a:xfrm>
                <a:off x="2312" y="1611"/>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53" name="Text Box 211"/>
              <p:cNvSpPr txBox="1">
                <a:spLocks noChangeArrowheads="1"/>
              </p:cNvSpPr>
              <p:nvPr/>
            </p:nvSpPr>
            <p:spPr bwMode="auto">
              <a:xfrm>
                <a:off x="1586" y="1670"/>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800" dirty="0" err="1">
                    <a:solidFill>
                      <a:schemeClr val="bg1"/>
                    </a:solidFill>
                  </a:rPr>
                  <a:t>jndi</a:t>
                </a:r>
                <a:endParaRPr lang="en-US" sz="800" dirty="0">
                  <a:solidFill>
                    <a:schemeClr val="bg1"/>
                  </a:solidFill>
                </a:endParaRPr>
              </a:p>
            </p:txBody>
          </p:sp>
        </p:grpSp>
        <p:grpSp>
          <p:nvGrpSpPr>
            <p:cNvPr id="23" name="Group 212"/>
            <p:cNvGrpSpPr>
              <a:grpSpLocks/>
            </p:cNvGrpSpPr>
            <p:nvPr/>
          </p:nvGrpSpPr>
          <p:grpSpPr bwMode="auto">
            <a:xfrm>
              <a:off x="6766643" y="5462127"/>
              <a:ext cx="1633538" cy="522288"/>
              <a:chOff x="1586" y="1611"/>
              <a:chExt cx="907" cy="331"/>
            </a:xfrm>
            <a:gradFill>
              <a:gsLst>
                <a:gs pos="0">
                  <a:srgbClr val="0070C0"/>
                </a:gs>
                <a:gs pos="100000">
                  <a:srgbClr val="002060">
                    <a:lumMod val="75000"/>
                    <a:lumOff val="25000"/>
                  </a:srgbClr>
                </a:gs>
              </a:gsLst>
              <a:lin ang="2700000" scaled="0"/>
            </a:gradFill>
          </p:grpSpPr>
          <p:sp>
            <p:nvSpPr>
              <p:cNvPr id="55" name="Rectangle 213"/>
              <p:cNvSpPr>
                <a:spLocks noChangeArrowheads="1"/>
              </p:cNvSpPr>
              <p:nvPr/>
            </p:nvSpPr>
            <p:spPr bwMode="auto">
              <a:xfrm>
                <a:off x="1632" y="1611"/>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56" name="Rectangle 214"/>
              <p:cNvSpPr>
                <a:spLocks noChangeArrowheads="1"/>
              </p:cNvSpPr>
              <p:nvPr/>
            </p:nvSpPr>
            <p:spPr bwMode="auto">
              <a:xfrm>
                <a:off x="1858" y="1611"/>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57" name="Rectangle 215"/>
              <p:cNvSpPr>
                <a:spLocks noChangeArrowheads="1"/>
              </p:cNvSpPr>
              <p:nvPr/>
            </p:nvSpPr>
            <p:spPr bwMode="auto">
              <a:xfrm>
                <a:off x="2085" y="1611"/>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58" name="Rectangle 216"/>
              <p:cNvSpPr>
                <a:spLocks noChangeArrowheads="1"/>
              </p:cNvSpPr>
              <p:nvPr/>
            </p:nvSpPr>
            <p:spPr bwMode="auto">
              <a:xfrm>
                <a:off x="2312" y="1611"/>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59" name="Text Box 217"/>
              <p:cNvSpPr txBox="1">
                <a:spLocks noChangeArrowheads="1"/>
              </p:cNvSpPr>
              <p:nvPr/>
            </p:nvSpPr>
            <p:spPr bwMode="auto">
              <a:xfrm>
                <a:off x="1586" y="1670"/>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800" dirty="0">
                    <a:solidFill>
                      <a:schemeClr val="bg1"/>
                    </a:solidFill>
                  </a:rPr>
                  <a:t>jdbc</a:t>
                </a:r>
              </a:p>
            </p:txBody>
          </p:sp>
        </p:grpSp>
        <p:grpSp>
          <p:nvGrpSpPr>
            <p:cNvPr id="24" name="Group 218"/>
            <p:cNvGrpSpPr>
              <a:grpSpLocks/>
            </p:cNvGrpSpPr>
            <p:nvPr/>
          </p:nvGrpSpPr>
          <p:grpSpPr bwMode="auto">
            <a:xfrm>
              <a:off x="5949081" y="5030327"/>
              <a:ext cx="1633537" cy="522288"/>
              <a:chOff x="1586" y="1611"/>
              <a:chExt cx="907" cy="331"/>
            </a:xfrm>
            <a:gradFill>
              <a:gsLst>
                <a:gs pos="0">
                  <a:srgbClr val="0070C0"/>
                </a:gs>
                <a:gs pos="100000">
                  <a:srgbClr val="002060">
                    <a:lumMod val="75000"/>
                    <a:lumOff val="25000"/>
                  </a:srgbClr>
                </a:gs>
              </a:gsLst>
              <a:lin ang="2700000" scaled="0"/>
            </a:gradFill>
          </p:grpSpPr>
          <p:sp>
            <p:nvSpPr>
              <p:cNvPr id="61" name="Rectangle 219"/>
              <p:cNvSpPr>
                <a:spLocks noChangeArrowheads="1"/>
              </p:cNvSpPr>
              <p:nvPr/>
            </p:nvSpPr>
            <p:spPr bwMode="auto">
              <a:xfrm>
                <a:off x="1632" y="1611"/>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62" name="Rectangle 220"/>
              <p:cNvSpPr>
                <a:spLocks noChangeArrowheads="1"/>
              </p:cNvSpPr>
              <p:nvPr/>
            </p:nvSpPr>
            <p:spPr bwMode="auto">
              <a:xfrm>
                <a:off x="1858" y="1611"/>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63" name="Rectangle 221"/>
              <p:cNvSpPr>
                <a:spLocks noChangeArrowheads="1"/>
              </p:cNvSpPr>
              <p:nvPr/>
            </p:nvSpPr>
            <p:spPr bwMode="auto">
              <a:xfrm>
                <a:off x="2085" y="1611"/>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64" name="Rectangle 222"/>
              <p:cNvSpPr>
                <a:spLocks noChangeArrowheads="1"/>
              </p:cNvSpPr>
              <p:nvPr/>
            </p:nvSpPr>
            <p:spPr bwMode="auto">
              <a:xfrm>
                <a:off x="2312" y="1611"/>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65" name="Text Box 223"/>
              <p:cNvSpPr txBox="1">
                <a:spLocks noChangeArrowheads="1"/>
              </p:cNvSpPr>
              <p:nvPr/>
            </p:nvSpPr>
            <p:spPr bwMode="auto">
              <a:xfrm>
                <a:off x="1586" y="1670"/>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800" dirty="0" err="1">
                    <a:solidFill>
                      <a:schemeClr val="bg1"/>
                    </a:solidFill>
                  </a:rPr>
                  <a:t>sessionDatabase</a:t>
                </a:r>
                <a:endParaRPr lang="en-US" sz="800" dirty="0">
                  <a:solidFill>
                    <a:schemeClr val="bg1"/>
                  </a:solidFill>
                </a:endParaRPr>
              </a:p>
            </p:txBody>
          </p:sp>
        </p:grpSp>
        <p:grpSp>
          <p:nvGrpSpPr>
            <p:cNvPr id="30" name="Group 230"/>
            <p:cNvGrpSpPr>
              <a:grpSpLocks/>
            </p:cNvGrpSpPr>
            <p:nvPr/>
          </p:nvGrpSpPr>
          <p:grpSpPr bwMode="auto">
            <a:xfrm>
              <a:off x="4308703" y="5030328"/>
              <a:ext cx="1633538" cy="522287"/>
              <a:chOff x="1586" y="1611"/>
              <a:chExt cx="907" cy="331"/>
            </a:xfrm>
            <a:gradFill>
              <a:gsLst>
                <a:gs pos="0">
                  <a:srgbClr val="0070C0"/>
                </a:gs>
                <a:gs pos="100000">
                  <a:srgbClr val="002060">
                    <a:lumMod val="75000"/>
                    <a:lumOff val="25000"/>
                  </a:srgbClr>
                </a:gs>
              </a:gsLst>
              <a:lin ang="2700000" scaled="0"/>
            </a:gradFill>
          </p:grpSpPr>
          <p:sp>
            <p:nvSpPr>
              <p:cNvPr id="67" name="Rectangle 231"/>
              <p:cNvSpPr>
                <a:spLocks noChangeArrowheads="1"/>
              </p:cNvSpPr>
              <p:nvPr/>
            </p:nvSpPr>
            <p:spPr bwMode="auto">
              <a:xfrm>
                <a:off x="1632" y="1611"/>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68" name="Rectangle 232"/>
              <p:cNvSpPr>
                <a:spLocks noChangeArrowheads="1"/>
              </p:cNvSpPr>
              <p:nvPr/>
            </p:nvSpPr>
            <p:spPr bwMode="auto">
              <a:xfrm>
                <a:off x="1858" y="1611"/>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69" name="Rectangle 233"/>
              <p:cNvSpPr>
                <a:spLocks noChangeArrowheads="1"/>
              </p:cNvSpPr>
              <p:nvPr/>
            </p:nvSpPr>
            <p:spPr bwMode="auto">
              <a:xfrm>
                <a:off x="2085" y="1611"/>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70" name="Rectangle 234"/>
              <p:cNvSpPr>
                <a:spLocks noChangeArrowheads="1"/>
              </p:cNvSpPr>
              <p:nvPr/>
            </p:nvSpPr>
            <p:spPr bwMode="auto">
              <a:xfrm>
                <a:off x="2312" y="1611"/>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71" name="Text Box 235"/>
              <p:cNvSpPr txBox="1">
                <a:spLocks noChangeArrowheads="1"/>
              </p:cNvSpPr>
              <p:nvPr/>
            </p:nvSpPr>
            <p:spPr bwMode="auto">
              <a:xfrm>
                <a:off x="1586" y="1670"/>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800" dirty="0">
                    <a:solidFill>
                      <a:schemeClr val="bg1"/>
                    </a:solidFill>
                  </a:rPr>
                  <a:t>monitor</a:t>
                </a:r>
              </a:p>
            </p:txBody>
          </p:sp>
        </p:grpSp>
        <p:grpSp>
          <p:nvGrpSpPr>
            <p:cNvPr id="36" name="Group 48"/>
            <p:cNvGrpSpPr>
              <a:grpSpLocks/>
            </p:cNvGrpSpPr>
            <p:nvPr/>
          </p:nvGrpSpPr>
          <p:grpSpPr bwMode="auto">
            <a:xfrm>
              <a:off x="3491934" y="4603886"/>
              <a:ext cx="1633538" cy="522287"/>
              <a:chOff x="2266" y="2550"/>
              <a:chExt cx="907" cy="331"/>
            </a:xfrm>
            <a:gradFill>
              <a:gsLst>
                <a:gs pos="0">
                  <a:srgbClr val="0070C0"/>
                </a:gs>
                <a:gs pos="100000">
                  <a:srgbClr val="002060">
                    <a:lumMod val="75000"/>
                    <a:lumOff val="25000"/>
                  </a:srgbClr>
                </a:gs>
              </a:gsLst>
              <a:lin ang="2700000" scaled="0"/>
            </a:gradFill>
          </p:grpSpPr>
          <p:sp>
            <p:nvSpPr>
              <p:cNvPr id="73" name="Rectangle 49"/>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74" name="Rectangle 50"/>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75" name="Rectangle 51"/>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76" name="Rectangle 52"/>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77" name="Text Box 53"/>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800" dirty="0" err="1">
                    <a:solidFill>
                      <a:schemeClr val="bg1"/>
                    </a:solidFill>
                  </a:rPr>
                  <a:t>wab</a:t>
                </a:r>
                <a:endParaRPr lang="en-US" sz="800" dirty="0">
                  <a:solidFill>
                    <a:schemeClr val="bg1"/>
                  </a:solidFill>
                </a:endParaRPr>
              </a:p>
            </p:txBody>
          </p:sp>
        </p:grpSp>
        <p:grpSp>
          <p:nvGrpSpPr>
            <p:cNvPr id="42" name="Group 42"/>
            <p:cNvGrpSpPr>
              <a:grpSpLocks/>
            </p:cNvGrpSpPr>
            <p:nvPr/>
          </p:nvGrpSpPr>
          <p:grpSpPr bwMode="auto">
            <a:xfrm>
              <a:off x="2674372" y="4180023"/>
              <a:ext cx="1633537" cy="522288"/>
              <a:chOff x="2856" y="1543"/>
              <a:chExt cx="907" cy="331"/>
            </a:xfrm>
            <a:gradFill>
              <a:gsLst>
                <a:gs pos="0">
                  <a:srgbClr val="0070C0"/>
                </a:gs>
                <a:gs pos="100000">
                  <a:srgbClr val="002060">
                    <a:lumMod val="75000"/>
                    <a:lumOff val="25000"/>
                  </a:srgbClr>
                </a:gs>
              </a:gsLst>
              <a:lin ang="2700000" scaled="0"/>
            </a:gradFill>
          </p:grpSpPr>
          <p:sp>
            <p:nvSpPr>
              <p:cNvPr id="79" name="Rectangle 43"/>
              <p:cNvSpPr>
                <a:spLocks noChangeArrowheads="1"/>
              </p:cNvSpPr>
              <p:nvPr/>
            </p:nvSpPr>
            <p:spPr bwMode="auto">
              <a:xfrm>
                <a:off x="2902" y="1543"/>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80" name="Rectangle 44"/>
              <p:cNvSpPr>
                <a:spLocks noChangeArrowheads="1"/>
              </p:cNvSpPr>
              <p:nvPr/>
            </p:nvSpPr>
            <p:spPr bwMode="auto">
              <a:xfrm>
                <a:off x="3128" y="1543"/>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81" name="Rectangle 45"/>
              <p:cNvSpPr>
                <a:spLocks noChangeArrowheads="1"/>
              </p:cNvSpPr>
              <p:nvPr/>
            </p:nvSpPr>
            <p:spPr bwMode="auto">
              <a:xfrm>
                <a:off x="3355" y="1543"/>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82" name="Rectangle 46"/>
              <p:cNvSpPr>
                <a:spLocks noChangeArrowheads="1"/>
              </p:cNvSpPr>
              <p:nvPr/>
            </p:nvSpPr>
            <p:spPr bwMode="auto">
              <a:xfrm>
                <a:off x="3582" y="1543"/>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83" name="Text Box 47"/>
              <p:cNvSpPr txBox="1">
                <a:spLocks noChangeArrowheads="1"/>
              </p:cNvSpPr>
              <p:nvPr/>
            </p:nvSpPr>
            <p:spPr bwMode="auto">
              <a:xfrm>
                <a:off x="2856" y="1602"/>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800" dirty="0">
                    <a:solidFill>
                      <a:schemeClr val="bg1"/>
                    </a:solidFill>
                  </a:rPr>
                  <a:t>blueprint</a:t>
                </a:r>
              </a:p>
            </p:txBody>
          </p:sp>
        </p:grpSp>
        <p:grpSp>
          <p:nvGrpSpPr>
            <p:cNvPr id="48" name="Group 30"/>
            <p:cNvGrpSpPr>
              <a:grpSpLocks/>
            </p:cNvGrpSpPr>
            <p:nvPr/>
          </p:nvGrpSpPr>
          <p:grpSpPr bwMode="auto">
            <a:xfrm>
              <a:off x="1858397" y="3754573"/>
              <a:ext cx="1633537" cy="522288"/>
              <a:chOff x="2266" y="2550"/>
              <a:chExt cx="907" cy="331"/>
            </a:xfrm>
            <a:gradFill>
              <a:gsLst>
                <a:gs pos="0">
                  <a:srgbClr val="0070C0"/>
                </a:gs>
                <a:gs pos="100000">
                  <a:srgbClr val="002060">
                    <a:lumMod val="75000"/>
                    <a:lumOff val="25000"/>
                  </a:srgbClr>
                </a:gs>
              </a:gsLst>
              <a:lin ang="2700000" scaled="0"/>
            </a:gradFill>
          </p:grpSpPr>
          <p:sp>
            <p:nvSpPr>
              <p:cNvPr id="85" name="Rectangle 31"/>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86" name="Rectangle 32"/>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87" name="Rectangle 33"/>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88" name="Rectangle 34"/>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89" name="Text Box 35"/>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800" dirty="0" err="1">
                    <a:solidFill>
                      <a:schemeClr val="bg1"/>
                    </a:solidFill>
                  </a:rPr>
                  <a:t>jaxrs</a:t>
                </a:r>
                <a:endParaRPr lang="en-US" sz="800" dirty="0">
                  <a:solidFill>
                    <a:schemeClr val="bg1"/>
                  </a:solidFill>
                </a:endParaRPr>
              </a:p>
            </p:txBody>
          </p:sp>
        </p:grpSp>
        <p:grpSp>
          <p:nvGrpSpPr>
            <p:cNvPr id="54" name="Group 224"/>
            <p:cNvGrpSpPr>
              <a:grpSpLocks/>
            </p:cNvGrpSpPr>
            <p:nvPr/>
          </p:nvGrpSpPr>
          <p:grpSpPr bwMode="auto">
            <a:xfrm>
              <a:off x="5133106" y="4606465"/>
              <a:ext cx="1633537" cy="522287"/>
              <a:chOff x="1586" y="1611"/>
              <a:chExt cx="907" cy="331"/>
            </a:xfrm>
            <a:gradFill>
              <a:gsLst>
                <a:gs pos="0">
                  <a:srgbClr val="0070C0"/>
                </a:gs>
                <a:gs pos="100000">
                  <a:srgbClr val="002060">
                    <a:lumMod val="75000"/>
                    <a:lumOff val="25000"/>
                  </a:srgbClr>
                </a:gs>
              </a:gsLst>
              <a:lin ang="2700000" scaled="0"/>
            </a:gradFill>
          </p:grpSpPr>
          <p:sp>
            <p:nvSpPr>
              <p:cNvPr id="91" name="Rectangle 225"/>
              <p:cNvSpPr>
                <a:spLocks noChangeArrowheads="1"/>
              </p:cNvSpPr>
              <p:nvPr/>
            </p:nvSpPr>
            <p:spPr bwMode="auto">
              <a:xfrm>
                <a:off x="1632" y="1611"/>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92" name="Rectangle 226"/>
              <p:cNvSpPr>
                <a:spLocks noChangeArrowheads="1"/>
              </p:cNvSpPr>
              <p:nvPr/>
            </p:nvSpPr>
            <p:spPr bwMode="auto">
              <a:xfrm>
                <a:off x="1858" y="1611"/>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93" name="Rectangle 227"/>
              <p:cNvSpPr>
                <a:spLocks noChangeArrowheads="1"/>
              </p:cNvSpPr>
              <p:nvPr/>
            </p:nvSpPr>
            <p:spPr bwMode="auto">
              <a:xfrm>
                <a:off x="2085" y="1611"/>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94" name="Rectangle 228"/>
              <p:cNvSpPr>
                <a:spLocks noChangeArrowheads="1"/>
              </p:cNvSpPr>
              <p:nvPr/>
            </p:nvSpPr>
            <p:spPr bwMode="auto">
              <a:xfrm>
                <a:off x="2312" y="1611"/>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95" name="Text Box 229"/>
              <p:cNvSpPr txBox="1">
                <a:spLocks noChangeArrowheads="1"/>
              </p:cNvSpPr>
              <p:nvPr/>
            </p:nvSpPr>
            <p:spPr bwMode="auto">
              <a:xfrm>
                <a:off x="1586" y="1670"/>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800" dirty="0">
                    <a:solidFill>
                      <a:schemeClr val="bg1"/>
                    </a:solidFill>
                  </a:rPr>
                  <a:t>json</a:t>
                </a:r>
              </a:p>
            </p:txBody>
          </p:sp>
        </p:grpSp>
        <p:grpSp>
          <p:nvGrpSpPr>
            <p:cNvPr id="60" name="Group 242"/>
            <p:cNvGrpSpPr>
              <a:grpSpLocks/>
            </p:cNvGrpSpPr>
            <p:nvPr/>
          </p:nvGrpSpPr>
          <p:grpSpPr bwMode="auto">
            <a:xfrm>
              <a:off x="4307736" y="4177274"/>
              <a:ext cx="1633538" cy="522287"/>
              <a:chOff x="1586" y="1611"/>
              <a:chExt cx="907" cy="331"/>
            </a:xfrm>
            <a:gradFill>
              <a:gsLst>
                <a:gs pos="0">
                  <a:srgbClr val="0070C0"/>
                </a:gs>
                <a:gs pos="100000">
                  <a:srgbClr val="002060">
                    <a:lumMod val="75000"/>
                    <a:lumOff val="25000"/>
                  </a:srgbClr>
                </a:gs>
              </a:gsLst>
              <a:lin ang="2700000" scaled="0"/>
            </a:gradFill>
          </p:grpSpPr>
          <p:sp>
            <p:nvSpPr>
              <p:cNvPr id="97" name="Rectangle 243"/>
              <p:cNvSpPr>
                <a:spLocks noChangeArrowheads="1"/>
              </p:cNvSpPr>
              <p:nvPr/>
            </p:nvSpPr>
            <p:spPr bwMode="auto">
              <a:xfrm>
                <a:off x="1632" y="1611"/>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98" name="Rectangle 244"/>
              <p:cNvSpPr>
                <a:spLocks noChangeArrowheads="1"/>
              </p:cNvSpPr>
              <p:nvPr/>
            </p:nvSpPr>
            <p:spPr bwMode="auto">
              <a:xfrm>
                <a:off x="1858" y="1611"/>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99" name="Rectangle 245"/>
              <p:cNvSpPr>
                <a:spLocks noChangeArrowheads="1"/>
              </p:cNvSpPr>
              <p:nvPr/>
            </p:nvSpPr>
            <p:spPr bwMode="auto">
              <a:xfrm>
                <a:off x="2085" y="1611"/>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00" name="Rectangle 246"/>
              <p:cNvSpPr>
                <a:spLocks noChangeArrowheads="1"/>
              </p:cNvSpPr>
              <p:nvPr/>
            </p:nvSpPr>
            <p:spPr bwMode="auto">
              <a:xfrm>
                <a:off x="2312" y="1611"/>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01" name="Text Box 247"/>
              <p:cNvSpPr txBox="1">
                <a:spLocks noChangeArrowheads="1"/>
              </p:cNvSpPr>
              <p:nvPr/>
            </p:nvSpPr>
            <p:spPr bwMode="auto">
              <a:xfrm>
                <a:off x="1586" y="1670"/>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800" dirty="0" err="1">
                    <a:solidFill>
                      <a:schemeClr val="bg1"/>
                    </a:solidFill>
                  </a:rPr>
                  <a:t>restConnector</a:t>
                </a:r>
                <a:endParaRPr lang="en-US" sz="800" dirty="0">
                  <a:solidFill>
                    <a:schemeClr val="bg1"/>
                  </a:solidFill>
                </a:endParaRPr>
              </a:p>
            </p:txBody>
          </p:sp>
        </p:grpSp>
        <p:grpSp>
          <p:nvGrpSpPr>
            <p:cNvPr id="52288" name="Group 36"/>
            <p:cNvGrpSpPr>
              <a:grpSpLocks/>
            </p:cNvGrpSpPr>
            <p:nvPr/>
          </p:nvGrpSpPr>
          <p:grpSpPr bwMode="auto">
            <a:xfrm>
              <a:off x="3491934" y="3754573"/>
              <a:ext cx="1633538" cy="522288"/>
              <a:chOff x="2856" y="1543"/>
              <a:chExt cx="907" cy="331"/>
            </a:xfrm>
            <a:gradFill>
              <a:gsLst>
                <a:gs pos="0">
                  <a:srgbClr val="0070C0"/>
                </a:gs>
                <a:gs pos="100000">
                  <a:srgbClr val="002060">
                    <a:lumMod val="75000"/>
                    <a:lumOff val="25000"/>
                  </a:srgbClr>
                </a:gs>
              </a:gsLst>
              <a:lin ang="2700000" scaled="0"/>
            </a:gradFill>
          </p:grpSpPr>
          <p:sp>
            <p:nvSpPr>
              <p:cNvPr id="103" name="Rectangle 37"/>
              <p:cNvSpPr>
                <a:spLocks noChangeArrowheads="1"/>
              </p:cNvSpPr>
              <p:nvPr/>
            </p:nvSpPr>
            <p:spPr bwMode="auto">
              <a:xfrm>
                <a:off x="2902" y="1543"/>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04" name="Rectangle 38"/>
              <p:cNvSpPr>
                <a:spLocks noChangeArrowheads="1"/>
              </p:cNvSpPr>
              <p:nvPr/>
            </p:nvSpPr>
            <p:spPr bwMode="auto">
              <a:xfrm>
                <a:off x="3128" y="1543"/>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05" name="Rectangle 39"/>
              <p:cNvSpPr>
                <a:spLocks noChangeArrowheads="1"/>
              </p:cNvSpPr>
              <p:nvPr/>
            </p:nvSpPr>
            <p:spPr bwMode="auto">
              <a:xfrm>
                <a:off x="3355" y="1543"/>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06" name="Rectangle 40"/>
              <p:cNvSpPr>
                <a:spLocks noChangeArrowheads="1"/>
              </p:cNvSpPr>
              <p:nvPr/>
            </p:nvSpPr>
            <p:spPr bwMode="auto">
              <a:xfrm>
                <a:off x="3582" y="1543"/>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07" name="Text Box 41"/>
              <p:cNvSpPr txBox="1">
                <a:spLocks noChangeArrowheads="1"/>
              </p:cNvSpPr>
              <p:nvPr/>
            </p:nvSpPr>
            <p:spPr bwMode="auto">
              <a:xfrm>
                <a:off x="2856" y="1602"/>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800" dirty="0" err="1">
                    <a:solidFill>
                      <a:schemeClr val="bg1"/>
                    </a:solidFill>
                  </a:rPr>
                  <a:t>osgi.jpa</a:t>
                </a:r>
                <a:endParaRPr lang="en-US" sz="800" dirty="0">
                  <a:solidFill>
                    <a:schemeClr val="bg1"/>
                  </a:solidFill>
                </a:endParaRPr>
              </a:p>
            </p:txBody>
          </p:sp>
        </p:grpSp>
        <p:grpSp>
          <p:nvGrpSpPr>
            <p:cNvPr id="52289" name="Group 279"/>
            <p:cNvGrpSpPr>
              <a:grpSpLocks/>
            </p:cNvGrpSpPr>
            <p:nvPr/>
          </p:nvGrpSpPr>
          <p:grpSpPr bwMode="auto">
            <a:xfrm>
              <a:off x="6765240" y="4608096"/>
              <a:ext cx="1633537" cy="522287"/>
              <a:chOff x="4058" y="2541"/>
              <a:chExt cx="1134" cy="363"/>
            </a:xfrm>
            <a:gradFill>
              <a:gsLst>
                <a:gs pos="0">
                  <a:srgbClr val="0070C0"/>
                </a:gs>
                <a:gs pos="100000">
                  <a:srgbClr val="002060">
                    <a:lumMod val="75000"/>
                    <a:lumOff val="25000"/>
                  </a:srgbClr>
                </a:gs>
              </a:gsLst>
              <a:lin ang="2700000" scaled="0"/>
            </a:gradFill>
          </p:grpSpPr>
          <p:sp>
            <p:nvSpPr>
              <p:cNvPr id="109" name="Rectangle 255"/>
              <p:cNvSpPr>
                <a:spLocks noChangeArrowheads="1"/>
              </p:cNvSpPr>
              <p:nvPr/>
            </p:nvSpPr>
            <p:spPr bwMode="auto">
              <a:xfrm>
                <a:off x="4116" y="2541"/>
                <a:ext cx="171" cy="75"/>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10" name="Rectangle 256"/>
              <p:cNvSpPr>
                <a:spLocks noChangeArrowheads="1"/>
              </p:cNvSpPr>
              <p:nvPr/>
            </p:nvSpPr>
            <p:spPr bwMode="auto">
              <a:xfrm>
                <a:off x="4398" y="2541"/>
                <a:ext cx="171" cy="75"/>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11" name="Rectangle 257"/>
              <p:cNvSpPr>
                <a:spLocks noChangeArrowheads="1"/>
              </p:cNvSpPr>
              <p:nvPr/>
            </p:nvSpPr>
            <p:spPr bwMode="auto">
              <a:xfrm>
                <a:off x="4682" y="2541"/>
                <a:ext cx="171" cy="75"/>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12" name="Rectangle 258"/>
              <p:cNvSpPr>
                <a:spLocks noChangeArrowheads="1"/>
              </p:cNvSpPr>
              <p:nvPr/>
            </p:nvSpPr>
            <p:spPr bwMode="auto">
              <a:xfrm>
                <a:off x="4966" y="2541"/>
                <a:ext cx="171" cy="75"/>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13" name="Text Box 259"/>
              <p:cNvSpPr txBox="1">
                <a:spLocks noChangeArrowheads="1"/>
              </p:cNvSpPr>
              <p:nvPr/>
            </p:nvSpPr>
            <p:spPr bwMode="auto">
              <a:xfrm>
                <a:off x="4058" y="2609"/>
                <a:ext cx="1134" cy="295"/>
              </a:xfrm>
              <a:prstGeom prst="rect">
                <a:avLst/>
              </a:prstGeom>
              <a:grpFill/>
              <a:ln w="6350">
                <a:solidFill>
                  <a:schemeClr val="tx1"/>
                </a:solidFill>
                <a:miter lim="800000"/>
                <a:headEnd/>
                <a:tailEnd/>
              </a:ln>
              <a:effectLst/>
              <a:extLst/>
            </p:spPr>
            <p:txBody>
              <a:bodyPr anchor="ctr"/>
              <a:lstStyle/>
              <a:p>
                <a:pPr>
                  <a:spcBef>
                    <a:spcPct val="50000"/>
                  </a:spcBef>
                  <a:defRPr/>
                </a:pPr>
                <a:r>
                  <a:rPr lang="en-US" sz="800" dirty="0" err="1">
                    <a:solidFill>
                      <a:schemeClr val="bg1"/>
                    </a:solidFill>
                  </a:rPr>
                  <a:t>appSecurity</a:t>
                </a:r>
                <a:endParaRPr lang="en-US" sz="800" dirty="0">
                  <a:solidFill>
                    <a:schemeClr val="bg1"/>
                  </a:solidFill>
                </a:endParaRPr>
              </a:p>
            </p:txBody>
          </p:sp>
        </p:grpSp>
        <p:grpSp>
          <p:nvGrpSpPr>
            <p:cNvPr id="52290" name="Group 236"/>
            <p:cNvGrpSpPr>
              <a:grpSpLocks/>
            </p:cNvGrpSpPr>
            <p:nvPr/>
          </p:nvGrpSpPr>
          <p:grpSpPr bwMode="auto">
            <a:xfrm>
              <a:off x="5949081" y="4181015"/>
              <a:ext cx="1633537" cy="522287"/>
              <a:chOff x="1586" y="1611"/>
              <a:chExt cx="907" cy="331"/>
            </a:xfrm>
            <a:gradFill>
              <a:gsLst>
                <a:gs pos="0">
                  <a:srgbClr val="0070C0"/>
                </a:gs>
                <a:gs pos="100000">
                  <a:srgbClr val="0042C8"/>
                </a:gs>
              </a:gsLst>
              <a:lin ang="2700000" scaled="0"/>
            </a:gradFill>
          </p:grpSpPr>
          <p:sp>
            <p:nvSpPr>
              <p:cNvPr id="115" name="Rectangle 237"/>
              <p:cNvSpPr>
                <a:spLocks noChangeArrowheads="1"/>
              </p:cNvSpPr>
              <p:nvPr/>
            </p:nvSpPr>
            <p:spPr bwMode="auto">
              <a:xfrm>
                <a:off x="1632" y="1611"/>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16" name="Rectangle 238"/>
              <p:cNvSpPr>
                <a:spLocks noChangeArrowheads="1"/>
              </p:cNvSpPr>
              <p:nvPr/>
            </p:nvSpPr>
            <p:spPr bwMode="auto">
              <a:xfrm>
                <a:off x="1858" y="1611"/>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17" name="Rectangle 239"/>
              <p:cNvSpPr>
                <a:spLocks noChangeArrowheads="1"/>
              </p:cNvSpPr>
              <p:nvPr/>
            </p:nvSpPr>
            <p:spPr bwMode="auto">
              <a:xfrm>
                <a:off x="2085" y="1611"/>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18" name="Rectangle 240"/>
              <p:cNvSpPr>
                <a:spLocks noChangeArrowheads="1"/>
              </p:cNvSpPr>
              <p:nvPr/>
            </p:nvSpPr>
            <p:spPr bwMode="auto">
              <a:xfrm>
                <a:off x="2312" y="1611"/>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19" name="Text Box 241"/>
              <p:cNvSpPr txBox="1">
                <a:spLocks noChangeArrowheads="1"/>
              </p:cNvSpPr>
              <p:nvPr/>
            </p:nvSpPr>
            <p:spPr bwMode="auto">
              <a:xfrm>
                <a:off x="1586" y="1670"/>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800" dirty="0" err="1">
                    <a:solidFill>
                      <a:schemeClr val="bg1"/>
                    </a:solidFill>
                  </a:rPr>
                  <a:t>ssl</a:t>
                </a:r>
                <a:endParaRPr lang="en-US" sz="800" dirty="0">
                  <a:solidFill>
                    <a:schemeClr val="bg1"/>
                  </a:solidFill>
                </a:endParaRPr>
              </a:p>
            </p:txBody>
          </p:sp>
        </p:grpSp>
        <p:grpSp>
          <p:nvGrpSpPr>
            <p:cNvPr id="52291" name="Group 248"/>
            <p:cNvGrpSpPr>
              <a:grpSpLocks/>
            </p:cNvGrpSpPr>
            <p:nvPr/>
          </p:nvGrpSpPr>
          <p:grpSpPr bwMode="auto">
            <a:xfrm>
              <a:off x="5133106" y="3758740"/>
              <a:ext cx="1633537" cy="522287"/>
              <a:chOff x="1586" y="1611"/>
              <a:chExt cx="907" cy="331"/>
            </a:xfrm>
            <a:gradFill>
              <a:gsLst>
                <a:gs pos="0">
                  <a:srgbClr val="0070C0"/>
                </a:gs>
                <a:gs pos="100000">
                  <a:srgbClr val="002060">
                    <a:lumMod val="75000"/>
                    <a:lumOff val="25000"/>
                  </a:srgbClr>
                </a:gs>
              </a:gsLst>
              <a:lin ang="2700000" scaled="0"/>
            </a:gradFill>
          </p:grpSpPr>
          <p:sp>
            <p:nvSpPr>
              <p:cNvPr id="121" name="Rectangle 249"/>
              <p:cNvSpPr>
                <a:spLocks noChangeArrowheads="1"/>
              </p:cNvSpPr>
              <p:nvPr/>
            </p:nvSpPr>
            <p:spPr bwMode="auto">
              <a:xfrm>
                <a:off x="1632" y="1611"/>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22" name="Rectangle 250"/>
              <p:cNvSpPr>
                <a:spLocks noChangeArrowheads="1"/>
              </p:cNvSpPr>
              <p:nvPr/>
            </p:nvSpPr>
            <p:spPr bwMode="auto">
              <a:xfrm>
                <a:off x="1858" y="1611"/>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23" name="Rectangle 251"/>
              <p:cNvSpPr>
                <a:spLocks noChangeArrowheads="1"/>
              </p:cNvSpPr>
              <p:nvPr/>
            </p:nvSpPr>
            <p:spPr bwMode="auto">
              <a:xfrm>
                <a:off x="2085" y="1611"/>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24" name="Rectangle 252"/>
              <p:cNvSpPr>
                <a:spLocks noChangeArrowheads="1"/>
              </p:cNvSpPr>
              <p:nvPr/>
            </p:nvSpPr>
            <p:spPr bwMode="auto">
              <a:xfrm>
                <a:off x="2312" y="1611"/>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25" name="Text Box 253"/>
              <p:cNvSpPr txBox="1">
                <a:spLocks noChangeArrowheads="1"/>
              </p:cNvSpPr>
              <p:nvPr/>
            </p:nvSpPr>
            <p:spPr bwMode="auto">
              <a:xfrm>
                <a:off x="1586" y="1670"/>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800" dirty="0" err="1">
                    <a:solidFill>
                      <a:schemeClr val="bg1"/>
                    </a:solidFill>
                  </a:rPr>
                  <a:t>localConnector</a:t>
                </a:r>
                <a:endParaRPr lang="en-US" sz="800" dirty="0">
                  <a:solidFill>
                    <a:schemeClr val="bg1"/>
                  </a:solidFill>
                </a:endParaRPr>
              </a:p>
            </p:txBody>
          </p:sp>
        </p:grpSp>
        <p:grpSp>
          <p:nvGrpSpPr>
            <p:cNvPr id="52292" name="Group 54"/>
            <p:cNvGrpSpPr>
              <a:grpSpLocks/>
            </p:cNvGrpSpPr>
            <p:nvPr/>
          </p:nvGrpSpPr>
          <p:grpSpPr bwMode="auto">
            <a:xfrm>
              <a:off x="6769819" y="3750236"/>
              <a:ext cx="1633537" cy="523875"/>
              <a:chOff x="2266" y="2550"/>
              <a:chExt cx="907" cy="331"/>
            </a:xfrm>
            <a:gradFill>
              <a:gsLst>
                <a:gs pos="0">
                  <a:srgbClr val="0070C0"/>
                </a:gs>
                <a:gs pos="100000">
                  <a:srgbClr val="002060">
                    <a:lumMod val="75000"/>
                    <a:lumOff val="25000"/>
                  </a:srgbClr>
                </a:gs>
              </a:gsLst>
              <a:lin ang="2700000" scaled="0"/>
            </a:gradFill>
          </p:grpSpPr>
          <p:sp>
            <p:nvSpPr>
              <p:cNvPr id="127" name="Rectangle 55"/>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28" name="Rectangle 56"/>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29" name="Rectangle 57"/>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30" name="Rectangle 58"/>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31" name="Text Box 59"/>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800" dirty="0" err="1">
                    <a:solidFill>
                      <a:schemeClr val="bg1"/>
                    </a:solidFill>
                  </a:rPr>
                  <a:t>beanvalidation</a:t>
                </a:r>
                <a:endParaRPr lang="en-US" sz="800" dirty="0">
                  <a:solidFill>
                    <a:schemeClr val="bg1"/>
                  </a:solidFill>
                </a:endParaRPr>
              </a:p>
            </p:txBody>
          </p:sp>
        </p:grpSp>
        <p:grpSp>
          <p:nvGrpSpPr>
            <p:cNvPr id="29753" name="Group 131"/>
            <p:cNvGrpSpPr>
              <a:grpSpLocks/>
            </p:cNvGrpSpPr>
            <p:nvPr/>
          </p:nvGrpSpPr>
          <p:grpSpPr bwMode="auto">
            <a:xfrm>
              <a:off x="2667748" y="3327679"/>
              <a:ext cx="1633537" cy="522287"/>
              <a:chOff x="2244660" y="3327679"/>
              <a:chExt cx="1633537" cy="522287"/>
            </a:xfrm>
          </p:grpSpPr>
          <p:grpSp>
            <p:nvGrpSpPr>
              <p:cNvPr id="52294" name="Group 56"/>
              <p:cNvGrpSpPr>
                <a:grpSpLocks/>
              </p:cNvGrpSpPr>
              <p:nvPr/>
            </p:nvGrpSpPr>
            <p:grpSpPr bwMode="auto">
              <a:xfrm>
                <a:off x="2244660" y="3327679"/>
                <a:ext cx="1633537" cy="522287"/>
                <a:chOff x="2266" y="2550"/>
                <a:chExt cx="907" cy="331"/>
              </a:xfrm>
              <a:gradFill>
                <a:gsLst>
                  <a:gs pos="0">
                    <a:srgbClr val="0070C0"/>
                  </a:gs>
                  <a:gs pos="100000">
                    <a:srgbClr val="0042C8"/>
                  </a:gs>
                </a:gsLst>
                <a:lin ang="2700000" scaled="0"/>
              </a:gradFill>
            </p:grpSpPr>
            <p:sp>
              <p:nvSpPr>
                <p:cNvPr id="135" name="Rectangle 57"/>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36" name="Rectangle 58"/>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37" name="Rectangle 59"/>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38" name="Rectangle 60"/>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39" name="Text Box 61"/>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800" dirty="0" err="1" smtClean="0">
                      <a:solidFill>
                        <a:schemeClr val="bg1"/>
                      </a:solidFill>
                    </a:rPr>
                    <a:t>ejblite</a:t>
                  </a:r>
                  <a:endParaRPr lang="en-US" sz="800" dirty="0">
                    <a:solidFill>
                      <a:schemeClr val="bg1"/>
                    </a:solidFill>
                  </a:endParaRPr>
                </a:p>
              </p:txBody>
            </p:sp>
          </p:grpSp>
          <p:sp>
            <p:nvSpPr>
              <p:cNvPr id="134" name="5-Point Star 133"/>
              <p:cNvSpPr/>
              <p:nvPr/>
            </p:nvSpPr>
            <p:spPr bwMode="auto">
              <a:xfrm>
                <a:off x="3704967" y="3463471"/>
                <a:ext cx="97942" cy="97262"/>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50"/>
              </a:p>
            </p:txBody>
          </p:sp>
        </p:grpSp>
        <p:grpSp>
          <p:nvGrpSpPr>
            <p:cNvPr id="29754" name="Group 139"/>
            <p:cNvGrpSpPr>
              <a:grpSpLocks/>
            </p:cNvGrpSpPr>
            <p:nvPr/>
          </p:nvGrpSpPr>
          <p:grpSpPr bwMode="auto">
            <a:xfrm>
              <a:off x="4298135" y="3324867"/>
              <a:ext cx="1633537" cy="522287"/>
              <a:chOff x="3875047" y="3324867"/>
              <a:chExt cx="1633537" cy="522287"/>
            </a:xfrm>
          </p:grpSpPr>
          <p:grpSp>
            <p:nvGrpSpPr>
              <p:cNvPr id="52296" name="Group 56"/>
              <p:cNvGrpSpPr>
                <a:grpSpLocks/>
              </p:cNvGrpSpPr>
              <p:nvPr/>
            </p:nvGrpSpPr>
            <p:grpSpPr bwMode="auto">
              <a:xfrm>
                <a:off x="3875047" y="3324867"/>
                <a:ext cx="1633537" cy="522287"/>
                <a:chOff x="2266" y="2550"/>
                <a:chExt cx="907" cy="331"/>
              </a:xfrm>
              <a:gradFill>
                <a:gsLst>
                  <a:gs pos="0">
                    <a:srgbClr val="0070C0"/>
                  </a:gs>
                  <a:gs pos="100000">
                    <a:srgbClr val="0042C8"/>
                  </a:gs>
                </a:gsLst>
                <a:lin ang="2700000" scaled="0"/>
              </a:gradFill>
            </p:grpSpPr>
            <p:sp>
              <p:nvSpPr>
                <p:cNvPr id="143" name="Rectangle 57"/>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44" name="Rectangle 58"/>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45" name="Rectangle 59"/>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46" name="Rectangle 60"/>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47" name="Text Box 61"/>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800" dirty="0" smtClean="0">
                      <a:solidFill>
                        <a:schemeClr val="bg1"/>
                      </a:solidFill>
                    </a:rPr>
                    <a:t>cdi</a:t>
                  </a:r>
                  <a:endParaRPr lang="en-US" sz="800" dirty="0">
                    <a:solidFill>
                      <a:schemeClr val="bg1"/>
                    </a:solidFill>
                  </a:endParaRPr>
                </a:p>
              </p:txBody>
            </p:sp>
          </p:grpSp>
          <p:sp>
            <p:nvSpPr>
              <p:cNvPr id="142" name="5-Point Star 141"/>
              <p:cNvSpPr/>
              <p:nvPr/>
            </p:nvSpPr>
            <p:spPr bwMode="auto">
              <a:xfrm>
                <a:off x="5378467" y="3455988"/>
                <a:ext cx="97939" cy="97262"/>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50"/>
              </a:p>
            </p:txBody>
          </p:sp>
        </p:grpSp>
        <p:grpSp>
          <p:nvGrpSpPr>
            <p:cNvPr id="29755" name="Group 147"/>
            <p:cNvGrpSpPr>
              <a:grpSpLocks/>
            </p:cNvGrpSpPr>
            <p:nvPr/>
          </p:nvGrpSpPr>
          <p:grpSpPr bwMode="auto">
            <a:xfrm>
              <a:off x="5932229" y="3326253"/>
              <a:ext cx="1633537" cy="522287"/>
              <a:chOff x="5509141" y="3326253"/>
              <a:chExt cx="1633537" cy="522287"/>
            </a:xfrm>
          </p:grpSpPr>
          <p:grpSp>
            <p:nvGrpSpPr>
              <p:cNvPr id="52298" name="Group 56"/>
              <p:cNvGrpSpPr>
                <a:grpSpLocks/>
              </p:cNvGrpSpPr>
              <p:nvPr/>
            </p:nvGrpSpPr>
            <p:grpSpPr bwMode="auto">
              <a:xfrm>
                <a:off x="5509141" y="3326253"/>
                <a:ext cx="1633537" cy="522287"/>
                <a:chOff x="2266" y="2550"/>
                <a:chExt cx="907" cy="331"/>
              </a:xfrm>
              <a:gradFill>
                <a:gsLst>
                  <a:gs pos="0">
                    <a:srgbClr val="0070C0"/>
                  </a:gs>
                  <a:gs pos="100000">
                    <a:srgbClr val="0042C8"/>
                  </a:gs>
                </a:gsLst>
                <a:lin ang="2700000" scaled="0"/>
              </a:gradFill>
            </p:grpSpPr>
            <p:sp>
              <p:nvSpPr>
                <p:cNvPr id="151" name="Rectangle 57"/>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52" name="Rectangle 58"/>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53" name="Rectangle 59"/>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54" name="Rectangle 60"/>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55" name="Text Box 61"/>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800" dirty="0" err="1" smtClean="0">
                      <a:solidFill>
                        <a:schemeClr val="bg1"/>
                      </a:solidFill>
                    </a:rPr>
                    <a:t>managedBeans</a:t>
                  </a:r>
                  <a:endParaRPr lang="en-US" sz="800" dirty="0">
                    <a:solidFill>
                      <a:schemeClr val="bg1"/>
                    </a:solidFill>
                  </a:endParaRPr>
                </a:p>
              </p:txBody>
            </p:sp>
          </p:grpSp>
          <p:sp>
            <p:nvSpPr>
              <p:cNvPr id="150" name="5-Point Star 149"/>
              <p:cNvSpPr/>
              <p:nvPr/>
            </p:nvSpPr>
            <p:spPr bwMode="auto">
              <a:xfrm>
                <a:off x="6988093" y="3463470"/>
                <a:ext cx="102198" cy="97262"/>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50"/>
              </a:p>
            </p:txBody>
          </p:sp>
        </p:grpSp>
        <p:grpSp>
          <p:nvGrpSpPr>
            <p:cNvPr id="29756" name="Group 155"/>
            <p:cNvGrpSpPr>
              <a:grpSpLocks/>
            </p:cNvGrpSpPr>
            <p:nvPr/>
          </p:nvGrpSpPr>
          <p:grpSpPr bwMode="auto">
            <a:xfrm>
              <a:off x="1862291" y="2891834"/>
              <a:ext cx="1633538" cy="522288"/>
              <a:chOff x="1439203" y="2891834"/>
              <a:chExt cx="1633538" cy="522288"/>
            </a:xfrm>
          </p:grpSpPr>
          <p:grpSp>
            <p:nvGrpSpPr>
              <p:cNvPr id="52300" name="Group 36"/>
              <p:cNvGrpSpPr>
                <a:grpSpLocks/>
              </p:cNvGrpSpPr>
              <p:nvPr/>
            </p:nvGrpSpPr>
            <p:grpSpPr bwMode="auto">
              <a:xfrm>
                <a:off x="1439203" y="2891834"/>
                <a:ext cx="1633538" cy="522288"/>
                <a:chOff x="2856" y="1543"/>
                <a:chExt cx="907" cy="331"/>
              </a:xfrm>
              <a:gradFill>
                <a:gsLst>
                  <a:gs pos="0">
                    <a:srgbClr val="0070C0"/>
                  </a:gs>
                  <a:gs pos="100000">
                    <a:srgbClr val="0042C8"/>
                  </a:gs>
                </a:gsLst>
                <a:lin ang="2700000" scaled="0"/>
              </a:gradFill>
            </p:grpSpPr>
            <p:sp>
              <p:nvSpPr>
                <p:cNvPr id="159" name="Rectangle 37"/>
                <p:cNvSpPr>
                  <a:spLocks noChangeArrowheads="1"/>
                </p:cNvSpPr>
                <p:nvPr/>
              </p:nvSpPr>
              <p:spPr bwMode="auto">
                <a:xfrm>
                  <a:off x="2902" y="1543"/>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60" name="Rectangle 38"/>
                <p:cNvSpPr>
                  <a:spLocks noChangeArrowheads="1"/>
                </p:cNvSpPr>
                <p:nvPr/>
              </p:nvSpPr>
              <p:spPr bwMode="auto">
                <a:xfrm>
                  <a:off x="3128" y="1543"/>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61" name="Rectangle 39"/>
                <p:cNvSpPr>
                  <a:spLocks noChangeArrowheads="1"/>
                </p:cNvSpPr>
                <p:nvPr/>
              </p:nvSpPr>
              <p:spPr bwMode="auto">
                <a:xfrm>
                  <a:off x="3355" y="1543"/>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62" name="Rectangle 40"/>
                <p:cNvSpPr>
                  <a:spLocks noChangeArrowheads="1"/>
                </p:cNvSpPr>
                <p:nvPr/>
              </p:nvSpPr>
              <p:spPr bwMode="auto">
                <a:xfrm>
                  <a:off x="3582" y="1543"/>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63" name="Text Box 41"/>
                <p:cNvSpPr txBox="1">
                  <a:spLocks noChangeArrowheads="1"/>
                </p:cNvSpPr>
                <p:nvPr/>
              </p:nvSpPr>
              <p:spPr bwMode="auto">
                <a:xfrm>
                  <a:off x="2856" y="1602"/>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800" dirty="0" err="1" smtClean="0">
                      <a:solidFill>
                        <a:schemeClr val="bg1"/>
                      </a:solidFill>
                    </a:rPr>
                    <a:t>oauth</a:t>
                  </a:r>
                  <a:endParaRPr lang="en-US" sz="800" dirty="0">
                    <a:solidFill>
                      <a:schemeClr val="bg1"/>
                    </a:solidFill>
                  </a:endParaRPr>
                </a:p>
              </p:txBody>
            </p:sp>
          </p:grpSp>
          <p:sp>
            <p:nvSpPr>
              <p:cNvPr id="158" name="5-Point Star 157"/>
              <p:cNvSpPr/>
              <p:nvPr/>
            </p:nvSpPr>
            <p:spPr bwMode="auto">
              <a:xfrm>
                <a:off x="2964024" y="3010829"/>
                <a:ext cx="97941" cy="97262"/>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50"/>
              </a:p>
            </p:txBody>
          </p:sp>
        </p:grpSp>
        <p:grpSp>
          <p:nvGrpSpPr>
            <p:cNvPr id="29757" name="Group 163"/>
            <p:cNvGrpSpPr>
              <a:grpSpLocks/>
            </p:cNvGrpSpPr>
            <p:nvPr/>
          </p:nvGrpSpPr>
          <p:grpSpPr bwMode="auto">
            <a:xfrm>
              <a:off x="3495556" y="2891123"/>
              <a:ext cx="1633538" cy="522288"/>
              <a:chOff x="3072468" y="2891123"/>
              <a:chExt cx="1633538" cy="522288"/>
            </a:xfrm>
          </p:grpSpPr>
          <p:grpSp>
            <p:nvGrpSpPr>
              <p:cNvPr id="52302" name="Group 36"/>
              <p:cNvGrpSpPr>
                <a:grpSpLocks/>
              </p:cNvGrpSpPr>
              <p:nvPr/>
            </p:nvGrpSpPr>
            <p:grpSpPr bwMode="auto">
              <a:xfrm>
                <a:off x="3072468" y="2891123"/>
                <a:ext cx="1633538" cy="522288"/>
                <a:chOff x="2856" y="1543"/>
                <a:chExt cx="907" cy="331"/>
              </a:xfrm>
              <a:gradFill>
                <a:gsLst>
                  <a:gs pos="0">
                    <a:srgbClr val="0070C0"/>
                  </a:gs>
                  <a:gs pos="100000">
                    <a:srgbClr val="0042C8"/>
                  </a:gs>
                </a:gsLst>
                <a:lin ang="2700000" scaled="0"/>
              </a:gradFill>
            </p:grpSpPr>
            <p:sp>
              <p:nvSpPr>
                <p:cNvPr id="167" name="Rectangle 37"/>
                <p:cNvSpPr>
                  <a:spLocks noChangeArrowheads="1"/>
                </p:cNvSpPr>
                <p:nvPr/>
              </p:nvSpPr>
              <p:spPr bwMode="auto">
                <a:xfrm>
                  <a:off x="2902" y="1543"/>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68" name="Rectangle 38"/>
                <p:cNvSpPr>
                  <a:spLocks noChangeArrowheads="1"/>
                </p:cNvSpPr>
                <p:nvPr/>
              </p:nvSpPr>
              <p:spPr bwMode="auto">
                <a:xfrm>
                  <a:off x="3128" y="1543"/>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69" name="Rectangle 39"/>
                <p:cNvSpPr>
                  <a:spLocks noChangeArrowheads="1"/>
                </p:cNvSpPr>
                <p:nvPr/>
              </p:nvSpPr>
              <p:spPr bwMode="auto">
                <a:xfrm>
                  <a:off x="3355" y="1543"/>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70" name="Rectangle 40"/>
                <p:cNvSpPr>
                  <a:spLocks noChangeArrowheads="1"/>
                </p:cNvSpPr>
                <p:nvPr/>
              </p:nvSpPr>
              <p:spPr bwMode="auto">
                <a:xfrm>
                  <a:off x="3582" y="1543"/>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71" name="Text Box 41"/>
                <p:cNvSpPr txBox="1">
                  <a:spLocks noChangeArrowheads="1"/>
                </p:cNvSpPr>
                <p:nvPr/>
              </p:nvSpPr>
              <p:spPr bwMode="auto">
                <a:xfrm>
                  <a:off x="2856" y="1602"/>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800" dirty="0" err="1" smtClean="0">
                      <a:solidFill>
                        <a:schemeClr val="bg1"/>
                      </a:solidFill>
                    </a:rPr>
                    <a:t>collectiveMember</a:t>
                  </a:r>
                  <a:endParaRPr lang="en-US" sz="800" dirty="0">
                    <a:solidFill>
                      <a:schemeClr val="bg1"/>
                    </a:solidFill>
                  </a:endParaRPr>
                </a:p>
              </p:txBody>
            </p:sp>
          </p:grpSp>
          <p:sp>
            <p:nvSpPr>
              <p:cNvPr id="166" name="5-Point Star 165"/>
              <p:cNvSpPr/>
              <p:nvPr/>
            </p:nvSpPr>
            <p:spPr bwMode="auto">
              <a:xfrm>
                <a:off x="4565136" y="3010830"/>
                <a:ext cx="97941" cy="97262"/>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50"/>
              </a:p>
            </p:txBody>
          </p:sp>
        </p:grpSp>
        <p:grpSp>
          <p:nvGrpSpPr>
            <p:cNvPr id="29758" name="Group 171"/>
            <p:cNvGrpSpPr>
              <a:grpSpLocks/>
            </p:cNvGrpSpPr>
            <p:nvPr/>
          </p:nvGrpSpPr>
          <p:grpSpPr bwMode="auto">
            <a:xfrm>
              <a:off x="5125834" y="2895675"/>
              <a:ext cx="1633538" cy="522288"/>
              <a:chOff x="4702746" y="2895675"/>
              <a:chExt cx="1633538" cy="522288"/>
            </a:xfrm>
          </p:grpSpPr>
          <p:grpSp>
            <p:nvGrpSpPr>
              <p:cNvPr id="52304" name="Group 36"/>
              <p:cNvGrpSpPr>
                <a:grpSpLocks/>
              </p:cNvGrpSpPr>
              <p:nvPr/>
            </p:nvGrpSpPr>
            <p:grpSpPr bwMode="auto">
              <a:xfrm>
                <a:off x="4702746" y="2895675"/>
                <a:ext cx="1633538" cy="522288"/>
                <a:chOff x="2856" y="1543"/>
                <a:chExt cx="907" cy="331"/>
              </a:xfrm>
              <a:gradFill>
                <a:gsLst>
                  <a:gs pos="0">
                    <a:srgbClr val="0070C0"/>
                  </a:gs>
                  <a:gs pos="100000">
                    <a:srgbClr val="0042C8"/>
                  </a:gs>
                </a:gsLst>
                <a:lin ang="2700000" scaled="0"/>
              </a:gradFill>
            </p:grpSpPr>
            <p:sp>
              <p:nvSpPr>
                <p:cNvPr id="175" name="Rectangle 37"/>
                <p:cNvSpPr>
                  <a:spLocks noChangeArrowheads="1"/>
                </p:cNvSpPr>
                <p:nvPr/>
              </p:nvSpPr>
              <p:spPr bwMode="auto">
                <a:xfrm>
                  <a:off x="2902" y="1543"/>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76" name="Rectangle 38"/>
                <p:cNvSpPr>
                  <a:spLocks noChangeArrowheads="1"/>
                </p:cNvSpPr>
                <p:nvPr/>
              </p:nvSpPr>
              <p:spPr bwMode="auto">
                <a:xfrm>
                  <a:off x="3128" y="1543"/>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77" name="Rectangle 39"/>
                <p:cNvSpPr>
                  <a:spLocks noChangeArrowheads="1"/>
                </p:cNvSpPr>
                <p:nvPr/>
              </p:nvSpPr>
              <p:spPr bwMode="auto">
                <a:xfrm>
                  <a:off x="3355" y="1543"/>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78" name="Rectangle 40"/>
                <p:cNvSpPr>
                  <a:spLocks noChangeArrowheads="1"/>
                </p:cNvSpPr>
                <p:nvPr/>
              </p:nvSpPr>
              <p:spPr bwMode="auto">
                <a:xfrm>
                  <a:off x="3582" y="1543"/>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79" name="Text Box 41"/>
                <p:cNvSpPr txBox="1">
                  <a:spLocks noChangeArrowheads="1"/>
                </p:cNvSpPr>
                <p:nvPr/>
              </p:nvSpPr>
              <p:spPr bwMode="auto">
                <a:xfrm>
                  <a:off x="2856" y="1602"/>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800" dirty="0" err="1" smtClean="0">
                      <a:solidFill>
                        <a:schemeClr val="bg1"/>
                      </a:solidFill>
                    </a:rPr>
                    <a:t>ldapRegistry</a:t>
                  </a:r>
                  <a:endParaRPr lang="en-US" sz="800" dirty="0">
                    <a:solidFill>
                      <a:schemeClr val="bg1"/>
                    </a:solidFill>
                  </a:endParaRPr>
                </a:p>
              </p:txBody>
            </p:sp>
          </p:grpSp>
          <p:sp>
            <p:nvSpPr>
              <p:cNvPr id="174" name="5-Point Star 173"/>
              <p:cNvSpPr/>
              <p:nvPr/>
            </p:nvSpPr>
            <p:spPr bwMode="auto">
              <a:xfrm>
                <a:off x="6170503" y="3010829"/>
                <a:ext cx="97939" cy="97262"/>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50"/>
              </a:p>
            </p:txBody>
          </p:sp>
        </p:grpSp>
        <p:grpSp>
          <p:nvGrpSpPr>
            <p:cNvPr id="29759" name="Group 179"/>
            <p:cNvGrpSpPr>
              <a:grpSpLocks/>
            </p:cNvGrpSpPr>
            <p:nvPr/>
          </p:nvGrpSpPr>
          <p:grpSpPr bwMode="auto">
            <a:xfrm>
              <a:off x="6759980" y="2891123"/>
              <a:ext cx="1633538" cy="522288"/>
              <a:chOff x="6336892" y="2891123"/>
              <a:chExt cx="1633538" cy="522288"/>
            </a:xfrm>
          </p:grpSpPr>
          <p:grpSp>
            <p:nvGrpSpPr>
              <p:cNvPr id="52307" name="Group 36"/>
              <p:cNvGrpSpPr>
                <a:grpSpLocks/>
              </p:cNvGrpSpPr>
              <p:nvPr/>
            </p:nvGrpSpPr>
            <p:grpSpPr bwMode="auto">
              <a:xfrm>
                <a:off x="6336892" y="2891123"/>
                <a:ext cx="1633538" cy="522288"/>
                <a:chOff x="2856" y="1543"/>
                <a:chExt cx="907" cy="331"/>
              </a:xfrm>
              <a:gradFill>
                <a:gsLst>
                  <a:gs pos="0">
                    <a:srgbClr val="0070C0"/>
                  </a:gs>
                  <a:gs pos="100000">
                    <a:srgbClr val="0042C8"/>
                  </a:gs>
                </a:gsLst>
                <a:lin ang="2700000" scaled="0"/>
              </a:gradFill>
            </p:grpSpPr>
            <p:sp>
              <p:nvSpPr>
                <p:cNvPr id="183" name="Rectangle 37"/>
                <p:cNvSpPr>
                  <a:spLocks noChangeArrowheads="1"/>
                </p:cNvSpPr>
                <p:nvPr/>
              </p:nvSpPr>
              <p:spPr bwMode="auto">
                <a:xfrm>
                  <a:off x="2902" y="1543"/>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84" name="Rectangle 38"/>
                <p:cNvSpPr>
                  <a:spLocks noChangeArrowheads="1"/>
                </p:cNvSpPr>
                <p:nvPr/>
              </p:nvSpPr>
              <p:spPr bwMode="auto">
                <a:xfrm>
                  <a:off x="3128" y="1543"/>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85" name="Rectangle 39"/>
                <p:cNvSpPr>
                  <a:spLocks noChangeArrowheads="1"/>
                </p:cNvSpPr>
                <p:nvPr/>
              </p:nvSpPr>
              <p:spPr bwMode="auto">
                <a:xfrm>
                  <a:off x="3355" y="1543"/>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86" name="Rectangle 40"/>
                <p:cNvSpPr>
                  <a:spLocks noChangeArrowheads="1"/>
                </p:cNvSpPr>
                <p:nvPr/>
              </p:nvSpPr>
              <p:spPr bwMode="auto">
                <a:xfrm>
                  <a:off x="3582" y="1543"/>
                  <a:ext cx="137" cy="68"/>
                </a:xfrm>
                <a:prstGeom prst="rect">
                  <a:avLst/>
                </a:prstGeom>
                <a:grpFill/>
                <a:ln w="9525">
                  <a:solidFill>
                    <a:schemeClr val="tx1"/>
                  </a:solidFill>
                  <a:miter lim="800000"/>
                  <a:headEnd/>
                  <a:tailEnd/>
                </a:ln>
                <a:effectLst/>
                <a:extLst/>
              </p:spPr>
              <p:txBody>
                <a:bodyPr wrap="none" anchor="ctr"/>
                <a:lstStyle/>
                <a:p>
                  <a:pPr>
                    <a:defRPr/>
                  </a:pPr>
                  <a:endParaRPr lang="en-US" sz="1050">
                    <a:solidFill>
                      <a:schemeClr val="bg1"/>
                    </a:solidFill>
                  </a:endParaRPr>
                </a:p>
              </p:txBody>
            </p:sp>
            <p:sp>
              <p:nvSpPr>
                <p:cNvPr id="187" name="Text Box 41"/>
                <p:cNvSpPr txBox="1">
                  <a:spLocks noChangeArrowheads="1"/>
                </p:cNvSpPr>
                <p:nvPr/>
              </p:nvSpPr>
              <p:spPr bwMode="auto">
                <a:xfrm>
                  <a:off x="2856" y="1602"/>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800" dirty="0" err="1" smtClean="0">
                      <a:solidFill>
                        <a:schemeClr val="bg1"/>
                      </a:solidFill>
                    </a:rPr>
                    <a:t>webCache</a:t>
                  </a:r>
                  <a:endParaRPr lang="en-US" sz="800" dirty="0">
                    <a:solidFill>
                      <a:schemeClr val="bg1"/>
                    </a:solidFill>
                  </a:endParaRPr>
                </a:p>
              </p:txBody>
            </p:sp>
          </p:grpSp>
          <p:sp>
            <p:nvSpPr>
              <p:cNvPr id="182" name="5-Point Star 181"/>
              <p:cNvSpPr/>
              <p:nvPr/>
            </p:nvSpPr>
            <p:spPr bwMode="auto">
              <a:xfrm>
                <a:off x="7775869" y="3010830"/>
                <a:ext cx="97941" cy="97262"/>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50"/>
              </a:p>
            </p:txBody>
          </p:sp>
        </p:grpSp>
      </p:grpSp>
      <p:grpSp>
        <p:nvGrpSpPr>
          <p:cNvPr id="29703" name="Group 2047"/>
          <p:cNvGrpSpPr>
            <a:grpSpLocks/>
          </p:cNvGrpSpPr>
          <p:nvPr/>
        </p:nvGrpSpPr>
        <p:grpSpPr bwMode="auto">
          <a:xfrm>
            <a:off x="4128322" y="1263835"/>
            <a:ext cx="2420115" cy="608017"/>
            <a:chOff x="1479415" y="4527441"/>
            <a:chExt cx="6530055" cy="1382566"/>
          </a:xfrm>
        </p:grpSpPr>
        <p:grpSp>
          <p:nvGrpSpPr>
            <p:cNvPr id="29708" name="Group 188"/>
            <p:cNvGrpSpPr>
              <a:grpSpLocks/>
            </p:cNvGrpSpPr>
            <p:nvPr/>
          </p:nvGrpSpPr>
          <p:grpSpPr bwMode="auto">
            <a:xfrm>
              <a:off x="2291639" y="5382578"/>
              <a:ext cx="1633537" cy="522287"/>
              <a:chOff x="2238117" y="2461248"/>
              <a:chExt cx="1633537" cy="522287"/>
            </a:xfrm>
          </p:grpSpPr>
          <p:grpSp>
            <p:nvGrpSpPr>
              <p:cNvPr id="52310" name="Group 56"/>
              <p:cNvGrpSpPr>
                <a:grpSpLocks/>
              </p:cNvGrpSpPr>
              <p:nvPr/>
            </p:nvGrpSpPr>
            <p:grpSpPr bwMode="auto">
              <a:xfrm>
                <a:off x="2238117" y="2461248"/>
                <a:ext cx="1633537" cy="522287"/>
                <a:chOff x="2266" y="2550"/>
                <a:chExt cx="907" cy="331"/>
              </a:xfrm>
              <a:gradFill>
                <a:gsLst>
                  <a:gs pos="0">
                    <a:srgbClr val="9966FF">
                      <a:lumMod val="75000"/>
                      <a:lumOff val="25000"/>
                    </a:srgbClr>
                  </a:gs>
                  <a:gs pos="100000">
                    <a:srgbClr val="7030A0"/>
                  </a:gs>
                </a:gsLst>
                <a:lin ang="2700000" scaled="0"/>
              </a:gradFill>
            </p:grpSpPr>
            <p:sp>
              <p:nvSpPr>
                <p:cNvPr id="192" name="Rectangle 57"/>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sz="1000">
                    <a:solidFill>
                      <a:schemeClr val="bg1"/>
                    </a:solidFill>
                  </a:endParaRPr>
                </a:p>
              </p:txBody>
            </p:sp>
            <p:sp>
              <p:nvSpPr>
                <p:cNvPr id="193" name="Rectangle 58"/>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sz="1000">
                    <a:solidFill>
                      <a:schemeClr val="bg1"/>
                    </a:solidFill>
                  </a:endParaRPr>
                </a:p>
              </p:txBody>
            </p:sp>
            <p:sp>
              <p:nvSpPr>
                <p:cNvPr id="194" name="Rectangle 59"/>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sz="1000">
                    <a:solidFill>
                      <a:schemeClr val="bg1"/>
                    </a:solidFill>
                  </a:endParaRPr>
                </a:p>
              </p:txBody>
            </p:sp>
            <p:sp>
              <p:nvSpPr>
                <p:cNvPr id="195" name="Rectangle 60"/>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sz="1000">
                    <a:solidFill>
                      <a:schemeClr val="bg1"/>
                    </a:solidFill>
                  </a:endParaRPr>
                </a:p>
              </p:txBody>
            </p:sp>
            <p:sp>
              <p:nvSpPr>
                <p:cNvPr id="196" name="Text Box 61"/>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700" dirty="0" err="1" smtClean="0">
                      <a:solidFill>
                        <a:schemeClr val="bg1"/>
                      </a:solidFill>
                    </a:rPr>
                    <a:t>jaxws</a:t>
                  </a:r>
                  <a:endParaRPr lang="en-US" sz="700" dirty="0">
                    <a:solidFill>
                      <a:schemeClr val="bg1"/>
                    </a:solidFill>
                  </a:endParaRPr>
                </a:p>
              </p:txBody>
            </p:sp>
          </p:grpSp>
          <p:sp>
            <p:nvSpPr>
              <p:cNvPr id="191" name="5-Point Star 190"/>
              <p:cNvSpPr/>
              <p:nvPr/>
            </p:nvSpPr>
            <p:spPr bwMode="auto">
              <a:xfrm>
                <a:off x="3704611" y="2604430"/>
                <a:ext cx="102032" cy="100550"/>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00"/>
              </a:p>
            </p:txBody>
          </p:sp>
        </p:grpSp>
        <p:grpSp>
          <p:nvGrpSpPr>
            <p:cNvPr id="29709" name="Group 196"/>
            <p:cNvGrpSpPr>
              <a:grpSpLocks/>
            </p:cNvGrpSpPr>
            <p:nvPr/>
          </p:nvGrpSpPr>
          <p:grpSpPr bwMode="auto">
            <a:xfrm>
              <a:off x="3924898" y="5382578"/>
              <a:ext cx="1633537" cy="522287"/>
              <a:chOff x="3871376" y="2461248"/>
              <a:chExt cx="1633537" cy="522287"/>
            </a:xfrm>
          </p:grpSpPr>
          <p:grpSp>
            <p:nvGrpSpPr>
              <p:cNvPr id="52313" name="Group 56"/>
              <p:cNvGrpSpPr>
                <a:grpSpLocks/>
              </p:cNvGrpSpPr>
              <p:nvPr/>
            </p:nvGrpSpPr>
            <p:grpSpPr bwMode="auto">
              <a:xfrm>
                <a:off x="3871376" y="2461248"/>
                <a:ext cx="1633537" cy="522287"/>
                <a:chOff x="2266" y="2550"/>
                <a:chExt cx="907" cy="331"/>
              </a:xfrm>
              <a:gradFill>
                <a:gsLst>
                  <a:gs pos="0">
                    <a:srgbClr val="9966FF">
                      <a:lumMod val="75000"/>
                      <a:lumOff val="25000"/>
                    </a:srgbClr>
                  </a:gs>
                  <a:gs pos="100000">
                    <a:srgbClr val="7030A0"/>
                  </a:gs>
                </a:gsLst>
                <a:lin ang="2700000" scaled="0"/>
              </a:gradFill>
            </p:grpSpPr>
            <p:sp>
              <p:nvSpPr>
                <p:cNvPr id="200" name="Rectangle 57"/>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sz="1000">
                    <a:solidFill>
                      <a:schemeClr val="bg1"/>
                    </a:solidFill>
                  </a:endParaRPr>
                </a:p>
              </p:txBody>
            </p:sp>
            <p:sp>
              <p:nvSpPr>
                <p:cNvPr id="201" name="Rectangle 58"/>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sz="1000">
                    <a:solidFill>
                      <a:schemeClr val="bg1"/>
                    </a:solidFill>
                  </a:endParaRPr>
                </a:p>
              </p:txBody>
            </p:sp>
            <p:sp>
              <p:nvSpPr>
                <p:cNvPr id="202" name="Rectangle 59"/>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sz="1000">
                    <a:solidFill>
                      <a:schemeClr val="bg1"/>
                    </a:solidFill>
                  </a:endParaRPr>
                </a:p>
              </p:txBody>
            </p:sp>
            <p:sp>
              <p:nvSpPr>
                <p:cNvPr id="203" name="Rectangle 60"/>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sz="1000">
                    <a:solidFill>
                      <a:schemeClr val="bg1"/>
                    </a:solidFill>
                  </a:endParaRPr>
                </a:p>
              </p:txBody>
            </p:sp>
            <p:sp>
              <p:nvSpPr>
                <p:cNvPr id="204" name="Text Box 61"/>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700" dirty="0" err="1" smtClean="0">
                      <a:solidFill>
                        <a:schemeClr val="bg1"/>
                      </a:solidFill>
                    </a:rPr>
                    <a:t>wasJmsClient</a:t>
                  </a:r>
                  <a:endParaRPr lang="en-US" sz="700" dirty="0">
                    <a:solidFill>
                      <a:schemeClr val="bg1"/>
                    </a:solidFill>
                  </a:endParaRPr>
                </a:p>
              </p:txBody>
            </p:sp>
          </p:grpSp>
          <p:sp>
            <p:nvSpPr>
              <p:cNvPr id="199" name="5-Point Star 198"/>
              <p:cNvSpPr/>
              <p:nvPr/>
            </p:nvSpPr>
            <p:spPr bwMode="auto">
              <a:xfrm>
                <a:off x="5375386" y="2604430"/>
                <a:ext cx="97782" cy="100550"/>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00"/>
              </a:p>
            </p:txBody>
          </p:sp>
        </p:grpSp>
        <p:grpSp>
          <p:nvGrpSpPr>
            <p:cNvPr id="29710" name="Group 204"/>
            <p:cNvGrpSpPr>
              <a:grpSpLocks/>
            </p:cNvGrpSpPr>
            <p:nvPr/>
          </p:nvGrpSpPr>
          <p:grpSpPr bwMode="auto">
            <a:xfrm>
              <a:off x="5562555" y="5387719"/>
              <a:ext cx="1633538" cy="522288"/>
              <a:chOff x="5509033" y="2466389"/>
              <a:chExt cx="1633538" cy="522288"/>
            </a:xfrm>
          </p:grpSpPr>
          <p:grpSp>
            <p:nvGrpSpPr>
              <p:cNvPr id="52315" name="Group 36"/>
              <p:cNvGrpSpPr>
                <a:grpSpLocks/>
              </p:cNvGrpSpPr>
              <p:nvPr/>
            </p:nvGrpSpPr>
            <p:grpSpPr bwMode="auto">
              <a:xfrm>
                <a:off x="5509033" y="2466389"/>
                <a:ext cx="1633538" cy="522288"/>
                <a:chOff x="2856" y="1543"/>
                <a:chExt cx="907" cy="331"/>
              </a:xfrm>
              <a:gradFill>
                <a:gsLst>
                  <a:gs pos="0">
                    <a:srgbClr val="9966FF">
                      <a:lumMod val="75000"/>
                      <a:lumOff val="25000"/>
                    </a:srgbClr>
                  </a:gs>
                  <a:gs pos="100000">
                    <a:srgbClr val="7030A0"/>
                  </a:gs>
                </a:gsLst>
                <a:lin ang="2700000" scaled="0"/>
              </a:gradFill>
            </p:grpSpPr>
            <p:sp>
              <p:nvSpPr>
                <p:cNvPr id="208" name="Rectangle 37"/>
                <p:cNvSpPr>
                  <a:spLocks noChangeArrowheads="1"/>
                </p:cNvSpPr>
                <p:nvPr/>
              </p:nvSpPr>
              <p:spPr bwMode="auto">
                <a:xfrm>
                  <a:off x="2902" y="1543"/>
                  <a:ext cx="137" cy="68"/>
                </a:xfrm>
                <a:prstGeom prst="rect">
                  <a:avLst/>
                </a:prstGeom>
                <a:grpFill/>
                <a:ln w="9525">
                  <a:solidFill>
                    <a:schemeClr val="tx1"/>
                  </a:solidFill>
                  <a:miter lim="800000"/>
                  <a:headEnd/>
                  <a:tailEnd/>
                </a:ln>
                <a:effectLst/>
                <a:extLst/>
              </p:spPr>
              <p:txBody>
                <a:bodyPr wrap="none" anchor="ctr"/>
                <a:lstStyle/>
                <a:p>
                  <a:pPr>
                    <a:defRPr/>
                  </a:pPr>
                  <a:endParaRPr lang="en-US" sz="1000">
                    <a:solidFill>
                      <a:schemeClr val="bg1"/>
                    </a:solidFill>
                  </a:endParaRPr>
                </a:p>
              </p:txBody>
            </p:sp>
            <p:sp>
              <p:nvSpPr>
                <p:cNvPr id="209" name="Rectangle 38"/>
                <p:cNvSpPr>
                  <a:spLocks noChangeArrowheads="1"/>
                </p:cNvSpPr>
                <p:nvPr/>
              </p:nvSpPr>
              <p:spPr bwMode="auto">
                <a:xfrm>
                  <a:off x="3128" y="1543"/>
                  <a:ext cx="137" cy="68"/>
                </a:xfrm>
                <a:prstGeom prst="rect">
                  <a:avLst/>
                </a:prstGeom>
                <a:grpFill/>
                <a:ln w="9525">
                  <a:solidFill>
                    <a:schemeClr val="tx1"/>
                  </a:solidFill>
                  <a:miter lim="800000"/>
                  <a:headEnd/>
                  <a:tailEnd/>
                </a:ln>
                <a:effectLst/>
                <a:extLst/>
              </p:spPr>
              <p:txBody>
                <a:bodyPr wrap="none" anchor="ctr"/>
                <a:lstStyle/>
                <a:p>
                  <a:pPr>
                    <a:defRPr/>
                  </a:pPr>
                  <a:endParaRPr lang="en-US" sz="1000">
                    <a:solidFill>
                      <a:schemeClr val="bg1"/>
                    </a:solidFill>
                  </a:endParaRPr>
                </a:p>
              </p:txBody>
            </p:sp>
            <p:sp>
              <p:nvSpPr>
                <p:cNvPr id="210" name="Rectangle 39"/>
                <p:cNvSpPr>
                  <a:spLocks noChangeArrowheads="1"/>
                </p:cNvSpPr>
                <p:nvPr/>
              </p:nvSpPr>
              <p:spPr bwMode="auto">
                <a:xfrm>
                  <a:off x="3355" y="1543"/>
                  <a:ext cx="137" cy="68"/>
                </a:xfrm>
                <a:prstGeom prst="rect">
                  <a:avLst/>
                </a:prstGeom>
                <a:grpFill/>
                <a:ln w="9525">
                  <a:solidFill>
                    <a:schemeClr val="tx1"/>
                  </a:solidFill>
                  <a:miter lim="800000"/>
                  <a:headEnd/>
                  <a:tailEnd/>
                </a:ln>
                <a:effectLst/>
                <a:extLst/>
              </p:spPr>
              <p:txBody>
                <a:bodyPr wrap="none" anchor="ctr"/>
                <a:lstStyle/>
                <a:p>
                  <a:pPr>
                    <a:defRPr/>
                  </a:pPr>
                  <a:endParaRPr lang="en-US" sz="1000">
                    <a:solidFill>
                      <a:schemeClr val="bg1"/>
                    </a:solidFill>
                  </a:endParaRPr>
                </a:p>
              </p:txBody>
            </p:sp>
            <p:sp>
              <p:nvSpPr>
                <p:cNvPr id="211" name="Rectangle 40"/>
                <p:cNvSpPr>
                  <a:spLocks noChangeArrowheads="1"/>
                </p:cNvSpPr>
                <p:nvPr/>
              </p:nvSpPr>
              <p:spPr bwMode="auto">
                <a:xfrm>
                  <a:off x="3582" y="1543"/>
                  <a:ext cx="137" cy="68"/>
                </a:xfrm>
                <a:prstGeom prst="rect">
                  <a:avLst/>
                </a:prstGeom>
                <a:grpFill/>
                <a:ln w="9525">
                  <a:solidFill>
                    <a:schemeClr val="tx1"/>
                  </a:solidFill>
                  <a:miter lim="800000"/>
                  <a:headEnd/>
                  <a:tailEnd/>
                </a:ln>
                <a:effectLst/>
                <a:extLst/>
              </p:spPr>
              <p:txBody>
                <a:bodyPr wrap="none" anchor="ctr"/>
                <a:lstStyle/>
                <a:p>
                  <a:pPr>
                    <a:defRPr/>
                  </a:pPr>
                  <a:endParaRPr lang="en-US" sz="1000">
                    <a:solidFill>
                      <a:schemeClr val="bg1"/>
                    </a:solidFill>
                  </a:endParaRPr>
                </a:p>
              </p:txBody>
            </p:sp>
            <p:sp>
              <p:nvSpPr>
                <p:cNvPr id="212" name="Text Box 41"/>
                <p:cNvSpPr txBox="1">
                  <a:spLocks noChangeArrowheads="1"/>
                </p:cNvSpPr>
                <p:nvPr/>
              </p:nvSpPr>
              <p:spPr bwMode="auto">
                <a:xfrm>
                  <a:off x="2856" y="1602"/>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700" dirty="0" err="1" smtClean="0">
                      <a:solidFill>
                        <a:schemeClr val="bg1"/>
                      </a:solidFill>
                    </a:rPr>
                    <a:t>wasJmsServer</a:t>
                  </a:r>
                  <a:endParaRPr lang="en-US" sz="700" dirty="0">
                    <a:solidFill>
                      <a:schemeClr val="bg1"/>
                    </a:solidFill>
                  </a:endParaRPr>
                </a:p>
              </p:txBody>
            </p:sp>
          </p:grpSp>
          <p:sp>
            <p:nvSpPr>
              <p:cNvPr id="207" name="5-Point Star 206"/>
              <p:cNvSpPr/>
              <p:nvPr/>
            </p:nvSpPr>
            <p:spPr bwMode="auto">
              <a:xfrm>
                <a:off x="7024905" y="2608023"/>
                <a:ext cx="97782" cy="96958"/>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00"/>
              </a:p>
            </p:txBody>
          </p:sp>
        </p:grpSp>
        <p:grpSp>
          <p:nvGrpSpPr>
            <p:cNvPr id="29711" name="Group 212"/>
            <p:cNvGrpSpPr>
              <a:grpSpLocks/>
            </p:cNvGrpSpPr>
            <p:nvPr/>
          </p:nvGrpSpPr>
          <p:grpSpPr bwMode="auto">
            <a:xfrm>
              <a:off x="6375933" y="4955713"/>
              <a:ext cx="1633537" cy="522287"/>
              <a:chOff x="6322411" y="2034383"/>
              <a:chExt cx="1633537" cy="522287"/>
            </a:xfrm>
          </p:grpSpPr>
          <p:grpSp>
            <p:nvGrpSpPr>
              <p:cNvPr id="52318" name="Group 56"/>
              <p:cNvGrpSpPr>
                <a:grpSpLocks/>
              </p:cNvGrpSpPr>
              <p:nvPr/>
            </p:nvGrpSpPr>
            <p:grpSpPr bwMode="auto">
              <a:xfrm>
                <a:off x="6322411" y="2034383"/>
                <a:ext cx="1633537" cy="522287"/>
                <a:chOff x="2266" y="2550"/>
                <a:chExt cx="907" cy="331"/>
              </a:xfrm>
              <a:gradFill>
                <a:gsLst>
                  <a:gs pos="0">
                    <a:srgbClr val="9966FF">
                      <a:lumMod val="75000"/>
                      <a:lumOff val="25000"/>
                    </a:srgbClr>
                  </a:gs>
                  <a:gs pos="100000">
                    <a:srgbClr val="7030A0"/>
                  </a:gs>
                </a:gsLst>
                <a:lin ang="2700000" scaled="0"/>
              </a:gradFill>
            </p:grpSpPr>
            <p:sp>
              <p:nvSpPr>
                <p:cNvPr id="216" name="Rectangle 57"/>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sz="1000">
                    <a:solidFill>
                      <a:schemeClr val="bg1"/>
                    </a:solidFill>
                  </a:endParaRPr>
                </a:p>
              </p:txBody>
            </p:sp>
            <p:sp>
              <p:nvSpPr>
                <p:cNvPr id="217" name="Rectangle 58"/>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sz="1000">
                    <a:solidFill>
                      <a:schemeClr val="bg1"/>
                    </a:solidFill>
                  </a:endParaRPr>
                </a:p>
              </p:txBody>
            </p:sp>
            <p:sp>
              <p:nvSpPr>
                <p:cNvPr id="218" name="Rectangle 59"/>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sz="1000">
                    <a:solidFill>
                      <a:schemeClr val="bg1"/>
                    </a:solidFill>
                  </a:endParaRPr>
                </a:p>
              </p:txBody>
            </p:sp>
            <p:sp>
              <p:nvSpPr>
                <p:cNvPr id="219" name="Rectangle 60"/>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sz="1000">
                    <a:solidFill>
                      <a:schemeClr val="bg1"/>
                    </a:solidFill>
                  </a:endParaRPr>
                </a:p>
              </p:txBody>
            </p:sp>
            <p:sp>
              <p:nvSpPr>
                <p:cNvPr id="220" name="Text Box 61"/>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700" dirty="0" err="1" smtClean="0">
                      <a:solidFill>
                        <a:schemeClr val="bg1"/>
                      </a:solidFill>
                    </a:rPr>
                    <a:t>wasJmsSecurity</a:t>
                  </a:r>
                  <a:endParaRPr lang="en-US" sz="700" dirty="0">
                    <a:solidFill>
                      <a:schemeClr val="bg1"/>
                    </a:solidFill>
                  </a:endParaRPr>
                </a:p>
              </p:txBody>
            </p:sp>
          </p:grpSp>
          <p:sp>
            <p:nvSpPr>
              <p:cNvPr id="215" name="5-Point Star 214"/>
              <p:cNvSpPr/>
              <p:nvPr/>
            </p:nvSpPr>
            <p:spPr bwMode="auto">
              <a:xfrm>
                <a:off x="7832658" y="2155548"/>
                <a:ext cx="102032" cy="96958"/>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00"/>
              </a:p>
            </p:txBody>
          </p:sp>
        </p:grpSp>
        <p:grpSp>
          <p:nvGrpSpPr>
            <p:cNvPr id="29712" name="Group 220"/>
            <p:cNvGrpSpPr>
              <a:grpSpLocks/>
            </p:cNvGrpSpPr>
            <p:nvPr/>
          </p:nvGrpSpPr>
          <p:grpSpPr bwMode="auto">
            <a:xfrm>
              <a:off x="4747592" y="4955712"/>
              <a:ext cx="1633538" cy="522288"/>
              <a:chOff x="4694070" y="2034382"/>
              <a:chExt cx="1633538" cy="522288"/>
            </a:xfrm>
          </p:grpSpPr>
          <p:grpSp>
            <p:nvGrpSpPr>
              <p:cNvPr id="66" name="Group 36"/>
              <p:cNvGrpSpPr>
                <a:grpSpLocks/>
              </p:cNvGrpSpPr>
              <p:nvPr/>
            </p:nvGrpSpPr>
            <p:grpSpPr bwMode="auto">
              <a:xfrm>
                <a:off x="4694070" y="2034382"/>
                <a:ext cx="1633538" cy="522288"/>
                <a:chOff x="2856" y="1543"/>
                <a:chExt cx="907" cy="331"/>
              </a:xfrm>
              <a:gradFill>
                <a:gsLst>
                  <a:gs pos="0">
                    <a:srgbClr val="9966FF">
                      <a:lumMod val="75000"/>
                      <a:lumOff val="25000"/>
                    </a:srgbClr>
                  </a:gs>
                  <a:gs pos="100000">
                    <a:srgbClr val="7030A0"/>
                  </a:gs>
                </a:gsLst>
                <a:lin ang="2700000" scaled="0"/>
              </a:gradFill>
            </p:grpSpPr>
            <p:sp>
              <p:nvSpPr>
                <p:cNvPr id="224" name="Rectangle 37"/>
                <p:cNvSpPr>
                  <a:spLocks noChangeArrowheads="1"/>
                </p:cNvSpPr>
                <p:nvPr/>
              </p:nvSpPr>
              <p:spPr bwMode="auto">
                <a:xfrm>
                  <a:off x="2902" y="1543"/>
                  <a:ext cx="137" cy="68"/>
                </a:xfrm>
                <a:prstGeom prst="rect">
                  <a:avLst/>
                </a:prstGeom>
                <a:grpFill/>
                <a:ln w="9525">
                  <a:solidFill>
                    <a:schemeClr val="tx1"/>
                  </a:solidFill>
                  <a:miter lim="800000"/>
                  <a:headEnd/>
                  <a:tailEnd/>
                </a:ln>
                <a:effectLst/>
                <a:extLst/>
              </p:spPr>
              <p:txBody>
                <a:bodyPr wrap="none" anchor="ctr"/>
                <a:lstStyle/>
                <a:p>
                  <a:pPr>
                    <a:defRPr/>
                  </a:pPr>
                  <a:endParaRPr lang="en-US" sz="1000">
                    <a:solidFill>
                      <a:schemeClr val="bg1"/>
                    </a:solidFill>
                  </a:endParaRPr>
                </a:p>
              </p:txBody>
            </p:sp>
            <p:sp>
              <p:nvSpPr>
                <p:cNvPr id="225" name="Rectangle 38"/>
                <p:cNvSpPr>
                  <a:spLocks noChangeArrowheads="1"/>
                </p:cNvSpPr>
                <p:nvPr/>
              </p:nvSpPr>
              <p:spPr bwMode="auto">
                <a:xfrm>
                  <a:off x="3128" y="1543"/>
                  <a:ext cx="137" cy="68"/>
                </a:xfrm>
                <a:prstGeom prst="rect">
                  <a:avLst/>
                </a:prstGeom>
                <a:grpFill/>
                <a:ln w="9525">
                  <a:solidFill>
                    <a:schemeClr val="tx1"/>
                  </a:solidFill>
                  <a:miter lim="800000"/>
                  <a:headEnd/>
                  <a:tailEnd/>
                </a:ln>
                <a:effectLst/>
                <a:extLst/>
              </p:spPr>
              <p:txBody>
                <a:bodyPr wrap="none" anchor="ctr"/>
                <a:lstStyle/>
                <a:p>
                  <a:pPr>
                    <a:defRPr/>
                  </a:pPr>
                  <a:endParaRPr lang="en-US" sz="1000">
                    <a:solidFill>
                      <a:schemeClr val="bg1"/>
                    </a:solidFill>
                  </a:endParaRPr>
                </a:p>
              </p:txBody>
            </p:sp>
            <p:sp>
              <p:nvSpPr>
                <p:cNvPr id="226" name="Rectangle 39"/>
                <p:cNvSpPr>
                  <a:spLocks noChangeArrowheads="1"/>
                </p:cNvSpPr>
                <p:nvPr/>
              </p:nvSpPr>
              <p:spPr bwMode="auto">
                <a:xfrm>
                  <a:off x="3355" y="1543"/>
                  <a:ext cx="137" cy="68"/>
                </a:xfrm>
                <a:prstGeom prst="rect">
                  <a:avLst/>
                </a:prstGeom>
                <a:grpFill/>
                <a:ln w="9525">
                  <a:solidFill>
                    <a:schemeClr val="tx1"/>
                  </a:solidFill>
                  <a:miter lim="800000"/>
                  <a:headEnd/>
                  <a:tailEnd/>
                </a:ln>
                <a:effectLst/>
                <a:extLst/>
              </p:spPr>
              <p:txBody>
                <a:bodyPr wrap="none" anchor="ctr"/>
                <a:lstStyle/>
                <a:p>
                  <a:pPr>
                    <a:defRPr/>
                  </a:pPr>
                  <a:endParaRPr lang="en-US" sz="1000">
                    <a:solidFill>
                      <a:schemeClr val="bg1"/>
                    </a:solidFill>
                  </a:endParaRPr>
                </a:p>
              </p:txBody>
            </p:sp>
            <p:sp>
              <p:nvSpPr>
                <p:cNvPr id="227" name="Rectangle 40"/>
                <p:cNvSpPr>
                  <a:spLocks noChangeArrowheads="1"/>
                </p:cNvSpPr>
                <p:nvPr/>
              </p:nvSpPr>
              <p:spPr bwMode="auto">
                <a:xfrm>
                  <a:off x="3582" y="1543"/>
                  <a:ext cx="137" cy="68"/>
                </a:xfrm>
                <a:prstGeom prst="rect">
                  <a:avLst/>
                </a:prstGeom>
                <a:grpFill/>
                <a:ln w="9525">
                  <a:solidFill>
                    <a:schemeClr val="tx1"/>
                  </a:solidFill>
                  <a:miter lim="800000"/>
                  <a:headEnd/>
                  <a:tailEnd/>
                </a:ln>
                <a:effectLst/>
                <a:extLst/>
              </p:spPr>
              <p:txBody>
                <a:bodyPr wrap="none" anchor="ctr"/>
                <a:lstStyle/>
                <a:p>
                  <a:pPr>
                    <a:defRPr/>
                  </a:pPr>
                  <a:endParaRPr lang="en-US" sz="1000">
                    <a:solidFill>
                      <a:schemeClr val="bg1"/>
                    </a:solidFill>
                  </a:endParaRPr>
                </a:p>
              </p:txBody>
            </p:sp>
            <p:sp>
              <p:nvSpPr>
                <p:cNvPr id="228" name="Text Box 41"/>
                <p:cNvSpPr txBox="1">
                  <a:spLocks noChangeArrowheads="1"/>
                </p:cNvSpPr>
                <p:nvPr/>
              </p:nvSpPr>
              <p:spPr bwMode="auto">
                <a:xfrm>
                  <a:off x="2856" y="1602"/>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700" dirty="0" err="1" smtClean="0">
                      <a:solidFill>
                        <a:schemeClr val="bg1"/>
                      </a:solidFill>
                    </a:rPr>
                    <a:t>jmsMdb</a:t>
                  </a:r>
                  <a:endParaRPr lang="en-US" sz="700" dirty="0">
                    <a:solidFill>
                      <a:schemeClr val="bg1"/>
                    </a:solidFill>
                  </a:endParaRPr>
                </a:p>
              </p:txBody>
            </p:sp>
          </p:grpSp>
          <p:sp>
            <p:nvSpPr>
              <p:cNvPr id="223" name="5-Point Star 222"/>
              <p:cNvSpPr/>
              <p:nvPr/>
            </p:nvSpPr>
            <p:spPr bwMode="auto">
              <a:xfrm>
                <a:off x="6153382" y="2155547"/>
                <a:ext cx="102032" cy="96958"/>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00"/>
              </a:p>
            </p:txBody>
          </p:sp>
        </p:grpSp>
        <p:grpSp>
          <p:nvGrpSpPr>
            <p:cNvPr id="29713" name="Group 228"/>
            <p:cNvGrpSpPr>
              <a:grpSpLocks/>
            </p:cNvGrpSpPr>
            <p:nvPr/>
          </p:nvGrpSpPr>
          <p:grpSpPr bwMode="auto">
            <a:xfrm>
              <a:off x="3114055" y="4952010"/>
              <a:ext cx="1633537" cy="522287"/>
              <a:chOff x="3060533" y="2030680"/>
              <a:chExt cx="1633537" cy="522287"/>
            </a:xfrm>
          </p:grpSpPr>
          <p:grpSp>
            <p:nvGrpSpPr>
              <p:cNvPr id="78" name="Group 56"/>
              <p:cNvGrpSpPr>
                <a:grpSpLocks/>
              </p:cNvGrpSpPr>
              <p:nvPr/>
            </p:nvGrpSpPr>
            <p:grpSpPr bwMode="auto">
              <a:xfrm>
                <a:off x="3060533" y="2030680"/>
                <a:ext cx="1633537" cy="522287"/>
                <a:chOff x="2266" y="2550"/>
                <a:chExt cx="907" cy="331"/>
              </a:xfrm>
              <a:gradFill>
                <a:gsLst>
                  <a:gs pos="0">
                    <a:srgbClr val="9966FF">
                      <a:lumMod val="75000"/>
                      <a:lumOff val="25000"/>
                    </a:srgbClr>
                  </a:gs>
                  <a:gs pos="100000">
                    <a:srgbClr val="7030A0"/>
                  </a:gs>
                </a:gsLst>
                <a:lin ang="2700000" scaled="0"/>
              </a:gradFill>
            </p:grpSpPr>
            <p:sp>
              <p:nvSpPr>
                <p:cNvPr id="232" name="Rectangle 57"/>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sz="1000">
                    <a:solidFill>
                      <a:schemeClr val="bg1"/>
                    </a:solidFill>
                  </a:endParaRPr>
                </a:p>
              </p:txBody>
            </p:sp>
            <p:sp>
              <p:nvSpPr>
                <p:cNvPr id="233" name="Rectangle 58"/>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sz="1000">
                    <a:solidFill>
                      <a:schemeClr val="bg1"/>
                    </a:solidFill>
                  </a:endParaRPr>
                </a:p>
              </p:txBody>
            </p:sp>
            <p:sp>
              <p:nvSpPr>
                <p:cNvPr id="234" name="Rectangle 59"/>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sz="1000">
                    <a:solidFill>
                      <a:schemeClr val="bg1"/>
                    </a:solidFill>
                  </a:endParaRPr>
                </a:p>
              </p:txBody>
            </p:sp>
            <p:sp>
              <p:nvSpPr>
                <p:cNvPr id="235" name="Rectangle 60"/>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sz="1000">
                    <a:solidFill>
                      <a:schemeClr val="bg1"/>
                    </a:solidFill>
                  </a:endParaRPr>
                </a:p>
              </p:txBody>
            </p:sp>
            <p:sp>
              <p:nvSpPr>
                <p:cNvPr id="236" name="Text Box 61"/>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700" dirty="0" err="1" smtClean="0">
                      <a:solidFill>
                        <a:schemeClr val="bg1"/>
                      </a:solidFill>
                    </a:rPr>
                    <a:t>wmqJmsClient</a:t>
                  </a:r>
                  <a:endParaRPr lang="en-US" sz="700" dirty="0">
                    <a:solidFill>
                      <a:schemeClr val="bg1"/>
                    </a:solidFill>
                  </a:endParaRPr>
                </a:p>
              </p:txBody>
            </p:sp>
          </p:grpSp>
          <p:sp>
            <p:nvSpPr>
              <p:cNvPr id="231" name="5-Point Star 230"/>
              <p:cNvSpPr/>
              <p:nvPr/>
            </p:nvSpPr>
            <p:spPr bwMode="auto">
              <a:xfrm>
                <a:off x="4550625" y="2155548"/>
                <a:ext cx="102032" cy="96958"/>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00"/>
              </a:p>
            </p:txBody>
          </p:sp>
        </p:grpSp>
        <p:grpSp>
          <p:nvGrpSpPr>
            <p:cNvPr id="29714" name="Group 236"/>
            <p:cNvGrpSpPr>
              <a:grpSpLocks/>
            </p:cNvGrpSpPr>
            <p:nvPr/>
          </p:nvGrpSpPr>
          <p:grpSpPr bwMode="auto">
            <a:xfrm>
              <a:off x="1479415" y="4949903"/>
              <a:ext cx="1633537" cy="522287"/>
              <a:chOff x="1425893" y="2028573"/>
              <a:chExt cx="1633537" cy="522287"/>
            </a:xfrm>
          </p:grpSpPr>
          <p:grpSp>
            <p:nvGrpSpPr>
              <p:cNvPr id="90" name="Group 56"/>
              <p:cNvGrpSpPr>
                <a:grpSpLocks/>
              </p:cNvGrpSpPr>
              <p:nvPr/>
            </p:nvGrpSpPr>
            <p:grpSpPr bwMode="auto">
              <a:xfrm>
                <a:off x="1425893" y="2028573"/>
                <a:ext cx="1633537" cy="522287"/>
                <a:chOff x="2266" y="2550"/>
                <a:chExt cx="907" cy="331"/>
              </a:xfrm>
              <a:gradFill>
                <a:gsLst>
                  <a:gs pos="0">
                    <a:srgbClr val="9966FF">
                      <a:lumMod val="75000"/>
                      <a:lumOff val="25000"/>
                    </a:srgbClr>
                  </a:gs>
                  <a:gs pos="100000">
                    <a:srgbClr val="7030A0"/>
                  </a:gs>
                </a:gsLst>
                <a:lin ang="2700000" scaled="0"/>
              </a:gradFill>
            </p:grpSpPr>
            <p:sp>
              <p:nvSpPr>
                <p:cNvPr id="240" name="Rectangle 57"/>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sz="1000">
                    <a:solidFill>
                      <a:schemeClr val="bg1"/>
                    </a:solidFill>
                  </a:endParaRPr>
                </a:p>
              </p:txBody>
            </p:sp>
            <p:sp>
              <p:nvSpPr>
                <p:cNvPr id="241" name="Rectangle 58"/>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sz="1000">
                    <a:solidFill>
                      <a:schemeClr val="bg1"/>
                    </a:solidFill>
                  </a:endParaRPr>
                </a:p>
              </p:txBody>
            </p:sp>
            <p:sp>
              <p:nvSpPr>
                <p:cNvPr id="242" name="Rectangle 59"/>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sz="1000">
                    <a:solidFill>
                      <a:schemeClr val="bg1"/>
                    </a:solidFill>
                  </a:endParaRPr>
                </a:p>
              </p:txBody>
            </p:sp>
            <p:sp>
              <p:nvSpPr>
                <p:cNvPr id="243" name="Rectangle 60"/>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sz="1000">
                    <a:solidFill>
                      <a:schemeClr val="bg1"/>
                    </a:solidFill>
                  </a:endParaRPr>
                </a:p>
              </p:txBody>
            </p:sp>
            <p:sp>
              <p:nvSpPr>
                <p:cNvPr id="244" name="Text Box 61"/>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700" dirty="0" err="1" smtClean="0">
                      <a:solidFill>
                        <a:schemeClr val="bg1"/>
                      </a:solidFill>
                    </a:rPr>
                    <a:t>wsSecurity</a:t>
                  </a:r>
                  <a:endParaRPr lang="en-US" sz="700" dirty="0">
                    <a:solidFill>
                      <a:schemeClr val="bg1"/>
                    </a:solidFill>
                  </a:endParaRPr>
                </a:p>
              </p:txBody>
            </p:sp>
          </p:grpSp>
          <p:sp>
            <p:nvSpPr>
              <p:cNvPr id="239" name="5-Point Star 238"/>
              <p:cNvSpPr/>
              <p:nvPr/>
            </p:nvSpPr>
            <p:spPr bwMode="auto">
              <a:xfrm>
                <a:off x="2947872" y="2155547"/>
                <a:ext cx="97779" cy="96958"/>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00"/>
              </a:p>
            </p:txBody>
          </p:sp>
        </p:grpSp>
        <p:grpSp>
          <p:nvGrpSpPr>
            <p:cNvPr id="29715" name="Group 244"/>
            <p:cNvGrpSpPr>
              <a:grpSpLocks/>
            </p:cNvGrpSpPr>
            <p:nvPr/>
          </p:nvGrpSpPr>
          <p:grpSpPr bwMode="auto">
            <a:xfrm>
              <a:off x="3951758" y="4527441"/>
              <a:ext cx="1633537" cy="522287"/>
              <a:chOff x="3898236" y="1606111"/>
              <a:chExt cx="1633537" cy="522287"/>
            </a:xfrm>
          </p:grpSpPr>
          <p:grpSp>
            <p:nvGrpSpPr>
              <p:cNvPr id="102" name="Group 56"/>
              <p:cNvGrpSpPr>
                <a:grpSpLocks/>
              </p:cNvGrpSpPr>
              <p:nvPr/>
            </p:nvGrpSpPr>
            <p:grpSpPr bwMode="auto">
              <a:xfrm>
                <a:off x="3898236" y="1606111"/>
                <a:ext cx="1633537" cy="522287"/>
                <a:chOff x="2266" y="2550"/>
                <a:chExt cx="907" cy="331"/>
              </a:xfrm>
              <a:gradFill>
                <a:gsLst>
                  <a:gs pos="0">
                    <a:srgbClr val="9966FF">
                      <a:lumMod val="75000"/>
                      <a:lumOff val="25000"/>
                    </a:srgbClr>
                  </a:gs>
                  <a:gs pos="100000">
                    <a:srgbClr val="7030A0"/>
                  </a:gs>
                </a:gsLst>
                <a:lin ang="2700000" scaled="0"/>
              </a:gradFill>
            </p:grpSpPr>
            <p:sp>
              <p:nvSpPr>
                <p:cNvPr id="248" name="Rectangle 57"/>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sz="1000">
                    <a:solidFill>
                      <a:schemeClr val="bg1"/>
                    </a:solidFill>
                  </a:endParaRPr>
                </a:p>
              </p:txBody>
            </p:sp>
            <p:sp>
              <p:nvSpPr>
                <p:cNvPr id="249" name="Rectangle 58"/>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sz="1000">
                    <a:solidFill>
                      <a:schemeClr val="bg1"/>
                    </a:solidFill>
                  </a:endParaRPr>
                </a:p>
              </p:txBody>
            </p:sp>
            <p:sp>
              <p:nvSpPr>
                <p:cNvPr id="250" name="Rectangle 59"/>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sz="1000">
                    <a:solidFill>
                      <a:schemeClr val="bg1"/>
                    </a:solidFill>
                  </a:endParaRPr>
                </a:p>
              </p:txBody>
            </p:sp>
            <p:sp>
              <p:nvSpPr>
                <p:cNvPr id="251" name="Rectangle 60"/>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sz="1000">
                    <a:solidFill>
                      <a:schemeClr val="bg1"/>
                    </a:solidFill>
                  </a:endParaRPr>
                </a:p>
              </p:txBody>
            </p:sp>
            <p:sp>
              <p:nvSpPr>
                <p:cNvPr id="252" name="Text Box 61"/>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700" dirty="0" err="1" smtClean="0">
                      <a:solidFill>
                        <a:schemeClr val="bg1"/>
                      </a:solidFill>
                    </a:rPr>
                    <a:t>jaxb</a:t>
                  </a:r>
                  <a:endParaRPr lang="en-US" sz="700" dirty="0">
                    <a:solidFill>
                      <a:schemeClr val="bg1"/>
                    </a:solidFill>
                  </a:endParaRPr>
                </a:p>
              </p:txBody>
            </p:sp>
          </p:grpSp>
          <p:sp>
            <p:nvSpPr>
              <p:cNvPr id="247" name="5-Point Star 246"/>
              <p:cNvSpPr/>
              <p:nvPr/>
            </p:nvSpPr>
            <p:spPr bwMode="auto">
              <a:xfrm>
                <a:off x="5375385" y="1735390"/>
                <a:ext cx="102032" cy="96960"/>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00"/>
              </a:p>
            </p:txBody>
          </p:sp>
        </p:grpSp>
      </p:grpSp>
      <p:sp>
        <p:nvSpPr>
          <p:cNvPr id="29704" name="Content Placeholder 3"/>
          <p:cNvSpPr txBox="1">
            <a:spLocks/>
          </p:cNvSpPr>
          <p:nvPr/>
        </p:nvSpPr>
        <p:spPr bwMode="auto">
          <a:xfrm>
            <a:off x="6662738" y="1267780"/>
            <a:ext cx="237172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spcBef>
                <a:spcPct val="55000"/>
              </a:spcBef>
              <a:buClr>
                <a:schemeClr val="tx1"/>
              </a:buClr>
            </a:pPr>
            <a:r>
              <a:rPr lang="en-GB" dirty="0"/>
              <a:t>Liberty </a:t>
            </a:r>
            <a:r>
              <a:rPr lang="en-GB" b="1" dirty="0"/>
              <a:t>extended</a:t>
            </a:r>
            <a:r>
              <a:rPr lang="en-GB" dirty="0"/>
              <a:t> archive 30MB</a:t>
            </a:r>
          </a:p>
        </p:txBody>
      </p:sp>
      <p:sp>
        <p:nvSpPr>
          <p:cNvPr id="29705" name="Content Placeholder 3"/>
          <p:cNvSpPr txBox="1">
            <a:spLocks/>
          </p:cNvSpPr>
          <p:nvPr/>
        </p:nvSpPr>
        <p:spPr bwMode="auto">
          <a:xfrm>
            <a:off x="6662738" y="2702880"/>
            <a:ext cx="24812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spcBef>
                <a:spcPct val="55000"/>
              </a:spcBef>
              <a:buClr>
                <a:schemeClr val="tx1"/>
              </a:buClr>
            </a:pPr>
            <a:r>
              <a:rPr lang="en-GB"/>
              <a:t>Liberty </a:t>
            </a:r>
            <a:r>
              <a:rPr lang="en-GB" b="1"/>
              <a:t>runtime</a:t>
            </a:r>
            <a:r>
              <a:rPr lang="en-GB"/>
              <a:t> </a:t>
            </a:r>
            <a:br>
              <a:rPr lang="en-GB"/>
            </a:br>
            <a:r>
              <a:rPr lang="en-GB"/>
              <a:t>archive 50MB</a:t>
            </a:r>
            <a:br>
              <a:rPr lang="en-GB"/>
            </a:br>
            <a:r>
              <a:rPr lang="en-GB"/>
              <a:t>(Java EE Web Profile)</a:t>
            </a:r>
          </a:p>
        </p:txBody>
      </p:sp>
    </p:spTree>
    <p:extLst>
      <p:ext uri="{BB962C8B-B14F-4D97-AF65-F5344CB8AC3E}">
        <p14:creationId xmlns:p14="http://schemas.microsoft.com/office/powerpoint/2010/main" val="28090389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045" name="Group 517"/>
          <p:cNvGraphicFramePr>
            <a:graphicFrameLocks noGrp="1"/>
          </p:cNvGraphicFramePr>
          <p:nvPr>
            <p:extLst>
              <p:ext uri="{D42A27DB-BD31-4B8C-83A1-F6EECF244321}">
                <p14:modId xmlns:p14="http://schemas.microsoft.com/office/powerpoint/2010/main" val="3051543691"/>
              </p:ext>
            </p:extLst>
          </p:nvPr>
        </p:nvGraphicFramePr>
        <p:xfrm>
          <a:off x="258267" y="914406"/>
          <a:ext cx="8123733" cy="5188410"/>
        </p:xfrm>
        <a:graphic>
          <a:graphicData uri="http://schemas.openxmlformats.org/drawingml/2006/table">
            <a:tbl>
              <a:tblPr/>
              <a:tblGrid>
                <a:gridCol w="3585334"/>
                <a:gridCol w="652944"/>
                <a:gridCol w="516792"/>
                <a:gridCol w="556320"/>
                <a:gridCol w="742248"/>
                <a:gridCol w="759815"/>
                <a:gridCol w="638304"/>
                <a:gridCol w="671976"/>
              </a:tblGrid>
              <a:tr h="250344">
                <a:tc rowSpan="2">
                  <a:txBody>
                    <a:bodyPr/>
                    <a:lstStyle/>
                    <a:p>
                      <a:pPr marL="0" marR="0" lvl="0" indent="0" algn="l" defTabSz="457200" rtl="0" eaLnBrk="0" fontAlgn="base" latinLnBrk="0" hangingPunct="0">
                        <a:lnSpc>
                          <a:spcPct val="90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300" b="1" i="0" u="none" strike="noStrike" cap="none" normalizeH="0" baseline="0" dirty="0" smtClean="0">
                          <a:ln>
                            <a:noFill/>
                          </a:ln>
                          <a:solidFill>
                            <a:schemeClr val="bg1"/>
                          </a:solidFill>
                          <a:effectLst/>
                          <a:latin typeface="Arial" pitchFamily="34" charset="0"/>
                          <a:ea typeface="MS PGothic" pitchFamily="34" charset="-128"/>
                          <a:cs typeface="Arial" pitchFamily="34" charset="0"/>
                        </a:rPr>
                        <a:t>Capability</a:t>
                      </a:r>
                      <a:r>
                        <a:rPr kumimoji="0" lang="en-US" sz="1000" b="1" i="0" u="none" strike="noStrike" cap="none" normalizeH="0" baseline="0" dirty="0" smtClean="0">
                          <a:ln>
                            <a:noFill/>
                          </a:ln>
                          <a:solidFill>
                            <a:schemeClr val="bg1"/>
                          </a:solidFill>
                          <a:effectLst/>
                          <a:latin typeface="Arial" pitchFamily="34" charset="0"/>
                          <a:ea typeface="MS PGothic" pitchFamily="34" charset="-128"/>
                          <a:cs typeface="Arial" pitchFamily="34" charset="0"/>
                        </a:rPr>
                        <a:t>  </a:t>
                      </a:r>
                    </a:p>
                  </a:txBody>
                  <a:tcPr marL="75893" marR="75893" marT="0" marB="42163" anchor="b" horzOverflow="overflow">
                    <a:lnL cap="flat">
                      <a:noFill/>
                    </a:lnL>
                    <a:lnR w="12700" cap="flat" cmpd="sng" algn="ctr">
                      <a:solidFill>
                        <a:schemeClr val="bg1"/>
                      </a:solidFill>
                      <a:prstDash val="solid"/>
                      <a:round/>
                      <a:headEnd type="none" w="med" len="med"/>
                      <a:tailEnd type="none" w="med" len="med"/>
                    </a:lnR>
                    <a:lnT cap="flat">
                      <a:noFill/>
                    </a:lnT>
                    <a:lnB>
                      <a:noFill/>
                    </a:lnB>
                    <a:lnTlToBr>
                      <a:noFill/>
                    </a:lnTlToBr>
                    <a:lnBlToTr>
                      <a:noFill/>
                    </a:lnBlToTr>
                    <a:solidFill>
                      <a:schemeClr val="accent1"/>
                    </a:solidFill>
                  </a:tcPr>
                </a:tc>
                <a:tc rowSpan="2">
                  <a:txBody>
                    <a:bodyPr/>
                    <a:lstStyle/>
                    <a:p>
                      <a:pPr marL="0" marR="0" lvl="0" indent="0" algn="ctr" defTabSz="457200" rtl="0" eaLnBrk="0" fontAlgn="base" latinLnBrk="0" hangingPunct="0">
                        <a:lnSpc>
                          <a:spcPct val="90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chemeClr val="bg1"/>
                          </a:solidFill>
                          <a:effectLst/>
                          <a:latin typeface="Arial" pitchFamily="34" charset="0"/>
                          <a:ea typeface="MS PGothic" pitchFamily="34" charset="-128"/>
                          <a:cs typeface="Arial" pitchFamily="34" charset="0"/>
                        </a:rPr>
                        <a:t>WAS Liberty</a:t>
                      </a:r>
                    </a:p>
                    <a:p>
                      <a:pPr marL="0" marR="0" lvl="0" indent="0" algn="ctr" defTabSz="457200" rtl="0" eaLnBrk="0" fontAlgn="base" latinLnBrk="0" hangingPunct="0">
                        <a:lnSpc>
                          <a:spcPct val="90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chemeClr val="bg1"/>
                          </a:solidFill>
                          <a:effectLst/>
                          <a:latin typeface="Arial" pitchFamily="34" charset="0"/>
                          <a:ea typeface="MS PGothic" pitchFamily="34" charset="-128"/>
                          <a:cs typeface="Arial" pitchFamily="34" charset="0"/>
                        </a:rPr>
                        <a:t>Core</a:t>
                      </a:r>
                    </a:p>
                  </a:txBody>
                  <a:tcPr marL="75893" marR="75893" marT="0" marB="42163"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a:noFill/>
                    </a:lnB>
                    <a:lnTlToBr>
                      <a:noFill/>
                    </a:lnTlToBr>
                    <a:lnBlToTr>
                      <a:noFill/>
                    </a:lnBlToTr>
                    <a:solidFill>
                      <a:schemeClr val="accent1"/>
                    </a:solidFill>
                  </a:tcPr>
                </a:tc>
                <a:tc gridSpan="2">
                  <a:txBody>
                    <a:bodyPr/>
                    <a:lstStyle/>
                    <a:p>
                      <a:pPr marL="0" marR="0" lvl="0" indent="0" algn="ctr" defTabSz="457200" rtl="0" eaLnBrk="0" fontAlgn="base" latinLnBrk="0" hangingPunct="0">
                        <a:lnSpc>
                          <a:spcPct val="90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chemeClr val="bg1"/>
                          </a:solidFill>
                          <a:effectLst/>
                          <a:latin typeface="Arial" pitchFamily="34" charset="0"/>
                          <a:ea typeface="MS PGothic" pitchFamily="34" charset="-128"/>
                          <a:cs typeface="Arial" pitchFamily="34" charset="0"/>
                        </a:rPr>
                        <a:t>WAS Express</a:t>
                      </a:r>
                    </a:p>
                  </a:txBody>
                  <a:tcPr marL="75893" marR="75893" marT="0" marB="42163"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gridSpan="2">
                  <a:txBody>
                    <a:bodyPr/>
                    <a:lstStyle/>
                    <a:p>
                      <a:pPr marL="0" marR="0" lvl="0" indent="0" algn="ctr" defTabSz="457200" rtl="0" eaLnBrk="0" fontAlgn="base" latinLnBrk="0" hangingPunct="0">
                        <a:lnSpc>
                          <a:spcPct val="90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chemeClr val="bg1"/>
                          </a:solidFill>
                          <a:effectLst/>
                          <a:latin typeface="Arial" pitchFamily="34" charset="0"/>
                          <a:ea typeface="MS PGothic" pitchFamily="34" charset="-128"/>
                          <a:cs typeface="Arial" pitchFamily="34" charset="0"/>
                        </a:rPr>
                        <a:t>WAS (Base)</a:t>
                      </a:r>
                    </a:p>
                  </a:txBody>
                  <a:tcPr marL="75893" marR="75893" marT="0" marB="42163"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gridSpan="2">
                  <a:txBody>
                    <a:bodyPr/>
                    <a:lstStyle/>
                    <a:p>
                      <a:pPr marL="0" marR="0" lvl="0" indent="0" algn="ctr" defTabSz="457200" rtl="0" eaLnBrk="0" fontAlgn="base" latinLnBrk="0" hangingPunct="0">
                        <a:lnSpc>
                          <a:spcPct val="90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chemeClr val="bg1"/>
                          </a:solidFill>
                          <a:effectLst/>
                          <a:latin typeface="Arial" pitchFamily="34" charset="0"/>
                          <a:ea typeface="MS PGothic" pitchFamily="34" charset="-128"/>
                          <a:cs typeface="Arial" pitchFamily="34" charset="0"/>
                        </a:rPr>
                        <a:t>WAS ND/zOS</a:t>
                      </a:r>
                    </a:p>
                  </a:txBody>
                  <a:tcPr marL="75893" marR="75893" marT="0" marB="42163" anchor="b" horzOverflow="overflow">
                    <a:lnL w="12700" cap="flat" cmpd="sng" algn="ctr">
                      <a:solidFill>
                        <a:schemeClr val="bg1"/>
                      </a:solidFill>
                      <a:prstDash val="solid"/>
                      <a:round/>
                      <a:headEnd type="none" w="med" len="med"/>
                      <a:tailEnd type="none" w="med" len="med"/>
                    </a:lnL>
                    <a:lnR cap="flat">
                      <a:noFill/>
                    </a:lnR>
                    <a:lnT cap="flat">
                      <a:noFill/>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310367">
                <a:tc vMerge="1">
                  <a:txBody>
                    <a:bodyPr/>
                    <a:lstStyle/>
                    <a:p>
                      <a:endParaRPr lang="en-US"/>
                    </a:p>
                  </a:txBody>
                  <a:tcPr/>
                </a:tc>
                <a:tc vMerge="1">
                  <a:txBody>
                    <a:bodyPr/>
                    <a:lstStyle/>
                    <a:p>
                      <a:endParaRPr lang="en-US"/>
                    </a:p>
                  </a:txBody>
                  <a:tcPr/>
                </a:tc>
                <a:tc>
                  <a:txBody>
                    <a:bodyPr/>
                    <a:lstStyle/>
                    <a:p>
                      <a:pPr marL="0" marR="0" lvl="0" indent="0" algn="ctr" defTabSz="457200" rtl="0" eaLnBrk="0" fontAlgn="base" latinLnBrk="0" hangingPunct="0">
                        <a:lnSpc>
                          <a:spcPct val="90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700" b="1" i="0" u="none" strike="noStrike" cap="none" normalizeH="0" baseline="0" smtClean="0">
                          <a:ln>
                            <a:noFill/>
                          </a:ln>
                          <a:solidFill>
                            <a:schemeClr val="bg1"/>
                          </a:solidFill>
                          <a:effectLst/>
                          <a:latin typeface="Arial" pitchFamily="34" charset="0"/>
                          <a:ea typeface="MS PGothic" pitchFamily="34" charset="-128"/>
                          <a:cs typeface="Arial" pitchFamily="34" charset="0"/>
                        </a:rPr>
                        <a:t>Liberty</a:t>
                      </a:r>
                    </a:p>
                  </a:txBody>
                  <a:tcPr marL="75893" marR="75893" marT="0" marB="42163"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accent1"/>
                    </a:solidFill>
                  </a:tcPr>
                </a:tc>
                <a:tc>
                  <a:txBody>
                    <a:bodyPr/>
                    <a:lstStyle/>
                    <a:p>
                      <a:pPr marL="0" marR="0" lvl="0" indent="0" algn="ctr" defTabSz="457200" rtl="0" eaLnBrk="0" fontAlgn="base" latinLnBrk="0" hangingPunct="0">
                        <a:lnSpc>
                          <a:spcPct val="90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700" b="1" i="0" u="none" strike="noStrike" cap="none" normalizeH="0" baseline="0" smtClean="0">
                          <a:ln>
                            <a:noFill/>
                          </a:ln>
                          <a:solidFill>
                            <a:schemeClr val="bg1"/>
                          </a:solidFill>
                          <a:effectLst/>
                          <a:latin typeface="Arial" pitchFamily="34" charset="0"/>
                          <a:ea typeface="MS PGothic" pitchFamily="34" charset="-128"/>
                          <a:cs typeface="Arial" pitchFamily="34" charset="0"/>
                        </a:rPr>
                        <a:t>Full WAS</a:t>
                      </a:r>
                    </a:p>
                  </a:txBody>
                  <a:tcPr marL="75893" marR="75893" marT="0" marB="42163"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accent1"/>
                    </a:solidFill>
                  </a:tcPr>
                </a:tc>
                <a:tc>
                  <a:txBody>
                    <a:bodyPr/>
                    <a:lstStyle/>
                    <a:p>
                      <a:pPr marL="0" marR="0" lvl="0" indent="0" algn="ctr" defTabSz="457200" rtl="0" eaLnBrk="0" fontAlgn="base" latinLnBrk="0" hangingPunct="0">
                        <a:lnSpc>
                          <a:spcPct val="90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700" b="1" i="0" u="none" strike="noStrike" cap="none" normalizeH="0" baseline="0" smtClean="0">
                          <a:ln>
                            <a:noFill/>
                          </a:ln>
                          <a:solidFill>
                            <a:schemeClr val="bg1"/>
                          </a:solidFill>
                          <a:effectLst/>
                          <a:latin typeface="Arial" pitchFamily="34" charset="0"/>
                          <a:ea typeface="MS PGothic" pitchFamily="34" charset="-128"/>
                          <a:cs typeface="Arial" pitchFamily="34" charset="0"/>
                        </a:rPr>
                        <a:t>Liberty</a:t>
                      </a:r>
                    </a:p>
                  </a:txBody>
                  <a:tcPr marL="75893" marR="75893" marT="0" marB="42163"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accent1"/>
                    </a:solidFill>
                  </a:tcPr>
                </a:tc>
                <a:tc>
                  <a:txBody>
                    <a:bodyPr/>
                    <a:lstStyle/>
                    <a:p>
                      <a:pPr marL="0" marR="0" lvl="0" indent="0" algn="ctr" defTabSz="457200" rtl="0" eaLnBrk="0" fontAlgn="base" latinLnBrk="0" hangingPunct="0">
                        <a:lnSpc>
                          <a:spcPct val="90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700" b="1" i="0" u="none" strike="noStrike" cap="none" normalizeH="0" baseline="0" smtClean="0">
                          <a:ln>
                            <a:noFill/>
                          </a:ln>
                          <a:solidFill>
                            <a:schemeClr val="bg1"/>
                          </a:solidFill>
                          <a:effectLst/>
                          <a:latin typeface="Arial" pitchFamily="34" charset="0"/>
                          <a:ea typeface="MS PGothic" pitchFamily="34" charset="-128"/>
                          <a:cs typeface="Arial" pitchFamily="34" charset="0"/>
                        </a:rPr>
                        <a:t>Full WAS</a:t>
                      </a:r>
                    </a:p>
                  </a:txBody>
                  <a:tcPr marL="75893" marR="75893" marT="0" marB="42163"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accent1"/>
                    </a:solidFill>
                  </a:tcPr>
                </a:tc>
                <a:tc>
                  <a:txBody>
                    <a:bodyPr/>
                    <a:lstStyle/>
                    <a:p>
                      <a:pPr marL="0" marR="0" lvl="0" indent="0" algn="ctr" defTabSz="457200" rtl="0" eaLnBrk="0" fontAlgn="base" latinLnBrk="0" hangingPunct="0">
                        <a:lnSpc>
                          <a:spcPct val="90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700" b="1" i="0" u="none" strike="noStrike" cap="none" normalizeH="0" baseline="0" smtClean="0">
                          <a:ln>
                            <a:noFill/>
                          </a:ln>
                          <a:solidFill>
                            <a:schemeClr val="bg1"/>
                          </a:solidFill>
                          <a:effectLst/>
                          <a:latin typeface="Arial" pitchFamily="34" charset="0"/>
                          <a:ea typeface="MS PGothic" pitchFamily="34" charset="-128"/>
                          <a:cs typeface="Arial" pitchFamily="34" charset="0"/>
                        </a:rPr>
                        <a:t>Liberty</a:t>
                      </a:r>
                    </a:p>
                  </a:txBody>
                  <a:tcPr marL="75893" marR="75893" marT="0" marB="42163"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accent1"/>
                    </a:solidFill>
                  </a:tcPr>
                </a:tc>
                <a:tc>
                  <a:txBody>
                    <a:bodyPr/>
                    <a:lstStyle/>
                    <a:p>
                      <a:pPr marL="0" marR="0" lvl="0" indent="0" algn="ctr" defTabSz="457200" rtl="0" eaLnBrk="0" fontAlgn="base" latinLnBrk="0" hangingPunct="0">
                        <a:lnSpc>
                          <a:spcPct val="90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700" b="1" i="0" u="none" strike="noStrike" cap="none" normalizeH="0" baseline="0" smtClean="0">
                          <a:ln>
                            <a:noFill/>
                          </a:ln>
                          <a:solidFill>
                            <a:schemeClr val="bg1"/>
                          </a:solidFill>
                          <a:effectLst/>
                          <a:latin typeface="Arial" pitchFamily="34" charset="0"/>
                          <a:ea typeface="MS PGothic" pitchFamily="34" charset="-128"/>
                          <a:cs typeface="Arial" pitchFamily="34" charset="0"/>
                        </a:rPr>
                        <a:t>Full WAS</a:t>
                      </a:r>
                    </a:p>
                  </a:txBody>
                  <a:tcPr marL="75893" marR="75893" marT="0" marB="42163" anchor="b"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a:noFill/>
                    </a:lnB>
                    <a:lnTlToBr>
                      <a:noFill/>
                    </a:lnTlToBr>
                    <a:lnBlToTr>
                      <a:noFill/>
                    </a:lnBlToTr>
                    <a:solidFill>
                      <a:schemeClr val="accent1"/>
                    </a:solidFill>
                  </a:tcPr>
                </a:tc>
              </a:tr>
              <a:tr h="508008">
                <a:tc>
                  <a:txBody>
                    <a:bodyPr/>
                    <a:lstStyle/>
                    <a:p>
                      <a:pPr marL="0" marR="0" lvl="0" indent="0" algn="l"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Web Profile  (subset of full Java EE prog model:  Servlet; JSP; JSF; EJB-Lite; CDI; managed beans; JTA; JPA; ...) + JAX-RS + JDBC + osgi + mobile toolkit</a:t>
                      </a:r>
                    </a:p>
                  </a:txBody>
                  <a:tcPr marL="42163" marR="0" marT="0" marB="0" anchor="ctr" horzOverflow="overflow">
                    <a:lnL cap="flat">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CBD3DF">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cap="flat">
                      <a:noFill/>
                    </a:lnR>
                    <a:lnT>
                      <a:noFill/>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r>
              <a:tr h="206424">
                <a:tc>
                  <a:txBody>
                    <a:bodyPr/>
                    <a:lstStyle/>
                    <a:p>
                      <a:pPr marL="169863" marR="0" lvl="0" indent="-168275" algn="l"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Fidelity from Liberty to full WAS</a:t>
                      </a:r>
                    </a:p>
                  </a:txBody>
                  <a:tcPr marL="42163" marR="0" marT="0" marB="0" anchor="ctr" horzOverflow="overflow">
                    <a:lnL cap="flat">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BD3DF">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cap="flat">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r>
              <a:tr h="348432">
                <a:tc>
                  <a:txBody>
                    <a:bodyPr/>
                    <a:lstStyle/>
                    <a:p>
                      <a:pPr marL="0" marR="0" lvl="0" indent="1588" algn="l" defTabSz="457200" rtl="0" eaLnBrk="1"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Optional provisioning &amp; management through ND job manager</a:t>
                      </a:r>
                    </a:p>
                  </a:txBody>
                  <a:tcPr marL="42163" marR="0" marT="0" marB="0" anchor="ctr" horzOverflow="overflow">
                    <a:lnL cap="flat">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BD3DF">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cap="flat">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r>
              <a:tr h="226920">
                <a:tc>
                  <a:txBody>
                    <a:bodyPr/>
                    <a:lstStyle/>
                    <a:p>
                      <a:pPr marL="169863" marR="0" lvl="0" indent="-168275" algn="l"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IHS routing (# of servers allowed)</a:t>
                      </a:r>
                    </a:p>
                  </a:txBody>
                  <a:tcPr marL="42163" marR="0" marT="0" marB="0" anchor="ctr" horzOverflow="overflow">
                    <a:lnL cap="flat">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BD3DF">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2</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2</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2</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25</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25</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Unltd</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Unltd</a:t>
                      </a:r>
                    </a:p>
                  </a:txBody>
                  <a:tcPr marL="42163" marR="0" marT="0" marB="0" anchor="ctr" horzOverflow="overflow">
                    <a:lnL w="12700" cap="flat" cmpd="sng" algn="ctr">
                      <a:solidFill>
                        <a:schemeClr val="tx1"/>
                      </a:solidFill>
                      <a:prstDash val="solid"/>
                      <a:round/>
                      <a:headEnd type="none" w="med" len="med"/>
                      <a:tailEnd type="none" w="med" len="med"/>
                    </a:lnL>
                    <a:lnR cap="flat">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r>
              <a:tr h="254735">
                <a:tc>
                  <a:txBody>
                    <a:bodyPr/>
                    <a:lstStyle/>
                    <a:p>
                      <a:pPr marL="169863" marR="0" lvl="0" indent="-168275" algn="l"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Load Balancing / Failover (# of servers allowed)</a:t>
                      </a:r>
                    </a:p>
                  </a:txBody>
                  <a:tcPr marL="42163" marR="0" marT="0" marB="0" anchor="ctr" horzOverflow="overflow">
                    <a:lnL cap="flat">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BD3DF">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2</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2</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2</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5</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5</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Unltd</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Unltd</a:t>
                      </a:r>
                    </a:p>
                  </a:txBody>
                  <a:tcPr marL="42163" marR="0" marT="0" marB="0" anchor="ctr" horzOverflow="overflow">
                    <a:lnL w="12700" cap="flat" cmpd="sng" algn="ctr">
                      <a:solidFill>
                        <a:schemeClr val="tx1"/>
                      </a:solidFill>
                      <a:prstDash val="solid"/>
                      <a:round/>
                      <a:headEnd type="none" w="med" len="med"/>
                      <a:tailEnd type="none" w="med" len="med"/>
                    </a:lnL>
                    <a:lnR cap="flat">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r>
              <a:tr h="257663">
                <a:tc>
                  <a:txBody>
                    <a:bodyPr/>
                    <a:lstStyle/>
                    <a:p>
                      <a:pPr marL="169863" marR="0" lvl="0" indent="-168275" algn="l"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SPI (allows 3</a:t>
                      </a:r>
                      <a:r>
                        <a:rPr kumimoji="0" lang="en-US" sz="900" b="1" i="0" u="none" strike="noStrike" cap="none" normalizeH="0" baseline="30000" smtClean="0">
                          <a:ln>
                            <a:noFill/>
                          </a:ln>
                          <a:solidFill>
                            <a:srgbClr val="000000"/>
                          </a:solidFill>
                          <a:effectLst/>
                          <a:latin typeface="Arial" pitchFamily="34" charset="0"/>
                          <a:ea typeface="MS PGothic" pitchFamily="34" charset="-128"/>
                          <a:cs typeface="Arial" pitchFamily="34" charset="0"/>
                        </a:rPr>
                        <a:t>rd</a:t>
                      </a: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 party extensions to Liberty features)</a:t>
                      </a:r>
                    </a:p>
                  </a:txBody>
                  <a:tcPr marL="42163" marR="0" marT="0" marB="0" anchor="ctr" horzOverflow="overflow">
                    <a:lnL cap="flat">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BD3DF">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1100" b="0" i="0" u="none" strike="noStrike" cap="none" normalizeH="0" baseline="0" smtClean="0">
                        <a:ln>
                          <a:noFill/>
                        </a:ln>
                        <a:solidFill>
                          <a:srgbClr val="000000"/>
                        </a:solidFill>
                        <a:effectLst/>
                        <a:latin typeface="Arial" pitchFamily="34" charset="0"/>
                        <a:ea typeface="MS Gothic" pitchFamily="49" charset="-128"/>
                        <a:cs typeface="Arial" pitchFamily="34" charset="0"/>
                      </a:endParaRP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1100" b="0" i="0" u="none" strike="noStrike" cap="none" normalizeH="0" baseline="0" smtClean="0">
                        <a:ln>
                          <a:noFill/>
                        </a:ln>
                        <a:solidFill>
                          <a:srgbClr val="000000"/>
                        </a:solidFill>
                        <a:effectLst/>
                        <a:latin typeface="Arial" pitchFamily="34" charset="0"/>
                        <a:ea typeface="MS Gothic" pitchFamily="49" charset="-128"/>
                        <a:cs typeface="Arial" pitchFamily="34" charset="0"/>
                      </a:endParaRP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1100" b="0" i="0" u="none" strike="noStrike" cap="none" normalizeH="0" baseline="0" smtClean="0">
                        <a:ln>
                          <a:noFill/>
                        </a:ln>
                        <a:solidFill>
                          <a:srgbClr val="000000"/>
                        </a:solidFill>
                        <a:effectLst/>
                        <a:latin typeface="Arial" pitchFamily="34" charset="0"/>
                        <a:ea typeface="MS Gothic" pitchFamily="49" charset="-128"/>
                        <a:cs typeface="Arial" pitchFamily="34" charset="0"/>
                      </a:endParaRPr>
                    </a:p>
                  </a:txBody>
                  <a:tcPr marL="42163" marR="0" marT="0" marB="0" anchor="ctr" horzOverflow="overflow">
                    <a:lnL w="12700" cap="flat" cmpd="sng" algn="ctr">
                      <a:solidFill>
                        <a:schemeClr val="tx1"/>
                      </a:solidFill>
                      <a:prstDash val="solid"/>
                      <a:round/>
                      <a:headEnd type="none" w="med" len="med"/>
                      <a:tailEnd type="none" w="med" len="med"/>
                    </a:lnL>
                    <a:lnR cap="flat">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r>
              <a:tr h="256200">
                <a:tc>
                  <a:txBody>
                    <a:bodyPr/>
                    <a:lstStyle/>
                    <a:p>
                      <a:pPr marL="169863" marR="0" lvl="0" indent="-168275" algn="l" defTabSz="457200" rtl="0" eaLnBrk="1"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Archive install</a:t>
                      </a:r>
                    </a:p>
                  </a:txBody>
                  <a:tcPr marL="42163" marR="0" marT="0" marB="0" anchor="ctr" horzOverflow="overflow">
                    <a:lnL cap="flat">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BD3DF">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1100" b="0" i="0" u="none" strike="noStrike" cap="none" normalizeH="0" baseline="0" smtClean="0">
                        <a:ln>
                          <a:noFill/>
                        </a:ln>
                        <a:solidFill>
                          <a:srgbClr val="000000"/>
                        </a:solidFill>
                        <a:effectLst/>
                        <a:latin typeface="Arial" pitchFamily="34" charset="0"/>
                        <a:ea typeface="MS Gothic" pitchFamily="49" charset="-128"/>
                        <a:cs typeface="Arial" pitchFamily="34" charset="0"/>
                      </a:endParaRP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1100" b="0" i="0" u="none" strike="noStrike" cap="none" normalizeH="0" baseline="0" smtClean="0">
                        <a:ln>
                          <a:noFill/>
                        </a:ln>
                        <a:solidFill>
                          <a:srgbClr val="000000"/>
                        </a:solidFill>
                        <a:effectLst/>
                        <a:latin typeface="Arial" pitchFamily="34" charset="0"/>
                        <a:ea typeface="MS Gothic" pitchFamily="49" charset="-128"/>
                        <a:cs typeface="Arial" pitchFamily="34" charset="0"/>
                      </a:endParaRP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1100" b="0" i="0" u="none" strike="noStrike" cap="none" normalizeH="0" baseline="0" smtClean="0">
                        <a:ln>
                          <a:noFill/>
                        </a:ln>
                        <a:solidFill>
                          <a:srgbClr val="000000"/>
                        </a:solidFill>
                        <a:effectLst/>
                        <a:latin typeface="Arial" pitchFamily="34" charset="0"/>
                        <a:ea typeface="MS Gothic" pitchFamily="49" charset="-128"/>
                        <a:cs typeface="Arial" pitchFamily="34" charset="0"/>
                      </a:endParaRPr>
                    </a:p>
                  </a:txBody>
                  <a:tcPr marL="42163" marR="0" marT="0" marB="0" anchor="ctr" horzOverflow="overflow">
                    <a:lnL w="12700" cap="flat" cmpd="sng" algn="ctr">
                      <a:solidFill>
                        <a:schemeClr val="tx1"/>
                      </a:solidFill>
                      <a:prstDash val="solid"/>
                      <a:round/>
                      <a:headEnd type="none" w="med" len="med"/>
                      <a:tailEnd type="none" w="med" len="med"/>
                    </a:lnL>
                    <a:lnR cap="flat">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r>
              <a:tr h="257663">
                <a:tc>
                  <a:txBody>
                    <a:bodyPr/>
                    <a:lstStyle/>
                    <a:p>
                      <a:pPr marL="169863" marR="0" lvl="0" indent="-168275" algn="l"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Collective Controller (1) Membership, and (2) Management</a:t>
                      </a:r>
                    </a:p>
                  </a:txBody>
                  <a:tcPr marL="42163" marR="0" marT="0" marB="0" anchor="ctr" horzOverflow="overflow">
                    <a:lnL cap="flat">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BD3DF">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X(1)</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X(1)</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1100" b="0" i="0" u="none" strike="noStrike" cap="none" normalizeH="0" baseline="0" smtClean="0">
                        <a:ln>
                          <a:noFill/>
                        </a:ln>
                        <a:solidFill>
                          <a:srgbClr val="000000"/>
                        </a:solidFill>
                        <a:effectLst/>
                        <a:latin typeface="Arial" pitchFamily="34" charset="0"/>
                        <a:ea typeface="MS Gothic" pitchFamily="49" charset="-128"/>
                        <a:cs typeface="Arial" pitchFamily="34" charset="0"/>
                      </a:endParaRP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X(1)</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1100" b="0" i="0" u="none" strike="noStrike" cap="none" normalizeH="0" baseline="0" smtClean="0">
                        <a:ln>
                          <a:noFill/>
                        </a:ln>
                        <a:solidFill>
                          <a:srgbClr val="000000"/>
                        </a:solidFill>
                        <a:effectLst/>
                        <a:latin typeface="Arial" pitchFamily="34" charset="0"/>
                        <a:ea typeface="MS Gothic" pitchFamily="49" charset="-128"/>
                        <a:cs typeface="Arial" pitchFamily="34" charset="0"/>
                      </a:endParaRP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X(1,2)</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1100" b="0" i="0" u="none" strike="noStrike" cap="none" normalizeH="0" baseline="0" smtClean="0">
                        <a:ln>
                          <a:noFill/>
                        </a:ln>
                        <a:solidFill>
                          <a:srgbClr val="000000"/>
                        </a:solidFill>
                        <a:effectLst/>
                        <a:latin typeface="Arial" pitchFamily="34" charset="0"/>
                        <a:ea typeface="MS Gothic" pitchFamily="49" charset="-128"/>
                        <a:cs typeface="Arial" pitchFamily="34" charset="0"/>
                      </a:endParaRPr>
                    </a:p>
                  </a:txBody>
                  <a:tcPr marL="42163" marR="0" marT="0" marB="0" anchor="ctr" horzOverflow="overflow">
                    <a:lnL w="12700" cap="flat" cmpd="sng" algn="ctr">
                      <a:solidFill>
                        <a:schemeClr val="tx1"/>
                      </a:solidFill>
                      <a:prstDash val="solid"/>
                      <a:round/>
                      <a:headEnd type="none" w="med" len="med"/>
                      <a:tailEnd type="none" w="med" len="med"/>
                    </a:lnL>
                    <a:lnR cap="flat">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r>
              <a:tr h="256200">
                <a:tc>
                  <a:txBody>
                    <a:bodyPr/>
                    <a:lstStyle/>
                    <a:p>
                      <a:pPr marL="169863" marR="0" lvl="0" indent="-168275" algn="l"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JAX-WS WebServices, JMS, MDB</a:t>
                      </a:r>
                    </a:p>
                  </a:txBody>
                  <a:tcPr marL="42163" marR="0" marT="0" marB="0" anchor="ctr" horzOverflow="overflow">
                    <a:lnL cap="flat">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BD3DF">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1100" b="0" i="0" u="none" strike="noStrike" cap="none" normalizeH="0" baseline="0" smtClean="0">
                        <a:ln>
                          <a:noFill/>
                        </a:ln>
                        <a:solidFill>
                          <a:srgbClr val="000000"/>
                        </a:solidFill>
                        <a:effectLst/>
                        <a:latin typeface="Arial" pitchFamily="34" charset="0"/>
                        <a:ea typeface="MS Gothic" pitchFamily="49" charset="-128"/>
                        <a:cs typeface="Arial" pitchFamily="34" charset="0"/>
                      </a:endParaRP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cap="flat">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r>
              <a:tr h="257663">
                <a:tc>
                  <a:txBody>
                    <a:bodyPr/>
                    <a:lstStyle/>
                    <a:p>
                      <a:pPr marL="0" marR="0" lvl="0" indent="0" algn="l"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Full Java EE (+ JCA, Java Mail, full EJB, JAX-RPC, JAX-R, ...)</a:t>
                      </a:r>
                    </a:p>
                  </a:txBody>
                  <a:tcPr marL="42163" marR="0" marT="0" marB="0" anchor="ctr" horzOverflow="overflow">
                    <a:lnL cap="flat">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BD3DF">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1100" b="0" i="0" u="none" strike="noStrike" cap="none" normalizeH="0" baseline="0" smtClean="0">
                        <a:ln>
                          <a:noFill/>
                        </a:ln>
                        <a:solidFill>
                          <a:srgbClr val="000000"/>
                        </a:solidFill>
                        <a:effectLst/>
                        <a:latin typeface="Arial" pitchFamily="34" charset="0"/>
                        <a:ea typeface="MS Gothic" pitchFamily="49" charset="-128"/>
                        <a:cs typeface="Arial" pitchFamily="34" charset="0"/>
                      </a:endParaRP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1100" b="0" i="0" u="none" strike="noStrike" cap="none" normalizeH="0" baseline="0" smtClean="0">
                        <a:ln>
                          <a:noFill/>
                        </a:ln>
                        <a:solidFill>
                          <a:srgbClr val="000000"/>
                        </a:solidFill>
                        <a:effectLst/>
                        <a:latin typeface="Arial" pitchFamily="34" charset="0"/>
                        <a:ea typeface="MS Gothic" pitchFamily="49" charset="-128"/>
                        <a:cs typeface="Arial" pitchFamily="34" charset="0"/>
                      </a:endParaRP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1100" b="0" i="0" u="none" strike="noStrike" cap="none" normalizeH="0" baseline="0" smtClean="0">
                        <a:ln>
                          <a:noFill/>
                        </a:ln>
                        <a:solidFill>
                          <a:srgbClr val="000000"/>
                        </a:solidFill>
                        <a:effectLst/>
                        <a:latin typeface="Arial" pitchFamily="34" charset="0"/>
                        <a:ea typeface="MS Gothic" pitchFamily="49" charset="-128"/>
                        <a:cs typeface="Arial" pitchFamily="34" charset="0"/>
                      </a:endParaRP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1100" b="0" i="0" u="none" strike="noStrike" cap="none" normalizeH="0" baseline="0" smtClean="0">
                        <a:ln>
                          <a:noFill/>
                        </a:ln>
                        <a:solidFill>
                          <a:srgbClr val="000000"/>
                        </a:solidFill>
                        <a:effectLst/>
                        <a:latin typeface="Arial" pitchFamily="34" charset="0"/>
                        <a:ea typeface="MS Gothic" pitchFamily="49" charset="-128"/>
                        <a:cs typeface="Arial" pitchFamily="34" charset="0"/>
                      </a:endParaRP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cap="flat">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r>
              <a:tr h="256200">
                <a:tc>
                  <a:txBody>
                    <a:bodyPr/>
                    <a:lstStyle/>
                    <a:p>
                      <a:pPr marL="0" marR="0" lvl="0" indent="0" algn="l"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Expanded Programming Models (CEA, SIP, SCA, Batch)</a:t>
                      </a:r>
                    </a:p>
                  </a:txBody>
                  <a:tcPr marL="42163" marR="0" marT="0" marB="0" anchor="ctr" horzOverflow="overflow">
                    <a:lnL cap="flat">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BD3DF">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1100" b="0" i="0" u="none" strike="noStrike" cap="none" normalizeH="0" baseline="0" smtClean="0">
                        <a:ln>
                          <a:noFill/>
                        </a:ln>
                        <a:solidFill>
                          <a:srgbClr val="000000"/>
                        </a:solidFill>
                        <a:effectLst/>
                        <a:latin typeface="Arial" pitchFamily="34" charset="0"/>
                        <a:ea typeface="MS Gothic" pitchFamily="49" charset="-128"/>
                        <a:cs typeface="Arial" pitchFamily="34" charset="0"/>
                      </a:endParaRP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1100" b="0" i="0" u="none" strike="noStrike" cap="none" normalizeH="0" baseline="0" smtClean="0">
                        <a:ln>
                          <a:noFill/>
                        </a:ln>
                        <a:solidFill>
                          <a:srgbClr val="000000"/>
                        </a:solidFill>
                        <a:effectLst/>
                        <a:latin typeface="Arial" pitchFamily="34" charset="0"/>
                        <a:ea typeface="MS Gothic" pitchFamily="49" charset="-128"/>
                        <a:cs typeface="Arial" pitchFamily="34" charset="0"/>
                      </a:endParaRP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1100" b="0" i="0" u="none" strike="noStrike" cap="none" normalizeH="0" baseline="0" smtClean="0">
                        <a:ln>
                          <a:noFill/>
                        </a:ln>
                        <a:solidFill>
                          <a:srgbClr val="000000"/>
                        </a:solidFill>
                        <a:effectLst/>
                        <a:latin typeface="Arial" pitchFamily="34" charset="0"/>
                        <a:ea typeface="MS Gothic" pitchFamily="49" charset="-128"/>
                        <a:cs typeface="Arial" pitchFamily="34" charset="0"/>
                      </a:endParaRP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1100" b="0" i="0" u="none" strike="noStrike" cap="none" normalizeH="0" baseline="0" smtClean="0">
                        <a:ln>
                          <a:noFill/>
                        </a:ln>
                        <a:solidFill>
                          <a:srgbClr val="000000"/>
                        </a:solidFill>
                        <a:effectLst/>
                        <a:latin typeface="Arial" pitchFamily="34" charset="0"/>
                        <a:ea typeface="MS Gothic" pitchFamily="49" charset="-128"/>
                        <a:cs typeface="Arial" pitchFamily="34" charset="0"/>
                      </a:endParaRP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cap="flat">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r>
              <a:tr h="314760">
                <a:tc>
                  <a:txBody>
                    <a:bodyPr/>
                    <a:lstStyle/>
                    <a:p>
                      <a:pPr marL="0" marR="0" lvl="0" indent="1588" algn="l"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WXS entitlement – XS Container JVMs for Distributed Cache scenarios (# of separate servers)</a:t>
                      </a:r>
                    </a:p>
                  </a:txBody>
                  <a:tcPr marL="42163" marR="0" marT="0" marB="0" anchor="ctr" horzOverflow="overflow">
                    <a:lnL cap="flat">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BD3DF">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Unltd (1)</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unltd(1)</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Unltd(2)</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Unltd (2)</a:t>
                      </a:r>
                    </a:p>
                  </a:txBody>
                  <a:tcPr marL="42163" marR="0" marT="0" marB="0" anchor="ctr" horzOverflow="overflow">
                    <a:lnL w="12700" cap="flat" cmpd="sng" algn="ctr">
                      <a:solidFill>
                        <a:schemeClr val="tx1"/>
                      </a:solidFill>
                      <a:prstDash val="solid"/>
                      <a:round/>
                      <a:headEnd type="none" w="med" len="med"/>
                      <a:tailEnd type="none" w="med" len="med"/>
                    </a:lnL>
                    <a:lnR cap="flat">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r>
              <a:tr h="171288">
                <a:tc>
                  <a:txBody>
                    <a:bodyPr/>
                    <a:lstStyle/>
                    <a:p>
                      <a:pPr marL="0" marR="0" lvl="0" indent="0" algn="l" defTabSz="457200" rtl="0" eaLnBrk="0"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Edge of Network Services</a:t>
                      </a:r>
                    </a:p>
                  </a:txBody>
                  <a:tcPr marL="42163" marR="0" marT="0" marB="0" anchor="ctr" horzOverflow="overflow">
                    <a:lnL cap="flat">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BD3DF">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1100" b="0" i="0" u="none" strike="noStrike" cap="none" normalizeH="0" baseline="0" smtClean="0">
                        <a:ln>
                          <a:noFill/>
                        </a:ln>
                        <a:solidFill>
                          <a:srgbClr val="000000"/>
                        </a:solidFill>
                        <a:effectLst/>
                        <a:latin typeface="Arial" pitchFamily="34" charset="0"/>
                        <a:ea typeface="MS Gothic" pitchFamily="49" charset="-128"/>
                        <a:cs typeface="Arial" pitchFamily="34" charset="0"/>
                      </a:endParaRP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1100" b="0" i="0" u="none" strike="noStrike" cap="none" normalizeH="0" baseline="0" smtClean="0">
                        <a:ln>
                          <a:noFill/>
                        </a:ln>
                        <a:solidFill>
                          <a:srgbClr val="000000"/>
                        </a:solidFill>
                        <a:effectLst/>
                        <a:latin typeface="Arial" pitchFamily="34" charset="0"/>
                        <a:ea typeface="MS Gothic" pitchFamily="49" charset="-128"/>
                        <a:cs typeface="Arial" pitchFamily="34" charset="0"/>
                      </a:endParaRP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cap="flat">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r>
              <a:tr h="256200">
                <a:tc>
                  <a:txBody>
                    <a:bodyPr/>
                    <a:lstStyle/>
                    <a:p>
                      <a:pPr marL="169863" marR="0" lvl="0" indent="-168275" algn="l"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Liberty z/OS extensions</a:t>
                      </a:r>
                    </a:p>
                  </a:txBody>
                  <a:tcPr marL="42163" marR="0" marT="0" marB="0" anchor="ctr" horzOverflow="overflow">
                    <a:lnL cap="flat">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BD3DF">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1100" b="0" i="0" u="none" strike="noStrike" cap="none" normalizeH="0" baseline="0" smtClean="0">
                        <a:ln>
                          <a:noFill/>
                        </a:ln>
                        <a:solidFill>
                          <a:srgbClr val="000000"/>
                        </a:solidFill>
                        <a:effectLst/>
                        <a:latin typeface="Arial" pitchFamily="34" charset="0"/>
                        <a:ea typeface="MS Gothic" pitchFamily="49" charset="-128"/>
                        <a:cs typeface="Arial" pitchFamily="34" charset="0"/>
                      </a:endParaRP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1100" b="0" i="0" u="none" strike="noStrike" cap="none" normalizeH="0" baseline="0" smtClean="0">
                        <a:ln>
                          <a:noFill/>
                        </a:ln>
                        <a:solidFill>
                          <a:srgbClr val="000000"/>
                        </a:solidFill>
                        <a:effectLst/>
                        <a:latin typeface="Arial" pitchFamily="34" charset="0"/>
                        <a:ea typeface="MS Gothic" pitchFamily="49" charset="-128"/>
                        <a:cs typeface="Arial" pitchFamily="34" charset="0"/>
                      </a:endParaRP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X(z/OS)</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1100" b="0" i="0" u="none" strike="noStrike" cap="none" normalizeH="0" baseline="0" smtClean="0">
                        <a:ln>
                          <a:noFill/>
                        </a:ln>
                        <a:solidFill>
                          <a:srgbClr val="000000"/>
                        </a:solidFill>
                        <a:effectLst/>
                        <a:latin typeface="Arial" pitchFamily="34" charset="0"/>
                        <a:ea typeface="MS Gothic" pitchFamily="49" charset="-128"/>
                        <a:cs typeface="Arial" pitchFamily="34" charset="0"/>
                      </a:endParaRPr>
                    </a:p>
                  </a:txBody>
                  <a:tcPr marL="42163" marR="0" marT="0" marB="0" anchor="ctr" horzOverflow="overflow">
                    <a:lnL w="12700" cap="flat" cmpd="sng" algn="ctr">
                      <a:solidFill>
                        <a:schemeClr val="tx1"/>
                      </a:solidFill>
                      <a:prstDash val="solid"/>
                      <a:round/>
                      <a:headEnd type="none" w="med" len="med"/>
                      <a:tailEnd type="none" w="med" len="med"/>
                    </a:lnL>
                    <a:lnR cap="flat">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r>
              <a:tr h="285480">
                <a:tc>
                  <a:txBody>
                    <a:bodyPr/>
                    <a:lstStyle/>
                    <a:p>
                      <a:pPr marL="0" marR="0" lvl="0" indent="1588" algn="l" defTabSz="457200" rtl="0" eaLnBrk="1"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Intelligent Management  (dynamic cluster, Edition Management., Health Policy)</a:t>
                      </a:r>
                    </a:p>
                  </a:txBody>
                  <a:tcPr marL="42163" marR="0" marT="0" marB="0" anchor="ctr" horzOverflow="overflow">
                    <a:lnL cap="flat">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BD3DF">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1100" b="0" i="0" u="none" strike="noStrike" cap="none" normalizeH="0" baseline="0" smtClean="0">
                        <a:ln>
                          <a:noFill/>
                        </a:ln>
                        <a:solidFill>
                          <a:srgbClr val="000000"/>
                        </a:solidFill>
                        <a:effectLst/>
                        <a:latin typeface="Arial" pitchFamily="34" charset="0"/>
                        <a:ea typeface="MS Gothic" pitchFamily="49" charset="-128"/>
                        <a:cs typeface="Arial" pitchFamily="34" charset="0"/>
                      </a:endParaRP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1100" b="0" i="0" u="none" strike="noStrike" cap="none" normalizeH="0" baseline="0" smtClean="0">
                        <a:ln>
                          <a:noFill/>
                        </a:ln>
                        <a:solidFill>
                          <a:srgbClr val="000000"/>
                        </a:solidFill>
                        <a:effectLst/>
                        <a:latin typeface="Arial" pitchFamily="34" charset="0"/>
                        <a:ea typeface="MS Gothic" pitchFamily="49" charset="-128"/>
                        <a:cs typeface="Arial" pitchFamily="34" charset="0"/>
                      </a:endParaRP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1100" b="0" i="0" u="none" strike="noStrike" cap="none" normalizeH="0" baseline="0" smtClean="0">
                        <a:ln>
                          <a:noFill/>
                        </a:ln>
                        <a:solidFill>
                          <a:srgbClr val="000000"/>
                        </a:solidFill>
                        <a:effectLst/>
                        <a:latin typeface="Arial" pitchFamily="34" charset="0"/>
                        <a:ea typeface="MS Gothic" pitchFamily="49" charset="-128"/>
                        <a:cs typeface="Arial" pitchFamily="34" charset="0"/>
                      </a:endParaRP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1100" b="0" i="0" u="none" strike="noStrike" cap="none" normalizeH="0" baseline="0" smtClean="0">
                        <a:ln>
                          <a:noFill/>
                        </a:ln>
                        <a:solidFill>
                          <a:srgbClr val="000000"/>
                        </a:solidFill>
                        <a:effectLst/>
                        <a:latin typeface="Arial" pitchFamily="34" charset="0"/>
                        <a:ea typeface="MS Gothic" pitchFamily="49" charset="-128"/>
                        <a:cs typeface="Arial" pitchFamily="34" charset="0"/>
                      </a:endParaRP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1100" b="0" i="0" u="none" strike="noStrike" cap="none" normalizeH="0" baseline="0" smtClean="0">
                        <a:ln>
                          <a:noFill/>
                        </a:ln>
                        <a:solidFill>
                          <a:srgbClr val="000000"/>
                        </a:solidFill>
                        <a:effectLst/>
                        <a:latin typeface="Arial" pitchFamily="34" charset="0"/>
                        <a:ea typeface="MS Gothic" pitchFamily="49" charset="-128"/>
                        <a:cs typeface="Arial" pitchFamily="34" charset="0"/>
                      </a:endParaRP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1100" b="0" i="0" u="none" strike="noStrike" cap="none" normalizeH="0" baseline="0" smtClean="0">
                        <a:ln>
                          <a:noFill/>
                        </a:ln>
                        <a:solidFill>
                          <a:srgbClr val="000000"/>
                        </a:solidFill>
                        <a:effectLst/>
                        <a:latin typeface="Arial" pitchFamily="34" charset="0"/>
                        <a:ea typeface="MS Gothic" pitchFamily="49" charset="-128"/>
                        <a:cs typeface="Arial" pitchFamily="34" charset="0"/>
                      </a:endParaRP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169863" marR="0" lvl="0" indent="-168275"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cap="flat">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r>
              <a:tr h="257663">
                <a:tc>
                  <a:txBody>
                    <a:bodyPr/>
                    <a:lstStyle/>
                    <a:p>
                      <a:pPr marL="0" marR="0" lvl="0" indent="0" algn="l" defTabSz="457200" rtl="0" eaLnBrk="0"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Gothic" pitchFamily="49" charset="-128"/>
                          <a:cs typeface="Arial" pitchFamily="34" charset="0"/>
                        </a:rPr>
                        <a:t>WebSphere Developer Tools (Java EE, osgi, web 2.0, mobile)</a:t>
                      </a:r>
                    </a:p>
                  </a:txBody>
                  <a:tcPr marL="42163" marR="0" marT="0" marB="0" anchor="ctr" horzOverflow="overflow">
                    <a:lnL cap="flat">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BD3DF">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cap="flat">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EAF0">
                        <a:alpha val="50000"/>
                      </a:srgbClr>
                    </a:solidFill>
                  </a:tcPr>
                </a:tc>
              </a:tr>
              <a:tr h="256200">
                <a:tc>
                  <a:txBody>
                    <a:bodyPr/>
                    <a:lstStyle/>
                    <a:p>
                      <a:pPr marL="0" marR="0" lvl="0" indent="0" algn="l" defTabSz="457200" rtl="0" eaLnBrk="0"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Gothic" pitchFamily="49" charset="-128"/>
                          <a:cs typeface="Arial" pitchFamily="34" charset="0"/>
                        </a:rPr>
                        <a:t>Rational Application Developer (complete prog model)</a:t>
                      </a:r>
                    </a:p>
                  </a:txBody>
                  <a:tcPr marL="42163" marR="0" marT="0" marB="0" anchor="ctr" horzOverflow="overflow">
                    <a:lnL cap="flat">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cap="flat">
                      <a:noFill/>
                    </a:lnB>
                    <a:lnTlToBr>
                      <a:noFill/>
                    </a:lnTlToBr>
                    <a:lnBlToTr>
                      <a:noFill/>
                    </a:lnBlToTr>
                    <a:solidFill>
                      <a:srgbClr val="CBD3DF">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cap="flat">
                      <a:noFill/>
                    </a:lnB>
                    <a:lnTlToBr>
                      <a:noFill/>
                    </a:lnTlToBr>
                    <a:lnBlToTr>
                      <a:noFill/>
                    </a:lnBlToTr>
                    <a:solidFill>
                      <a:srgbClr val="E7EAF0">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cap="flat">
                      <a:noFill/>
                    </a:lnB>
                    <a:lnTlToBr>
                      <a:noFill/>
                    </a:lnTlToBr>
                    <a:lnBlToTr>
                      <a:noFill/>
                    </a:lnBlToTr>
                    <a:solidFill>
                      <a:srgbClr val="E7EAF0">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cap="flat">
                      <a:noFill/>
                    </a:lnB>
                    <a:lnTlToBr>
                      <a:noFill/>
                    </a:lnTlToBr>
                    <a:lnBlToTr>
                      <a:noFill/>
                    </a:lnBlToTr>
                    <a:solidFill>
                      <a:srgbClr val="E7EAF0">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cap="flat">
                      <a:noFill/>
                    </a:lnB>
                    <a:lnTlToBr>
                      <a:noFill/>
                    </a:lnTlToBr>
                    <a:lnBlToTr>
                      <a:noFill/>
                    </a:lnBlToTr>
                    <a:solidFill>
                      <a:srgbClr val="E7EAF0">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cap="flat">
                      <a:noFill/>
                    </a:lnB>
                    <a:lnTlToBr>
                      <a:noFill/>
                    </a:lnTlToBr>
                    <a:lnBlToTr>
                      <a:noFill/>
                    </a:lnBlToTr>
                    <a:solidFill>
                      <a:srgbClr val="E7EAF0">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cap="flat">
                      <a:noFill/>
                    </a:lnB>
                    <a:lnTlToBr>
                      <a:noFill/>
                    </a:lnTlToBr>
                    <a:lnBlToTr>
                      <a:noFill/>
                    </a:lnBlToTr>
                    <a:solidFill>
                      <a:srgbClr val="E7EAF0">
                        <a:alpha val="50000"/>
                      </a:srgbClr>
                    </a:solidFill>
                  </a:tcPr>
                </a:tc>
                <a:tc>
                  <a:txBody>
                    <a:bodyPr/>
                    <a:lstStyle/>
                    <a:p>
                      <a:pPr marL="0" marR="0" lvl="0" indent="0" algn="ctr" defTabSz="457200" rtl="0" eaLnBrk="0" fontAlgn="base" latinLnBrk="0" hangingPunct="0">
                        <a:lnSpc>
                          <a:spcPct val="95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900" b="1"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X</a:t>
                      </a:r>
                    </a:p>
                  </a:txBody>
                  <a:tcPr marL="42163" marR="0" marT="0" marB="0" anchor="ctr" horzOverflow="overflow">
                    <a:lnL w="12700" cap="flat" cmpd="sng" algn="ctr">
                      <a:solidFill>
                        <a:schemeClr val="tx1"/>
                      </a:solidFill>
                      <a:prstDash val="solid"/>
                      <a:round/>
                      <a:headEnd type="none" w="med" len="med"/>
                      <a:tailEnd type="none" w="med" len="med"/>
                    </a:lnL>
                    <a:lnR cap="flat">
                      <a:noFill/>
                    </a:lnR>
                    <a:lnT w="6350" cap="flat" cmpd="sng" algn="ctr">
                      <a:solidFill>
                        <a:srgbClr val="000000"/>
                      </a:solidFill>
                      <a:prstDash val="solid"/>
                      <a:round/>
                      <a:headEnd type="none" w="med" len="med"/>
                      <a:tailEnd type="none" w="med" len="med"/>
                    </a:lnT>
                    <a:lnB cap="flat">
                      <a:noFill/>
                    </a:lnB>
                    <a:lnTlToBr>
                      <a:noFill/>
                    </a:lnTlToBr>
                    <a:lnBlToTr>
                      <a:noFill/>
                    </a:lnBlToTr>
                    <a:solidFill>
                      <a:srgbClr val="E7EAF0">
                        <a:alpha val="50000"/>
                      </a:srgbClr>
                    </a:solidFill>
                  </a:tcPr>
                </a:tc>
              </a:tr>
            </a:tbl>
          </a:graphicData>
        </a:graphic>
      </p:graphicFrame>
      <p:sp>
        <p:nvSpPr>
          <p:cNvPr id="69813" name="Rectangle 6"/>
          <p:cNvSpPr>
            <a:spLocks noChangeArrowheads="1"/>
          </p:cNvSpPr>
          <p:nvPr/>
        </p:nvSpPr>
        <p:spPr bwMode="auto">
          <a:xfrm>
            <a:off x="389845" y="6178550"/>
            <a:ext cx="4084637"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28600" indent="-228600" algn="l" defTabSz="457200" eaLnBrk="0" hangingPunct="0">
              <a:lnSpc>
                <a:spcPct val="87000"/>
              </a:lnSpc>
              <a:spcBef>
                <a:spcPts val="350"/>
              </a:spcBef>
              <a:buSzPct val="100000"/>
              <a:buFontTx/>
              <a:buAutoNum type="arabicParenBoth"/>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900" dirty="0">
                <a:solidFill>
                  <a:srgbClr val="000000"/>
                </a:solidFill>
                <a:ea typeface="MS PGothic" pitchFamily="34" charset="-128"/>
              </a:rPr>
              <a:t>HTTP session management and </a:t>
            </a:r>
            <a:r>
              <a:rPr lang="en-US" sz="900" dirty="0" err="1">
                <a:solidFill>
                  <a:srgbClr val="000000"/>
                </a:solidFill>
                <a:ea typeface="MS PGothic" pitchFamily="34" charset="-128"/>
              </a:rPr>
              <a:t>DynaCache</a:t>
            </a:r>
            <a:r>
              <a:rPr lang="en-US" sz="900" dirty="0">
                <a:solidFill>
                  <a:srgbClr val="000000"/>
                </a:solidFill>
                <a:ea typeface="MS PGothic" pitchFamily="34" charset="-128"/>
              </a:rPr>
              <a:t> only</a:t>
            </a:r>
          </a:p>
          <a:p>
            <a:pPr marL="228600" indent="-228600" algn="l" defTabSz="457200" eaLnBrk="0" hangingPunct="0">
              <a:lnSpc>
                <a:spcPct val="87000"/>
              </a:lnSpc>
              <a:spcBef>
                <a:spcPts val="350"/>
              </a:spcBef>
              <a:buSzPct val="100000"/>
              <a:buFontTx/>
              <a:buAutoNum type="arabicParenBoth"/>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900" dirty="0">
                <a:solidFill>
                  <a:srgbClr val="000000"/>
                </a:solidFill>
                <a:ea typeface="MS PGothic" pitchFamily="34" charset="-128"/>
              </a:rPr>
              <a:t>WXS client on z/OS only</a:t>
            </a:r>
          </a:p>
        </p:txBody>
      </p:sp>
    </p:spTree>
    <p:extLst>
      <p:ext uri="{BB962C8B-B14F-4D97-AF65-F5344CB8AC3E}">
        <p14:creationId xmlns:p14="http://schemas.microsoft.com/office/powerpoint/2010/main" val="43730025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p:cNvSpPr>
            <a:spLocks noChangeArrowheads="1"/>
          </p:cNvSpPr>
          <p:nvPr/>
        </p:nvSpPr>
        <p:spPr bwMode="auto">
          <a:xfrm>
            <a:off x="365125" y="1450975"/>
            <a:ext cx="1471613" cy="4926013"/>
          </a:xfrm>
          <a:prstGeom prst="rect">
            <a:avLst/>
          </a:prstGeom>
          <a:solidFill>
            <a:srgbClr val="800080">
              <a:alpha val="79999"/>
            </a:srgbClr>
          </a:solidFill>
          <a:ln w="9525">
            <a:noFill/>
            <a:round/>
            <a:headEnd/>
            <a:tailEnd/>
          </a:ln>
          <a:effectLst>
            <a:outerShdw blurRad="50800" dist="38100" dir="2700000" algn="tl" rotWithShape="0">
              <a:prstClr val="black">
                <a:alpha val="40000"/>
              </a:prstClr>
            </a:outerShdw>
          </a:effectLst>
        </p:spPr>
        <p:txBody>
          <a:bodyPr wrap="none" lIns="82442" tIns="41221" rIns="82442" bIns="41221" anchor="ctr"/>
          <a:lstStyle/>
          <a:p>
            <a:pPr defTabSz="412750">
              <a:defRPr/>
            </a:pPr>
            <a:endParaRPr lang="en-US">
              <a:latin typeface="Arial" charset="0"/>
            </a:endParaRPr>
          </a:p>
        </p:txBody>
      </p:sp>
      <p:sp>
        <p:nvSpPr>
          <p:cNvPr id="140292" name="Rectangle 4"/>
          <p:cNvSpPr>
            <a:spLocks noChangeArrowheads="1"/>
          </p:cNvSpPr>
          <p:nvPr/>
        </p:nvSpPr>
        <p:spPr bwMode="auto">
          <a:xfrm>
            <a:off x="1881188" y="1454150"/>
            <a:ext cx="2217737" cy="2263775"/>
          </a:xfrm>
          <a:prstGeom prst="rect">
            <a:avLst/>
          </a:prstGeom>
          <a:solidFill>
            <a:srgbClr val="800080">
              <a:alpha val="79999"/>
            </a:srgbClr>
          </a:solidFill>
          <a:ln w="9525">
            <a:noFill/>
            <a:round/>
            <a:headEnd/>
            <a:tailEnd/>
          </a:ln>
          <a:effectLst>
            <a:outerShdw blurRad="50800" dist="38100" dir="2700000" algn="tl" rotWithShape="0">
              <a:prstClr val="black">
                <a:alpha val="40000"/>
              </a:prstClr>
            </a:outerShdw>
          </a:effectLst>
        </p:spPr>
        <p:txBody>
          <a:bodyPr wrap="none" lIns="82442" tIns="41221" rIns="82442" bIns="41221" anchor="ctr"/>
          <a:lstStyle/>
          <a:p>
            <a:pPr defTabSz="412750">
              <a:defRPr/>
            </a:pPr>
            <a:endParaRPr lang="en-US">
              <a:latin typeface="Arial" charset="0"/>
            </a:endParaRPr>
          </a:p>
        </p:txBody>
      </p:sp>
      <p:sp>
        <p:nvSpPr>
          <p:cNvPr id="140293" name="Rectangle 5"/>
          <p:cNvSpPr>
            <a:spLocks noChangeArrowheads="1"/>
          </p:cNvSpPr>
          <p:nvPr/>
        </p:nvSpPr>
        <p:spPr bwMode="auto">
          <a:xfrm>
            <a:off x="4167188" y="1454150"/>
            <a:ext cx="2217737" cy="2263775"/>
          </a:xfrm>
          <a:prstGeom prst="rect">
            <a:avLst/>
          </a:prstGeom>
          <a:solidFill>
            <a:srgbClr val="800080">
              <a:alpha val="79999"/>
            </a:srgbClr>
          </a:solidFill>
          <a:ln w="9525">
            <a:noFill/>
            <a:round/>
            <a:headEnd/>
            <a:tailEnd/>
          </a:ln>
          <a:effectLst>
            <a:outerShdw blurRad="50800" dist="38100" dir="2700000" algn="tl" rotWithShape="0">
              <a:prstClr val="black">
                <a:alpha val="40000"/>
              </a:prstClr>
            </a:outerShdw>
          </a:effectLst>
        </p:spPr>
        <p:txBody>
          <a:bodyPr wrap="none" lIns="82442" tIns="41221" rIns="82442" bIns="41221" anchor="ctr"/>
          <a:lstStyle/>
          <a:p>
            <a:pPr defTabSz="412750">
              <a:defRPr/>
            </a:pPr>
            <a:endParaRPr lang="en-US">
              <a:latin typeface="Arial" charset="0"/>
            </a:endParaRPr>
          </a:p>
        </p:txBody>
      </p:sp>
      <p:sp>
        <p:nvSpPr>
          <p:cNvPr id="140294" name="Rectangle 6"/>
          <p:cNvSpPr>
            <a:spLocks noChangeArrowheads="1"/>
          </p:cNvSpPr>
          <p:nvPr/>
        </p:nvSpPr>
        <p:spPr bwMode="auto">
          <a:xfrm>
            <a:off x="6445250" y="1454150"/>
            <a:ext cx="2217738" cy="2263775"/>
          </a:xfrm>
          <a:prstGeom prst="rect">
            <a:avLst/>
          </a:prstGeom>
          <a:solidFill>
            <a:srgbClr val="800080">
              <a:alpha val="79999"/>
            </a:srgbClr>
          </a:solidFill>
          <a:ln w="9525">
            <a:noFill/>
            <a:round/>
            <a:headEnd/>
            <a:tailEnd/>
          </a:ln>
          <a:effectLst>
            <a:outerShdw blurRad="50800" dist="38100" dir="2700000" algn="tl" rotWithShape="0">
              <a:prstClr val="black">
                <a:alpha val="40000"/>
              </a:prstClr>
            </a:outerShdw>
          </a:effectLst>
        </p:spPr>
        <p:txBody>
          <a:bodyPr wrap="none" lIns="82442" tIns="41221" rIns="82442" bIns="41221" anchor="ctr"/>
          <a:lstStyle/>
          <a:p>
            <a:pPr defTabSz="412750">
              <a:defRPr/>
            </a:pPr>
            <a:endParaRPr lang="en-US">
              <a:latin typeface="Arial" charset="0"/>
            </a:endParaRPr>
          </a:p>
        </p:txBody>
      </p:sp>
      <p:sp>
        <p:nvSpPr>
          <p:cNvPr id="232454" name="Text Box 7"/>
          <p:cNvSpPr txBox="1">
            <a:spLocks noChangeArrowheads="1"/>
          </p:cNvSpPr>
          <p:nvPr/>
        </p:nvSpPr>
        <p:spPr bwMode="auto">
          <a:xfrm>
            <a:off x="471488" y="1562100"/>
            <a:ext cx="1168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5pPr>
            <a:lvl6pPr marL="25146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6pPr>
            <a:lvl7pPr marL="29718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7pPr>
            <a:lvl8pPr marL="34290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8pPr>
            <a:lvl9pPr marL="38862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9pPr>
          </a:lstStyle>
          <a:p>
            <a:pPr>
              <a:lnSpc>
                <a:spcPct val="90000"/>
              </a:lnSpc>
            </a:pPr>
            <a:r>
              <a:rPr lang="en-US" sz="1400" b="1">
                <a:solidFill>
                  <a:srgbClr val="FFFFFF"/>
                </a:solidFill>
                <a:ea typeface="MS PGothic" pitchFamily="34" charset="-128"/>
              </a:rPr>
              <a:t>WAS for Developers</a:t>
            </a:r>
          </a:p>
        </p:txBody>
      </p:sp>
      <p:sp>
        <p:nvSpPr>
          <p:cNvPr id="232455" name="Text Box 8"/>
          <p:cNvSpPr txBox="1">
            <a:spLocks noChangeArrowheads="1"/>
          </p:cNvSpPr>
          <p:nvPr/>
        </p:nvSpPr>
        <p:spPr bwMode="auto">
          <a:xfrm>
            <a:off x="4275138" y="1562100"/>
            <a:ext cx="10668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5pPr>
            <a:lvl6pPr marL="25146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6pPr>
            <a:lvl7pPr marL="29718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7pPr>
            <a:lvl8pPr marL="34290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8pPr>
            <a:lvl9pPr marL="38862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9pPr>
          </a:lstStyle>
          <a:p>
            <a:pPr>
              <a:lnSpc>
                <a:spcPct val="90000"/>
              </a:lnSpc>
            </a:pPr>
            <a:r>
              <a:rPr lang="en-US" sz="1400" b="1">
                <a:solidFill>
                  <a:srgbClr val="FFFFFF"/>
                </a:solidFill>
                <a:ea typeface="MS PGothic" pitchFamily="34" charset="-128"/>
              </a:rPr>
              <a:t>WAS ND</a:t>
            </a:r>
          </a:p>
        </p:txBody>
      </p:sp>
      <p:sp>
        <p:nvSpPr>
          <p:cNvPr id="232456" name="Text Box 9"/>
          <p:cNvSpPr txBox="1">
            <a:spLocks noChangeArrowheads="1"/>
          </p:cNvSpPr>
          <p:nvPr/>
        </p:nvSpPr>
        <p:spPr bwMode="auto">
          <a:xfrm>
            <a:off x="6545263" y="1562100"/>
            <a:ext cx="179705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5pPr>
            <a:lvl6pPr marL="25146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6pPr>
            <a:lvl7pPr marL="29718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7pPr>
            <a:lvl8pPr marL="34290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8pPr>
            <a:lvl9pPr marL="38862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9pPr>
          </a:lstStyle>
          <a:p>
            <a:pPr>
              <a:lnSpc>
                <a:spcPct val="90000"/>
              </a:lnSpc>
            </a:pPr>
            <a:r>
              <a:rPr lang="en-US" sz="1400" b="1">
                <a:solidFill>
                  <a:srgbClr val="FFFFFF"/>
                </a:solidFill>
                <a:ea typeface="MS PGothic" pitchFamily="34" charset="-128"/>
              </a:rPr>
              <a:t>WAS for z/OS</a:t>
            </a:r>
          </a:p>
        </p:txBody>
      </p:sp>
      <p:sp>
        <p:nvSpPr>
          <p:cNvPr id="232457" name="Text Box 10"/>
          <p:cNvSpPr txBox="1">
            <a:spLocks noChangeArrowheads="1"/>
          </p:cNvSpPr>
          <p:nvPr/>
        </p:nvSpPr>
        <p:spPr bwMode="auto">
          <a:xfrm>
            <a:off x="1925638" y="1562100"/>
            <a:ext cx="2151062"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5pPr>
            <a:lvl6pPr marL="25146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6pPr>
            <a:lvl7pPr marL="29718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7pPr>
            <a:lvl8pPr marL="34290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8pPr>
            <a:lvl9pPr marL="38862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9pPr>
          </a:lstStyle>
          <a:p>
            <a:pPr>
              <a:lnSpc>
                <a:spcPct val="90000"/>
              </a:lnSpc>
            </a:pPr>
            <a:r>
              <a:rPr lang="en-US" sz="1400" b="1">
                <a:solidFill>
                  <a:srgbClr val="FFFFFF"/>
                </a:solidFill>
                <a:ea typeface="MS PGothic" pitchFamily="34" charset="-128"/>
              </a:rPr>
              <a:t>WAS Hypervisor Edition</a:t>
            </a:r>
          </a:p>
        </p:txBody>
      </p:sp>
      <p:sp>
        <p:nvSpPr>
          <p:cNvPr id="232458" name="Text Box 11"/>
          <p:cNvSpPr txBox="1">
            <a:spLocks noChangeArrowheads="1"/>
          </p:cNvSpPr>
          <p:nvPr/>
        </p:nvSpPr>
        <p:spPr bwMode="auto">
          <a:xfrm>
            <a:off x="457200" y="2562225"/>
            <a:ext cx="1338263"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5pPr>
            <a:lvl6pPr marL="25146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6pPr>
            <a:lvl7pPr marL="29718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7pPr>
            <a:lvl8pPr marL="34290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8pPr>
            <a:lvl9pPr marL="38862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9pPr>
          </a:lstStyle>
          <a:p>
            <a:pPr>
              <a:lnSpc>
                <a:spcPct val="95000"/>
              </a:lnSpc>
            </a:pPr>
            <a:r>
              <a:rPr lang="en-US" sz="1200">
                <a:solidFill>
                  <a:srgbClr val="FFFFFF"/>
                </a:solidFill>
                <a:ea typeface="MS PGothic" pitchFamily="34" charset="-128"/>
              </a:rPr>
              <a:t>Enables efficient</a:t>
            </a:r>
          </a:p>
          <a:p>
            <a:pPr>
              <a:lnSpc>
                <a:spcPct val="95000"/>
              </a:lnSpc>
            </a:pPr>
            <a:r>
              <a:rPr lang="en-US" sz="1200">
                <a:solidFill>
                  <a:srgbClr val="FFFFFF"/>
                </a:solidFill>
                <a:ea typeface="MS PGothic" pitchFamily="34" charset="-128"/>
              </a:rPr>
              <a:t>development of innovative apps that will run on WAS in production</a:t>
            </a:r>
          </a:p>
          <a:p>
            <a:pPr>
              <a:lnSpc>
                <a:spcPct val="95000"/>
              </a:lnSpc>
            </a:pPr>
            <a:endParaRPr lang="en-US" sz="1200">
              <a:solidFill>
                <a:srgbClr val="FFFFFF"/>
              </a:solidFill>
              <a:ea typeface="MS PGothic" pitchFamily="34" charset="-128"/>
            </a:endParaRPr>
          </a:p>
          <a:p>
            <a:pPr>
              <a:lnSpc>
                <a:spcPct val="95000"/>
              </a:lnSpc>
            </a:pPr>
            <a:r>
              <a:rPr lang="en-US" sz="1200">
                <a:solidFill>
                  <a:srgbClr val="FFFFFF"/>
                </a:solidFill>
                <a:ea typeface="MS PGothic" pitchFamily="34" charset="-128"/>
              </a:rPr>
              <a:t>Available as a </a:t>
            </a:r>
            <a:br>
              <a:rPr lang="en-US" sz="1200">
                <a:solidFill>
                  <a:srgbClr val="FFFFFF"/>
                </a:solidFill>
                <a:ea typeface="MS PGothic" pitchFamily="34" charset="-128"/>
              </a:rPr>
            </a:br>
            <a:r>
              <a:rPr lang="en-US" sz="1200">
                <a:solidFill>
                  <a:srgbClr val="FFFFFF"/>
                </a:solidFill>
                <a:ea typeface="MS PGothic" pitchFamily="34" charset="-128"/>
              </a:rPr>
              <a:t>no-charge edition for the developer desktop and includes Eclipse adapters</a:t>
            </a:r>
          </a:p>
        </p:txBody>
      </p:sp>
      <p:sp>
        <p:nvSpPr>
          <p:cNvPr id="232459" name="Text Box 12"/>
          <p:cNvSpPr txBox="1">
            <a:spLocks noChangeArrowheads="1"/>
          </p:cNvSpPr>
          <p:nvPr/>
        </p:nvSpPr>
        <p:spPr bwMode="auto">
          <a:xfrm>
            <a:off x="1920875" y="2593975"/>
            <a:ext cx="20574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5pPr>
            <a:lvl6pPr marL="25146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6pPr>
            <a:lvl7pPr marL="29718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7pPr>
            <a:lvl8pPr marL="34290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8pPr>
            <a:lvl9pPr marL="38862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9pPr>
          </a:lstStyle>
          <a:p>
            <a:pPr>
              <a:lnSpc>
                <a:spcPct val="95000"/>
              </a:lnSpc>
            </a:pPr>
            <a:r>
              <a:rPr lang="en-US" sz="1200">
                <a:solidFill>
                  <a:srgbClr val="FFFFFF"/>
                </a:solidFill>
                <a:ea typeface="MS PGothic" pitchFamily="34" charset="-128"/>
              </a:rPr>
              <a:t>The WAS ND server optimized to instantly run in Pure Application System, VMware, PowerVM, zVM and other server virtualization environments.</a:t>
            </a:r>
          </a:p>
        </p:txBody>
      </p:sp>
      <p:sp>
        <p:nvSpPr>
          <p:cNvPr id="232460" name="Text Box 13"/>
          <p:cNvSpPr txBox="1">
            <a:spLocks noChangeArrowheads="1"/>
          </p:cNvSpPr>
          <p:nvPr/>
        </p:nvSpPr>
        <p:spPr bwMode="auto">
          <a:xfrm>
            <a:off x="4210050" y="2581275"/>
            <a:ext cx="232568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5pPr>
            <a:lvl6pPr marL="25146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6pPr>
            <a:lvl7pPr marL="29718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7pPr>
            <a:lvl8pPr marL="34290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8pPr>
            <a:lvl9pPr marL="38862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9pPr>
          </a:lstStyle>
          <a:p>
            <a:pPr>
              <a:lnSpc>
                <a:spcPct val="95000"/>
              </a:lnSpc>
            </a:pPr>
            <a:r>
              <a:rPr lang="en-US" sz="1200">
                <a:solidFill>
                  <a:srgbClr val="FFFFFF"/>
                </a:solidFill>
                <a:ea typeface="MS PGothic" pitchFamily="34" charset="-128"/>
              </a:rPr>
              <a:t>Delivers near-continuous availability, with advanced performance and intelligent management capabilities, for mission-critical apps. </a:t>
            </a:r>
            <a:endParaRPr lang="en-US" sz="1100" b="1">
              <a:solidFill>
                <a:srgbClr val="FFFFFF"/>
              </a:solidFill>
              <a:ea typeface="MS PGothic" pitchFamily="34" charset="-128"/>
            </a:endParaRPr>
          </a:p>
        </p:txBody>
      </p:sp>
      <p:sp>
        <p:nvSpPr>
          <p:cNvPr id="232461" name="Text Box 14"/>
          <p:cNvSpPr txBox="1">
            <a:spLocks noChangeArrowheads="1"/>
          </p:cNvSpPr>
          <p:nvPr/>
        </p:nvSpPr>
        <p:spPr bwMode="auto">
          <a:xfrm>
            <a:off x="6467475" y="2570163"/>
            <a:ext cx="2128838"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5pPr>
            <a:lvl6pPr marL="25146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6pPr>
            <a:lvl7pPr marL="29718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7pPr>
            <a:lvl8pPr marL="34290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8pPr>
            <a:lvl9pPr marL="38862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9pPr>
          </a:lstStyle>
          <a:p>
            <a:pPr>
              <a:lnSpc>
                <a:spcPct val="95000"/>
              </a:lnSpc>
            </a:pPr>
            <a:r>
              <a:rPr lang="en-US" sz="1200">
                <a:solidFill>
                  <a:srgbClr val="FFFFFF"/>
                </a:solidFill>
                <a:ea typeface="MS PGothic" pitchFamily="34" charset="-128"/>
              </a:rPr>
              <a:t>Takes full advantage of </a:t>
            </a:r>
            <a:br>
              <a:rPr lang="en-US" sz="1200">
                <a:solidFill>
                  <a:srgbClr val="FFFFFF"/>
                </a:solidFill>
                <a:ea typeface="MS PGothic" pitchFamily="34" charset="-128"/>
              </a:rPr>
            </a:br>
            <a:r>
              <a:rPr lang="en-US" sz="1200">
                <a:solidFill>
                  <a:srgbClr val="FFFFFF"/>
                </a:solidFill>
                <a:ea typeface="MS PGothic" pitchFamily="34" charset="-128"/>
              </a:rPr>
              <a:t>the z/OS Sysplex to deliver a highly secure, reliable, and resource efficient </a:t>
            </a:r>
            <a:br>
              <a:rPr lang="en-US" sz="1200">
                <a:solidFill>
                  <a:srgbClr val="FFFFFF"/>
                </a:solidFill>
                <a:ea typeface="MS PGothic" pitchFamily="34" charset="-128"/>
              </a:rPr>
            </a:br>
            <a:r>
              <a:rPr lang="en-US" sz="1200">
                <a:solidFill>
                  <a:srgbClr val="FFFFFF"/>
                </a:solidFill>
                <a:ea typeface="MS PGothic" pitchFamily="34" charset="-128"/>
              </a:rPr>
              <a:t>server experience.</a:t>
            </a:r>
            <a:endParaRPr lang="en-US" sz="1200" b="1">
              <a:solidFill>
                <a:srgbClr val="FFFFFF"/>
              </a:solidFill>
              <a:ea typeface="MS PGothic" pitchFamily="34" charset="-128"/>
            </a:endParaRPr>
          </a:p>
        </p:txBody>
      </p:sp>
      <p:sp>
        <p:nvSpPr>
          <p:cNvPr id="140309" name="Rectangle 30"/>
          <p:cNvSpPr>
            <a:spLocks noChangeArrowheads="1"/>
          </p:cNvSpPr>
          <p:nvPr/>
        </p:nvSpPr>
        <p:spPr bwMode="auto">
          <a:xfrm>
            <a:off x="1901825" y="3775075"/>
            <a:ext cx="6778625" cy="1057275"/>
          </a:xfrm>
          <a:prstGeom prst="rect">
            <a:avLst/>
          </a:prstGeom>
          <a:solidFill>
            <a:srgbClr val="800080">
              <a:alpha val="79999"/>
            </a:srgbClr>
          </a:solidFill>
          <a:ln w="9525">
            <a:noFill/>
            <a:round/>
            <a:headEnd/>
            <a:tailEnd/>
          </a:ln>
          <a:effectLst>
            <a:outerShdw blurRad="50800" dist="38100" dir="2700000" algn="tl" rotWithShape="0">
              <a:prstClr val="black">
                <a:alpha val="40000"/>
              </a:prstClr>
            </a:outerShdw>
          </a:effectLst>
        </p:spPr>
        <p:txBody>
          <a:bodyPr wrap="none" lIns="82442" tIns="41221" rIns="82442" bIns="41221" anchor="ctr"/>
          <a:lstStyle/>
          <a:p>
            <a:pPr defTabSz="412750">
              <a:defRPr/>
            </a:pPr>
            <a:endParaRPr lang="en-US">
              <a:latin typeface="Arial" charset="0"/>
            </a:endParaRPr>
          </a:p>
        </p:txBody>
      </p:sp>
      <p:sp>
        <p:nvSpPr>
          <p:cNvPr id="232463" name="Text Box 31"/>
          <p:cNvSpPr txBox="1">
            <a:spLocks noChangeArrowheads="1"/>
          </p:cNvSpPr>
          <p:nvPr/>
        </p:nvSpPr>
        <p:spPr bwMode="auto">
          <a:xfrm>
            <a:off x="1981200" y="3784600"/>
            <a:ext cx="116998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5pPr>
            <a:lvl6pPr marL="25146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6pPr>
            <a:lvl7pPr marL="29718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7pPr>
            <a:lvl8pPr marL="34290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8pPr>
            <a:lvl9pPr marL="38862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9pPr>
          </a:lstStyle>
          <a:p>
            <a:pPr>
              <a:lnSpc>
                <a:spcPct val="105000"/>
              </a:lnSpc>
            </a:pPr>
            <a:r>
              <a:rPr lang="en-US" sz="1400" b="1">
                <a:solidFill>
                  <a:srgbClr val="FFFFFF"/>
                </a:solidFill>
                <a:ea typeface="MS PGothic" pitchFamily="34" charset="-128"/>
              </a:rPr>
              <a:t>WAS</a:t>
            </a:r>
          </a:p>
        </p:txBody>
      </p:sp>
      <p:sp>
        <p:nvSpPr>
          <p:cNvPr id="232464" name="Text Box 24"/>
          <p:cNvSpPr txBox="1">
            <a:spLocks noChangeArrowheads="1"/>
          </p:cNvSpPr>
          <p:nvPr/>
        </p:nvSpPr>
        <p:spPr bwMode="auto">
          <a:xfrm>
            <a:off x="3621088" y="3859213"/>
            <a:ext cx="4927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3913">
              <a:defRPr>
                <a:solidFill>
                  <a:schemeClr val="tx1"/>
                </a:solidFill>
                <a:latin typeface="Arial" pitchFamily="34" charset="0"/>
                <a:cs typeface="Arial" pitchFamily="34" charset="0"/>
              </a:defRPr>
            </a:lvl1pPr>
            <a:lvl2pPr marL="742950" indent="-285750" defTabSz="823913">
              <a:defRPr>
                <a:solidFill>
                  <a:schemeClr val="tx1"/>
                </a:solidFill>
                <a:latin typeface="Arial" pitchFamily="34" charset="0"/>
                <a:cs typeface="Arial" pitchFamily="34" charset="0"/>
              </a:defRPr>
            </a:lvl2pPr>
            <a:lvl3pPr marL="1143000" indent="-228600" defTabSz="823913">
              <a:defRPr>
                <a:solidFill>
                  <a:schemeClr val="tx1"/>
                </a:solidFill>
                <a:latin typeface="Arial" pitchFamily="34" charset="0"/>
                <a:cs typeface="Arial" pitchFamily="34" charset="0"/>
              </a:defRPr>
            </a:lvl3pPr>
            <a:lvl4pPr marL="1600200" indent="-228600" defTabSz="823913">
              <a:defRPr>
                <a:solidFill>
                  <a:schemeClr val="tx1"/>
                </a:solidFill>
                <a:latin typeface="Arial" pitchFamily="34" charset="0"/>
                <a:cs typeface="Arial" pitchFamily="34" charset="0"/>
              </a:defRPr>
            </a:lvl4pPr>
            <a:lvl5pPr marL="2057400" indent="-228600" defTabSz="823913">
              <a:defRPr>
                <a:solidFill>
                  <a:schemeClr val="tx1"/>
                </a:solidFill>
                <a:latin typeface="Arial" pitchFamily="34" charset="0"/>
                <a:cs typeface="Arial" pitchFamily="34" charset="0"/>
              </a:defRPr>
            </a:lvl5pPr>
            <a:lvl6pPr marL="2514600" indent="-228600" defTabSz="823913" fontAlgn="base">
              <a:spcBef>
                <a:spcPct val="0"/>
              </a:spcBef>
              <a:spcAft>
                <a:spcPct val="0"/>
              </a:spcAft>
              <a:defRPr>
                <a:solidFill>
                  <a:schemeClr val="tx1"/>
                </a:solidFill>
                <a:latin typeface="Arial" pitchFamily="34" charset="0"/>
                <a:cs typeface="Arial" pitchFamily="34" charset="0"/>
              </a:defRPr>
            </a:lvl6pPr>
            <a:lvl7pPr marL="2971800" indent="-228600" defTabSz="823913" fontAlgn="base">
              <a:spcBef>
                <a:spcPct val="0"/>
              </a:spcBef>
              <a:spcAft>
                <a:spcPct val="0"/>
              </a:spcAft>
              <a:defRPr>
                <a:solidFill>
                  <a:schemeClr val="tx1"/>
                </a:solidFill>
                <a:latin typeface="Arial" pitchFamily="34" charset="0"/>
                <a:cs typeface="Arial" pitchFamily="34" charset="0"/>
              </a:defRPr>
            </a:lvl7pPr>
            <a:lvl8pPr marL="3429000" indent="-228600" defTabSz="823913" fontAlgn="base">
              <a:spcBef>
                <a:spcPct val="0"/>
              </a:spcBef>
              <a:spcAft>
                <a:spcPct val="0"/>
              </a:spcAft>
              <a:defRPr>
                <a:solidFill>
                  <a:schemeClr val="tx1"/>
                </a:solidFill>
                <a:latin typeface="Arial" pitchFamily="34" charset="0"/>
                <a:cs typeface="Arial" pitchFamily="34" charset="0"/>
              </a:defRPr>
            </a:lvl8pPr>
            <a:lvl9pPr marL="3886200" indent="-228600" defTabSz="823913" fontAlgn="base">
              <a:spcBef>
                <a:spcPct val="0"/>
              </a:spcBef>
              <a:spcAft>
                <a:spcPct val="0"/>
              </a:spcAft>
              <a:defRPr>
                <a:solidFill>
                  <a:schemeClr val="tx1"/>
                </a:solidFill>
                <a:latin typeface="Arial" pitchFamily="34" charset="0"/>
                <a:cs typeface="Arial" pitchFamily="34" charset="0"/>
              </a:defRPr>
            </a:lvl9pPr>
          </a:lstStyle>
          <a:p>
            <a:pPr>
              <a:lnSpc>
                <a:spcPct val="95000"/>
              </a:lnSpc>
              <a:buFont typeface="Arial" pitchFamily="34" charset="0"/>
              <a:buNone/>
            </a:pPr>
            <a:r>
              <a:rPr lang="en-US" sz="1200">
                <a:solidFill>
                  <a:schemeClr val="bg1"/>
                </a:solidFill>
                <a:ea typeface="MS PGothic" pitchFamily="34" charset="-128"/>
              </a:rPr>
              <a:t>Provides secure, high performance transaction engine for moderately sized configurations with web tier clustering and failover across up to five application server profiles. </a:t>
            </a:r>
          </a:p>
        </p:txBody>
      </p:sp>
      <p:sp>
        <p:nvSpPr>
          <p:cNvPr id="232465" name="AutoShape 35"/>
          <p:cNvSpPr>
            <a:spLocks noChangeArrowheads="1"/>
          </p:cNvSpPr>
          <p:nvPr/>
        </p:nvSpPr>
        <p:spPr bwMode="auto">
          <a:xfrm>
            <a:off x="4279900" y="2055813"/>
            <a:ext cx="431800" cy="330200"/>
          </a:xfrm>
          <a:prstGeom prst="cube">
            <a:avLst>
              <a:gd name="adj" fmla="val 7519"/>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4" tIns="45717" rIns="91434" bIns="45717"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pPr>
            <a:r>
              <a:rPr lang="en-GB" sz="700" b="1">
                <a:solidFill>
                  <a:srgbClr val="FFFFFF"/>
                </a:solidFill>
                <a:ea typeface="MS PGothic" pitchFamily="34" charset="-128"/>
              </a:rPr>
              <a:t>Tools </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pPr>
            <a:r>
              <a:rPr lang="en-GB" sz="700" b="1">
                <a:solidFill>
                  <a:srgbClr val="FFFFFF"/>
                </a:solidFill>
                <a:ea typeface="MS PGothic" pitchFamily="34" charset="-128"/>
              </a:rPr>
              <a:t>Edition</a:t>
            </a:r>
          </a:p>
        </p:txBody>
      </p:sp>
      <p:sp>
        <p:nvSpPr>
          <p:cNvPr id="232466" name="AutoShape 36"/>
          <p:cNvSpPr>
            <a:spLocks noChangeArrowheads="1"/>
          </p:cNvSpPr>
          <p:nvPr/>
        </p:nvSpPr>
        <p:spPr bwMode="auto">
          <a:xfrm>
            <a:off x="5199063" y="2055813"/>
            <a:ext cx="625475" cy="330200"/>
          </a:xfrm>
          <a:prstGeom prst="cube">
            <a:avLst>
              <a:gd name="adj" fmla="val 7519"/>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4" tIns="45717" rIns="91434" bIns="45717"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pPr>
            <a:r>
              <a:rPr lang="en-GB" sz="700" b="1">
                <a:solidFill>
                  <a:srgbClr val="FFFFFF"/>
                </a:solidFill>
                <a:ea typeface="MS PGothic" pitchFamily="34" charset="-128"/>
              </a:rPr>
              <a:t>Intelligent</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pPr>
            <a:r>
              <a:rPr lang="en-GB" sz="700" b="1">
                <a:solidFill>
                  <a:srgbClr val="FFFFFF"/>
                </a:solidFill>
                <a:ea typeface="MS PGothic" pitchFamily="34" charset="-128"/>
              </a:rPr>
              <a:t>Mgmt</a:t>
            </a:r>
          </a:p>
        </p:txBody>
      </p:sp>
      <p:sp>
        <p:nvSpPr>
          <p:cNvPr id="232467" name="AutoShape 31"/>
          <p:cNvSpPr>
            <a:spLocks noChangeArrowheads="1"/>
          </p:cNvSpPr>
          <p:nvPr/>
        </p:nvSpPr>
        <p:spPr bwMode="auto">
          <a:xfrm>
            <a:off x="4711700" y="2055813"/>
            <a:ext cx="487363" cy="344487"/>
          </a:xfrm>
          <a:prstGeom prst="cube">
            <a:avLst>
              <a:gd name="adj" fmla="val 7519"/>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439" tIns="41219" rIns="82439" bIns="41219" anchor="ctr"/>
          <a:lstStyle/>
          <a:p>
            <a:pPr algn="ctr" defTabSz="412750"/>
            <a:r>
              <a:rPr lang="en-GB" sz="700" b="1">
                <a:solidFill>
                  <a:schemeClr val="bg1"/>
                </a:solidFill>
                <a:ea typeface="MS PGothic" pitchFamily="34" charset="-128"/>
              </a:rPr>
              <a:t>Liberty</a:t>
            </a:r>
            <a:br>
              <a:rPr lang="en-GB" sz="700" b="1">
                <a:solidFill>
                  <a:schemeClr val="bg1"/>
                </a:solidFill>
                <a:ea typeface="MS PGothic" pitchFamily="34" charset="-128"/>
              </a:rPr>
            </a:br>
            <a:r>
              <a:rPr lang="en-GB" sz="700" b="1">
                <a:solidFill>
                  <a:schemeClr val="bg1"/>
                </a:solidFill>
                <a:ea typeface="MS PGothic" pitchFamily="34" charset="-128"/>
              </a:rPr>
              <a:t>and Full</a:t>
            </a:r>
          </a:p>
          <a:p>
            <a:pPr algn="ctr" defTabSz="412750"/>
            <a:r>
              <a:rPr lang="en-GB" sz="700" b="1">
                <a:solidFill>
                  <a:schemeClr val="bg1"/>
                </a:solidFill>
                <a:ea typeface="MS PGothic" pitchFamily="34" charset="-128"/>
              </a:rPr>
              <a:t>Profiles</a:t>
            </a:r>
          </a:p>
        </p:txBody>
      </p:sp>
      <p:sp>
        <p:nvSpPr>
          <p:cNvPr id="17428" name="AutoShape 31"/>
          <p:cNvSpPr>
            <a:spLocks noChangeArrowheads="1"/>
          </p:cNvSpPr>
          <p:nvPr/>
        </p:nvSpPr>
        <p:spPr bwMode="auto">
          <a:xfrm>
            <a:off x="5876925" y="2055813"/>
            <a:ext cx="419100" cy="338137"/>
          </a:xfrm>
          <a:prstGeom prst="cube">
            <a:avLst>
              <a:gd name="adj" fmla="val 7519"/>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4327" tIns="37163" rIns="74327" bIns="37163" anchor="ctr"/>
          <a:lstStyle/>
          <a:p>
            <a:pPr algn="ctr" defTabSz="412750"/>
            <a:r>
              <a:rPr lang="en-GB" sz="700" b="1">
                <a:solidFill>
                  <a:srgbClr val="FFFFFF"/>
                </a:solidFill>
                <a:ea typeface="MS PGothic" pitchFamily="34" charset="-128"/>
              </a:rPr>
              <a:t>+WXS</a:t>
            </a:r>
          </a:p>
        </p:txBody>
      </p:sp>
      <p:sp>
        <p:nvSpPr>
          <p:cNvPr id="232469" name="AutoShape 39"/>
          <p:cNvSpPr>
            <a:spLocks noChangeArrowheads="1"/>
          </p:cNvSpPr>
          <p:nvPr/>
        </p:nvSpPr>
        <p:spPr bwMode="auto">
          <a:xfrm>
            <a:off x="7008813" y="2055813"/>
            <a:ext cx="627062" cy="330200"/>
          </a:xfrm>
          <a:prstGeom prst="cube">
            <a:avLst>
              <a:gd name="adj" fmla="val 7519"/>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4" tIns="45717" rIns="91434" bIns="45717"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pPr>
            <a:r>
              <a:rPr lang="en-GB" sz="700" b="1">
                <a:solidFill>
                  <a:srgbClr val="FFFFFF"/>
                </a:solidFill>
                <a:ea typeface="MS PGothic" pitchFamily="34" charset="-128"/>
              </a:rPr>
              <a:t>Intelligent</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pPr>
            <a:r>
              <a:rPr lang="en-GB" sz="700" b="1">
                <a:solidFill>
                  <a:srgbClr val="FFFFFF"/>
                </a:solidFill>
                <a:ea typeface="MS PGothic" pitchFamily="34" charset="-128"/>
              </a:rPr>
              <a:t>Mgmt</a:t>
            </a:r>
          </a:p>
        </p:txBody>
      </p:sp>
      <p:sp>
        <p:nvSpPr>
          <p:cNvPr id="232470" name="AutoShape 31"/>
          <p:cNvSpPr>
            <a:spLocks noChangeArrowheads="1"/>
          </p:cNvSpPr>
          <p:nvPr/>
        </p:nvSpPr>
        <p:spPr bwMode="auto">
          <a:xfrm>
            <a:off x="6521450" y="2055813"/>
            <a:ext cx="487363" cy="344487"/>
          </a:xfrm>
          <a:prstGeom prst="cube">
            <a:avLst>
              <a:gd name="adj" fmla="val 7519"/>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439" tIns="41219" rIns="82439" bIns="41219" anchor="ctr"/>
          <a:lstStyle/>
          <a:p>
            <a:pPr algn="ctr" defTabSz="412750"/>
            <a:r>
              <a:rPr lang="en-GB" sz="700" b="1">
                <a:solidFill>
                  <a:schemeClr val="bg1"/>
                </a:solidFill>
                <a:ea typeface="MS PGothic" pitchFamily="34" charset="-128"/>
              </a:rPr>
              <a:t>Liberty</a:t>
            </a:r>
            <a:br>
              <a:rPr lang="en-GB" sz="700" b="1">
                <a:solidFill>
                  <a:schemeClr val="bg1"/>
                </a:solidFill>
                <a:ea typeface="MS PGothic" pitchFamily="34" charset="-128"/>
              </a:rPr>
            </a:br>
            <a:r>
              <a:rPr lang="en-GB" sz="700" b="1">
                <a:solidFill>
                  <a:schemeClr val="bg1"/>
                </a:solidFill>
                <a:ea typeface="MS PGothic" pitchFamily="34" charset="-128"/>
              </a:rPr>
              <a:t>and Full</a:t>
            </a:r>
          </a:p>
          <a:p>
            <a:pPr algn="ctr" defTabSz="412750"/>
            <a:r>
              <a:rPr lang="en-GB" sz="700" b="1">
                <a:solidFill>
                  <a:schemeClr val="bg1"/>
                </a:solidFill>
                <a:ea typeface="MS PGothic" pitchFamily="34" charset="-128"/>
              </a:rPr>
              <a:t>Profiles</a:t>
            </a:r>
          </a:p>
        </p:txBody>
      </p:sp>
      <p:sp>
        <p:nvSpPr>
          <p:cNvPr id="232471" name="AutoShape 42"/>
          <p:cNvSpPr>
            <a:spLocks noChangeArrowheads="1"/>
          </p:cNvSpPr>
          <p:nvPr/>
        </p:nvSpPr>
        <p:spPr bwMode="auto">
          <a:xfrm>
            <a:off x="2482850" y="2055813"/>
            <a:ext cx="627063" cy="330200"/>
          </a:xfrm>
          <a:prstGeom prst="cube">
            <a:avLst>
              <a:gd name="adj" fmla="val 7519"/>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4" tIns="45717" rIns="91434" bIns="45717"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pPr>
            <a:r>
              <a:rPr lang="en-GB" sz="700" b="1">
                <a:solidFill>
                  <a:srgbClr val="FFFFFF"/>
                </a:solidFill>
                <a:ea typeface="MS PGothic" pitchFamily="34" charset="-128"/>
              </a:rPr>
              <a:t>Intelligent</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pPr>
            <a:r>
              <a:rPr lang="en-GB" sz="700" b="1">
                <a:solidFill>
                  <a:srgbClr val="FFFFFF"/>
                </a:solidFill>
                <a:ea typeface="MS PGothic" pitchFamily="34" charset="-128"/>
              </a:rPr>
              <a:t>Mgmt</a:t>
            </a:r>
          </a:p>
        </p:txBody>
      </p:sp>
      <p:sp>
        <p:nvSpPr>
          <p:cNvPr id="232472" name="AutoShape 31"/>
          <p:cNvSpPr>
            <a:spLocks noChangeArrowheads="1"/>
          </p:cNvSpPr>
          <p:nvPr/>
        </p:nvSpPr>
        <p:spPr bwMode="auto">
          <a:xfrm>
            <a:off x="1995488" y="2055813"/>
            <a:ext cx="487362" cy="344487"/>
          </a:xfrm>
          <a:prstGeom prst="cube">
            <a:avLst>
              <a:gd name="adj" fmla="val 7519"/>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439" tIns="41219" rIns="82439" bIns="41219" anchor="ctr"/>
          <a:lstStyle/>
          <a:p>
            <a:pPr algn="ctr" defTabSz="412750"/>
            <a:r>
              <a:rPr lang="en-GB" sz="700" b="1">
                <a:solidFill>
                  <a:schemeClr val="bg1"/>
                </a:solidFill>
                <a:ea typeface="MS PGothic" pitchFamily="34" charset="-128"/>
              </a:rPr>
              <a:t>Liberty</a:t>
            </a:r>
            <a:br>
              <a:rPr lang="en-GB" sz="700" b="1">
                <a:solidFill>
                  <a:schemeClr val="bg1"/>
                </a:solidFill>
                <a:ea typeface="MS PGothic" pitchFamily="34" charset="-128"/>
              </a:rPr>
            </a:br>
            <a:r>
              <a:rPr lang="en-GB" sz="700" b="1">
                <a:solidFill>
                  <a:schemeClr val="bg1"/>
                </a:solidFill>
                <a:ea typeface="MS PGothic" pitchFamily="34" charset="-128"/>
              </a:rPr>
              <a:t>and Full</a:t>
            </a:r>
          </a:p>
          <a:p>
            <a:pPr algn="ctr" defTabSz="412750"/>
            <a:r>
              <a:rPr lang="en-GB" sz="700" b="1">
                <a:solidFill>
                  <a:schemeClr val="bg1"/>
                </a:solidFill>
                <a:ea typeface="MS PGothic" pitchFamily="34" charset="-128"/>
              </a:rPr>
              <a:t>Profiles</a:t>
            </a:r>
          </a:p>
        </p:txBody>
      </p:sp>
      <p:sp>
        <p:nvSpPr>
          <p:cNvPr id="232473" name="AutoShape 45"/>
          <p:cNvSpPr>
            <a:spLocks noChangeArrowheads="1"/>
          </p:cNvSpPr>
          <p:nvPr/>
        </p:nvSpPr>
        <p:spPr bwMode="auto">
          <a:xfrm>
            <a:off x="463550" y="2055813"/>
            <a:ext cx="431800" cy="330200"/>
          </a:xfrm>
          <a:prstGeom prst="cube">
            <a:avLst>
              <a:gd name="adj" fmla="val 7519"/>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4" tIns="45717" rIns="91434" bIns="45717"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pPr>
            <a:r>
              <a:rPr lang="en-GB" sz="700" b="1">
                <a:solidFill>
                  <a:srgbClr val="FFFFFF"/>
                </a:solidFill>
                <a:ea typeface="MS PGothic" pitchFamily="34" charset="-128"/>
              </a:rPr>
              <a:t>Tools </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pPr>
            <a:r>
              <a:rPr lang="en-GB" sz="700" b="1">
                <a:solidFill>
                  <a:srgbClr val="FFFFFF"/>
                </a:solidFill>
                <a:ea typeface="MS PGothic" pitchFamily="34" charset="-128"/>
              </a:rPr>
              <a:t>Edition</a:t>
            </a:r>
          </a:p>
        </p:txBody>
      </p:sp>
      <p:sp>
        <p:nvSpPr>
          <p:cNvPr id="232474" name="AutoShape 31"/>
          <p:cNvSpPr>
            <a:spLocks noChangeArrowheads="1"/>
          </p:cNvSpPr>
          <p:nvPr/>
        </p:nvSpPr>
        <p:spPr bwMode="auto">
          <a:xfrm>
            <a:off x="895350" y="2055813"/>
            <a:ext cx="487363" cy="344487"/>
          </a:xfrm>
          <a:prstGeom prst="cube">
            <a:avLst>
              <a:gd name="adj" fmla="val 7519"/>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439" tIns="41219" rIns="82439" bIns="41219" anchor="ctr"/>
          <a:lstStyle/>
          <a:p>
            <a:pPr algn="ctr" defTabSz="412750"/>
            <a:r>
              <a:rPr lang="en-GB" sz="700" b="1">
                <a:solidFill>
                  <a:schemeClr val="bg1"/>
                </a:solidFill>
                <a:ea typeface="MS PGothic" pitchFamily="34" charset="-128"/>
              </a:rPr>
              <a:t>Liberty</a:t>
            </a:r>
            <a:br>
              <a:rPr lang="en-GB" sz="700" b="1">
                <a:solidFill>
                  <a:schemeClr val="bg1"/>
                </a:solidFill>
                <a:ea typeface="MS PGothic" pitchFamily="34" charset="-128"/>
              </a:rPr>
            </a:br>
            <a:r>
              <a:rPr lang="en-GB" sz="700" b="1">
                <a:solidFill>
                  <a:schemeClr val="bg1"/>
                </a:solidFill>
                <a:ea typeface="MS PGothic" pitchFamily="34" charset="-128"/>
              </a:rPr>
              <a:t>and Full</a:t>
            </a:r>
          </a:p>
          <a:p>
            <a:pPr algn="ctr" defTabSz="412750"/>
            <a:r>
              <a:rPr lang="en-GB" sz="700" b="1">
                <a:solidFill>
                  <a:schemeClr val="bg1"/>
                </a:solidFill>
                <a:ea typeface="MS PGothic" pitchFamily="34" charset="-128"/>
              </a:rPr>
              <a:t>Profiles</a:t>
            </a:r>
          </a:p>
        </p:txBody>
      </p:sp>
      <p:sp>
        <p:nvSpPr>
          <p:cNvPr id="17435" name="AutoShape 31"/>
          <p:cNvSpPr>
            <a:spLocks noChangeArrowheads="1"/>
          </p:cNvSpPr>
          <p:nvPr/>
        </p:nvSpPr>
        <p:spPr bwMode="auto">
          <a:xfrm>
            <a:off x="1422400" y="2055813"/>
            <a:ext cx="417513" cy="336550"/>
          </a:xfrm>
          <a:prstGeom prst="cube">
            <a:avLst>
              <a:gd name="adj" fmla="val 7519"/>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4327" tIns="37163" rIns="74327" bIns="37163" anchor="ctr"/>
          <a:lstStyle/>
          <a:p>
            <a:pPr algn="ctr" defTabSz="412750"/>
            <a:r>
              <a:rPr lang="en-GB" sz="700" b="1">
                <a:solidFill>
                  <a:srgbClr val="FFFFFF"/>
                </a:solidFill>
                <a:ea typeface="MS PGothic" pitchFamily="34" charset="-128"/>
              </a:rPr>
              <a:t>+WXS</a:t>
            </a:r>
          </a:p>
        </p:txBody>
      </p:sp>
      <p:sp>
        <p:nvSpPr>
          <p:cNvPr id="232476" name="AutoShape 48"/>
          <p:cNvSpPr>
            <a:spLocks noChangeArrowheads="1"/>
          </p:cNvSpPr>
          <p:nvPr/>
        </p:nvSpPr>
        <p:spPr bwMode="auto">
          <a:xfrm>
            <a:off x="1995488" y="4160838"/>
            <a:ext cx="431800" cy="330200"/>
          </a:xfrm>
          <a:prstGeom prst="cube">
            <a:avLst>
              <a:gd name="adj" fmla="val 7519"/>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4" tIns="45717" rIns="91434" bIns="45717"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pPr>
            <a:r>
              <a:rPr lang="en-GB" sz="700" b="1">
                <a:solidFill>
                  <a:srgbClr val="FFFFFF"/>
                </a:solidFill>
                <a:ea typeface="MS PGothic" pitchFamily="34" charset="-128"/>
              </a:rPr>
              <a:t>Tools </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pPr>
            <a:r>
              <a:rPr lang="en-GB" sz="700" b="1">
                <a:solidFill>
                  <a:srgbClr val="FFFFFF"/>
                </a:solidFill>
                <a:ea typeface="MS PGothic" pitchFamily="34" charset="-128"/>
              </a:rPr>
              <a:t>Edition</a:t>
            </a:r>
          </a:p>
        </p:txBody>
      </p:sp>
      <p:sp>
        <p:nvSpPr>
          <p:cNvPr id="232477" name="AutoShape 31"/>
          <p:cNvSpPr>
            <a:spLocks noChangeArrowheads="1"/>
          </p:cNvSpPr>
          <p:nvPr/>
        </p:nvSpPr>
        <p:spPr bwMode="auto">
          <a:xfrm>
            <a:off x="2427288" y="4160838"/>
            <a:ext cx="487362" cy="344487"/>
          </a:xfrm>
          <a:prstGeom prst="cube">
            <a:avLst>
              <a:gd name="adj" fmla="val 7519"/>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439" tIns="41219" rIns="82439" bIns="41219" anchor="ctr"/>
          <a:lstStyle/>
          <a:p>
            <a:pPr algn="ctr" defTabSz="412750"/>
            <a:r>
              <a:rPr lang="en-GB" sz="700" b="1">
                <a:solidFill>
                  <a:schemeClr val="bg1"/>
                </a:solidFill>
                <a:ea typeface="MS PGothic" pitchFamily="34" charset="-128"/>
              </a:rPr>
              <a:t>Liberty</a:t>
            </a:r>
            <a:br>
              <a:rPr lang="en-GB" sz="700" b="1">
                <a:solidFill>
                  <a:schemeClr val="bg1"/>
                </a:solidFill>
                <a:ea typeface="MS PGothic" pitchFamily="34" charset="-128"/>
              </a:rPr>
            </a:br>
            <a:r>
              <a:rPr lang="en-GB" sz="700" b="1">
                <a:solidFill>
                  <a:schemeClr val="bg1"/>
                </a:solidFill>
                <a:ea typeface="MS PGothic" pitchFamily="34" charset="-128"/>
              </a:rPr>
              <a:t>and Full</a:t>
            </a:r>
          </a:p>
          <a:p>
            <a:pPr algn="ctr" defTabSz="412750"/>
            <a:r>
              <a:rPr lang="en-GB" sz="700" b="1">
                <a:solidFill>
                  <a:schemeClr val="bg1"/>
                </a:solidFill>
                <a:ea typeface="MS PGothic" pitchFamily="34" charset="-128"/>
              </a:rPr>
              <a:t>Profiles</a:t>
            </a:r>
          </a:p>
        </p:txBody>
      </p:sp>
      <p:sp>
        <p:nvSpPr>
          <p:cNvPr id="17438" name="AutoShape 31"/>
          <p:cNvSpPr>
            <a:spLocks noChangeArrowheads="1"/>
          </p:cNvSpPr>
          <p:nvPr/>
        </p:nvSpPr>
        <p:spPr bwMode="auto">
          <a:xfrm>
            <a:off x="2952750" y="4160838"/>
            <a:ext cx="419100" cy="336550"/>
          </a:xfrm>
          <a:prstGeom prst="cube">
            <a:avLst>
              <a:gd name="adj" fmla="val 7519"/>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4327" tIns="37163" rIns="74327" bIns="37163" anchor="ctr"/>
          <a:lstStyle/>
          <a:p>
            <a:pPr algn="ctr" defTabSz="412750"/>
            <a:r>
              <a:rPr lang="en-GB" sz="700" b="1" dirty="0">
                <a:solidFill>
                  <a:srgbClr val="FFFFFF"/>
                </a:solidFill>
                <a:ea typeface="MS PGothic" pitchFamily="34" charset="-128"/>
              </a:rPr>
              <a:t>+WXS</a:t>
            </a:r>
          </a:p>
        </p:txBody>
      </p:sp>
      <p:sp>
        <p:nvSpPr>
          <p:cNvPr id="17439" name="AutoShape 31"/>
          <p:cNvSpPr>
            <a:spLocks noChangeArrowheads="1"/>
          </p:cNvSpPr>
          <p:nvPr/>
        </p:nvSpPr>
        <p:spPr bwMode="auto">
          <a:xfrm>
            <a:off x="7688263" y="2055813"/>
            <a:ext cx="417512" cy="336550"/>
          </a:xfrm>
          <a:prstGeom prst="cube">
            <a:avLst>
              <a:gd name="adj" fmla="val 7519"/>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4327" tIns="37163" rIns="74327" bIns="37163" anchor="ctr"/>
          <a:lstStyle/>
          <a:p>
            <a:pPr algn="ctr" defTabSz="412750"/>
            <a:r>
              <a:rPr lang="en-GB" sz="700" b="1">
                <a:solidFill>
                  <a:srgbClr val="FFFFFF"/>
                </a:solidFill>
                <a:ea typeface="MS PGothic" pitchFamily="34" charset="-128"/>
              </a:rPr>
              <a:t>+WXS</a:t>
            </a:r>
          </a:p>
          <a:p>
            <a:pPr algn="ctr" defTabSz="412750"/>
            <a:r>
              <a:rPr lang="en-GB" sz="700" b="1">
                <a:solidFill>
                  <a:srgbClr val="FFFFFF"/>
                </a:solidFill>
                <a:ea typeface="MS PGothic" pitchFamily="34" charset="-128"/>
              </a:rPr>
              <a:t>Client</a:t>
            </a:r>
          </a:p>
        </p:txBody>
      </p:sp>
      <p:sp>
        <p:nvSpPr>
          <p:cNvPr id="232480" name="Rectangle 21"/>
          <p:cNvSpPr>
            <a:spLocks noChangeArrowheads="1"/>
          </p:cNvSpPr>
          <p:nvPr/>
        </p:nvSpPr>
        <p:spPr bwMode="auto">
          <a:xfrm>
            <a:off x="5472113" y="5372100"/>
            <a:ext cx="299402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39" tIns="41219" rIns="82439" bIns="41219">
            <a:spAutoFit/>
          </a:bodyPr>
          <a:lstStyle/>
          <a:p>
            <a:pPr defTabSz="412750"/>
            <a:r>
              <a:rPr lang="en-US" sz="1200">
                <a:solidFill>
                  <a:schemeClr val="bg1"/>
                </a:solidFill>
              </a:rPr>
              <a:t>A lightweight and low-cost Liberty based offering (not full-profile WAS), providing the capabilities to rapidly build and deliver web applications.</a:t>
            </a:r>
          </a:p>
        </p:txBody>
      </p:sp>
      <p:sp>
        <p:nvSpPr>
          <p:cNvPr id="41" name="Rectangle 22"/>
          <p:cNvSpPr>
            <a:spLocks noChangeArrowheads="1"/>
          </p:cNvSpPr>
          <p:nvPr/>
        </p:nvSpPr>
        <p:spPr bwMode="auto">
          <a:xfrm>
            <a:off x="5451475" y="4902200"/>
            <a:ext cx="3217863" cy="1511300"/>
          </a:xfrm>
          <a:prstGeom prst="rect">
            <a:avLst/>
          </a:prstGeom>
          <a:solidFill>
            <a:srgbClr val="800080">
              <a:alpha val="80000"/>
            </a:srgbClr>
          </a:solidFill>
          <a:ln w="9525">
            <a:noFill/>
            <a:round/>
            <a:headEnd/>
            <a:tailEnd/>
          </a:ln>
          <a:effectLst>
            <a:outerShdw blurRad="50800" dist="38100" dir="2700000" algn="tl" rotWithShape="0">
              <a:prstClr val="black">
                <a:alpha val="40000"/>
              </a:prstClr>
            </a:outerShdw>
          </a:effectLst>
        </p:spPr>
        <p:txBody>
          <a:bodyPr wrap="none" anchor="ctr"/>
          <a:lstStyle/>
          <a:p>
            <a:pPr>
              <a:defRPr/>
            </a:pPr>
            <a:endParaRPr lang="en-US">
              <a:latin typeface="Arial" charset="0"/>
              <a:cs typeface="+mn-cs"/>
            </a:endParaRPr>
          </a:p>
        </p:txBody>
      </p:sp>
      <p:sp>
        <p:nvSpPr>
          <p:cNvPr id="232482" name="Text Box 25"/>
          <p:cNvSpPr txBox="1">
            <a:spLocks noChangeArrowheads="1"/>
          </p:cNvSpPr>
          <p:nvPr/>
        </p:nvSpPr>
        <p:spPr bwMode="auto">
          <a:xfrm>
            <a:off x="5549900" y="5659438"/>
            <a:ext cx="296703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12750">
              <a:defRPr>
                <a:solidFill>
                  <a:schemeClr val="tx1"/>
                </a:solidFill>
                <a:latin typeface="Arial" pitchFamily="34" charset="0"/>
                <a:cs typeface="Arial" pitchFamily="34" charset="0"/>
              </a:defRPr>
            </a:lvl1pPr>
            <a:lvl2pPr marL="742950" indent="-285750" defTabSz="412750">
              <a:defRPr>
                <a:solidFill>
                  <a:schemeClr val="tx1"/>
                </a:solidFill>
                <a:latin typeface="Arial" pitchFamily="34" charset="0"/>
                <a:cs typeface="Arial" pitchFamily="34" charset="0"/>
              </a:defRPr>
            </a:lvl2pPr>
            <a:lvl3pPr marL="1143000" indent="-228600" defTabSz="412750">
              <a:defRPr>
                <a:solidFill>
                  <a:schemeClr val="tx1"/>
                </a:solidFill>
                <a:latin typeface="Arial" pitchFamily="34" charset="0"/>
                <a:cs typeface="Arial" pitchFamily="34" charset="0"/>
              </a:defRPr>
            </a:lvl3pPr>
            <a:lvl4pPr marL="1600200" indent="-228600" defTabSz="412750">
              <a:defRPr>
                <a:solidFill>
                  <a:schemeClr val="tx1"/>
                </a:solidFill>
                <a:latin typeface="Arial" pitchFamily="34" charset="0"/>
                <a:cs typeface="Arial" pitchFamily="34" charset="0"/>
              </a:defRPr>
            </a:lvl4pPr>
            <a:lvl5pPr marL="2057400" indent="-228600" defTabSz="412750">
              <a:defRPr>
                <a:solidFill>
                  <a:schemeClr val="tx1"/>
                </a:solidFill>
                <a:latin typeface="Arial" pitchFamily="34" charset="0"/>
                <a:cs typeface="Arial" pitchFamily="34" charset="0"/>
              </a:defRPr>
            </a:lvl5pPr>
            <a:lvl6pPr marL="2514600" indent="-228600" defTabSz="412750" fontAlgn="base">
              <a:spcBef>
                <a:spcPct val="0"/>
              </a:spcBef>
              <a:spcAft>
                <a:spcPct val="0"/>
              </a:spcAft>
              <a:defRPr>
                <a:solidFill>
                  <a:schemeClr val="tx1"/>
                </a:solidFill>
                <a:latin typeface="Arial" pitchFamily="34" charset="0"/>
                <a:cs typeface="Arial" pitchFamily="34" charset="0"/>
              </a:defRPr>
            </a:lvl6pPr>
            <a:lvl7pPr marL="2971800" indent="-228600" defTabSz="412750" fontAlgn="base">
              <a:spcBef>
                <a:spcPct val="0"/>
              </a:spcBef>
              <a:spcAft>
                <a:spcPct val="0"/>
              </a:spcAft>
              <a:defRPr>
                <a:solidFill>
                  <a:schemeClr val="tx1"/>
                </a:solidFill>
                <a:latin typeface="Arial" pitchFamily="34" charset="0"/>
                <a:cs typeface="Arial" pitchFamily="34" charset="0"/>
              </a:defRPr>
            </a:lvl7pPr>
            <a:lvl8pPr marL="3429000" indent="-228600" defTabSz="412750" fontAlgn="base">
              <a:spcBef>
                <a:spcPct val="0"/>
              </a:spcBef>
              <a:spcAft>
                <a:spcPct val="0"/>
              </a:spcAft>
              <a:defRPr>
                <a:solidFill>
                  <a:schemeClr val="tx1"/>
                </a:solidFill>
                <a:latin typeface="Arial" pitchFamily="34" charset="0"/>
                <a:cs typeface="Arial" pitchFamily="34" charset="0"/>
              </a:defRPr>
            </a:lvl8pPr>
            <a:lvl9pPr marL="3886200" indent="-228600" defTabSz="412750" fontAlgn="base">
              <a:spcBef>
                <a:spcPct val="0"/>
              </a:spcBef>
              <a:spcAft>
                <a:spcPct val="0"/>
              </a:spcAft>
              <a:defRPr>
                <a:solidFill>
                  <a:schemeClr val="tx1"/>
                </a:solidFill>
                <a:latin typeface="Arial" pitchFamily="34" charset="0"/>
                <a:cs typeface="Arial" pitchFamily="34" charset="0"/>
              </a:defRPr>
            </a:lvl9pPr>
          </a:lstStyle>
          <a:p>
            <a:pPr>
              <a:lnSpc>
                <a:spcPct val="95000"/>
              </a:lnSpc>
              <a:buFont typeface="Arial" pitchFamily="34" charset="0"/>
              <a:buNone/>
            </a:pPr>
            <a:r>
              <a:rPr lang="en-US" sz="1200">
                <a:solidFill>
                  <a:schemeClr val="bg1"/>
                </a:solidFill>
                <a:ea typeface="MS PGothic" pitchFamily="34" charset="-128"/>
              </a:rPr>
              <a:t>A low-cost, ready-to-go solution to build dynamic Web sites &amp; apps, including both Liberty and full-profile WAS.  Restricted to a set amount of PVUs.</a:t>
            </a:r>
          </a:p>
        </p:txBody>
      </p:sp>
      <p:sp>
        <p:nvSpPr>
          <p:cNvPr id="232483" name="Text Box 19"/>
          <p:cNvSpPr txBox="1">
            <a:spLocks noChangeArrowheads="1"/>
          </p:cNvSpPr>
          <p:nvPr/>
        </p:nvSpPr>
        <p:spPr bwMode="auto">
          <a:xfrm>
            <a:off x="5629275" y="5033963"/>
            <a:ext cx="1354138"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12750">
              <a:defRPr>
                <a:solidFill>
                  <a:schemeClr val="tx1"/>
                </a:solidFill>
                <a:latin typeface="Arial" pitchFamily="34" charset="0"/>
                <a:cs typeface="Arial" pitchFamily="34" charset="0"/>
              </a:defRPr>
            </a:lvl1pPr>
            <a:lvl2pPr marL="742950" indent="-285750" defTabSz="412750">
              <a:defRPr>
                <a:solidFill>
                  <a:schemeClr val="tx1"/>
                </a:solidFill>
                <a:latin typeface="Arial" pitchFamily="34" charset="0"/>
                <a:cs typeface="Arial" pitchFamily="34" charset="0"/>
              </a:defRPr>
            </a:lvl2pPr>
            <a:lvl3pPr marL="1143000" indent="-228600" defTabSz="412750">
              <a:defRPr>
                <a:solidFill>
                  <a:schemeClr val="tx1"/>
                </a:solidFill>
                <a:latin typeface="Arial" pitchFamily="34" charset="0"/>
                <a:cs typeface="Arial" pitchFamily="34" charset="0"/>
              </a:defRPr>
            </a:lvl3pPr>
            <a:lvl4pPr marL="1600200" indent="-228600" defTabSz="412750">
              <a:defRPr>
                <a:solidFill>
                  <a:schemeClr val="tx1"/>
                </a:solidFill>
                <a:latin typeface="Arial" pitchFamily="34" charset="0"/>
                <a:cs typeface="Arial" pitchFamily="34" charset="0"/>
              </a:defRPr>
            </a:lvl4pPr>
            <a:lvl5pPr marL="2057400" indent="-228600" defTabSz="412750">
              <a:defRPr>
                <a:solidFill>
                  <a:schemeClr val="tx1"/>
                </a:solidFill>
                <a:latin typeface="Arial" pitchFamily="34" charset="0"/>
                <a:cs typeface="Arial" pitchFamily="34" charset="0"/>
              </a:defRPr>
            </a:lvl5pPr>
            <a:lvl6pPr marL="2514600" indent="-228600" defTabSz="412750" fontAlgn="base">
              <a:spcBef>
                <a:spcPct val="0"/>
              </a:spcBef>
              <a:spcAft>
                <a:spcPct val="0"/>
              </a:spcAft>
              <a:defRPr>
                <a:solidFill>
                  <a:schemeClr val="tx1"/>
                </a:solidFill>
                <a:latin typeface="Arial" pitchFamily="34" charset="0"/>
                <a:cs typeface="Arial" pitchFamily="34" charset="0"/>
              </a:defRPr>
            </a:lvl6pPr>
            <a:lvl7pPr marL="2971800" indent="-228600" defTabSz="412750" fontAlgn="base">
              <a:spcBef>
                <a:spcPct val="0"/>
              </a:spcBef>
              <a:spcAft>
                <a:spcPct val="0"/>
              </a:spcAft>
              <a:defRPr>
                <a:solidFill>
                  <a:schemeClr val="tx1"/>
                </a:solidFill>
                <a:latin typeface="Arial" pitchFamily="34" charset="0"/>
                <a:cs typeface="Arial" pitchFamily="34" charset="0"/>
              </a:defRPr>
            </a:lvl7pPr>
            <a:lvl8pPr marL="3429000" indent="-228600" defTabSz="412750" fontAlgn="base">
              <a:spcBef>
                <a:spcPct val="0"/>
              </a:spcBef>
              <a:spcAft>
                <a:spcPct val="0"/>
              </a:spcAft>
              <a:defRPr>
                <a:solidFill>
                  <a:schemeClr val="tx1"/>
                </a:solidFill>
                <a:latin typeface="Arial" pitchFamily="34" charset="0"/>
                <a:cs typeface="Arial" pitchFamily="34" charset="0"/>
              </a:defRPr>
            </a:lvl8pPr>
            <a:lvl9pPr marL="3886200" indent="-228600" defTabSz="412750" fontAlgn="base">
              <a:spcBef>
                <a:spcPct val="0"/>
              </a:spcBef>
              <a:spcAft>
                <a:spcPct val="0"/>
              </a:spcAft>
              <a:defRPr>
                <a:solidFill>
                  <a:schemeClr val="tx1"/>
                </a:solidFill>
                <a:latin typeface="Arial" pitchFamily="34" charset="0"/>
                <a:cs typeface="Arial" pitchFamily="34" charset="0"/>
              </a:defRPr>
            </a:lvl9pPr>
          </a:lstStyle>
          <a:p>
            <a:pPr>
              <a:lnSpc>
                <a:spcPct val="105000"/>
              </a:lnSpc>
              <a:buFont typeface="Arial" pitchFamily="34" charset="0"/>
              <a:buNone/>
            </a:pPr>
            <a:r>
              <a:rPr lang="en-US" sz="1300" b="1">
                <a:solidFill>
                  <a:schemeClr val="bg1"/>
                </a:solidFill>
                <a:ea typeface="MS PGothic" pitchFamily="34" charset="-128"/>
              </a:rPr>
              <a:t>WAS Express</a:t>
            </a:r>
          </a:p>
        </p:txBody>
      </p:sp>
      <p:sp>
        <p:nvSpPr>
          <p:cNvPr id="232484" name="AutoShape 31"/>
          <p:cNvSpPr>
            <a:spLocks noChangeArrowheads="1"/>
          </p:cNvSpPr>
          <p:nvPr/>
        </p:nvSpPr>
        <p:spPr bwMode="auto">
          <a:xfrm>
            <a:off x="5611813" y="5253038"/>
            <a:ext cx="487362" cy="344487"/>
          </a:xfrm>
          <a:prstGeom prst="cube">
            <a:avLst>
              <a:gd name="adj" fmla="val 7519"/>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439" tIns="41219" rIns="82439" bIns="41219" anchor="ctr"/>
          <a:lstStyle/>
          <a:p>
            <a:pPr algn="ctr" defTabSz="412750"/>
            <a:r>
              <a:rPr lang="en-GB" sz="700" b="1">
                <a:solidFill>
                  <a:schemeClr val="bg1"/>
                </a:solidFill>
                <a:ea typeface="MS PGothic" pitchFamily="34" charset="-128"/>
              </a:rPr>
              <a:t>Liberty</a:t>
            </a:r>
            <a:br>
              <a:rPr lang="en-GB" sz="700" b="1">
                <a:solidFill>
                  <a:schemeClr val="bg1"/>
                </a:solidFill>
                <a:ea typeface="MS PGothic" pitchFamily="34" charset="-128"/>
              </a:rPr>
            </a:br>
            <a:r>
              <a:rPr lang="en-GB" sz="700" b="1">
                <a:solidFill>
                  <a:schemeClr val="bg1"/>
                </a:solidFill>
                <a:ea typeface="MS PGothic" pitchFamily="34" charset="-128"/>
              </a:rPr>
              <a:t>and Full</a:t>
            </a:r>
          </a:p>
          <a:p>
            <a:pPr algn="ctr" defTabSz="412750"/>
            <a:r>
              <a:rPr lang="en-GB" sz="700" b="1">
                <a:solidFill>
                  <a:schemeClr val="bg1"/>
                </a:solidFill>
                <a:ea typeface="MS PGothic" pitchFamily="34" charset="-128"/>
              </a:rPr>
              <a:t>Profiles</a:t>
            </a:r>
          </a:p>
        </p:txBody>
      </p:sp>
      <p:sp>
        <p:nvSpPr>
          <p:cNvPr id="232485" name="Title 1"/>
          <p:cNvSpPr>
            <a:spLocks/>
          </p:cNvSpPr>
          <p:nvPr/>
        </p:nvSpPr>
        <p:spPr bwMode="auto">
          <a:xfrm>
            <a:off x="266700" y="974725"/>
            <a:ext cx="3206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200" b="1" dirty="0">
                <a:solidFill>
                  <a:schemeClr val="accent1"/>
                </a:solidFill>
              </a:rPr>
              <a:t>WAS v8.5.5 Family </a:t>
            </a:r>
          </a:p>
        </p:txBody>
      </p:sp>
      <p:sp>
        <p:nvSpPr>
          <p:cNvPr id="140303" name="Rectangle 24"/>
          <p:cNvSpPr>
            <a:spLocks noChangeArrowheads="1"/>
          </p:cNvSpPr>
          <p:nvPr/>
        </p:nvSpPr>
        <p:spPr bwMode="auto">
          <a:xfrm>
            <a:off x="1925638" y="4902200"/>
            <a:ext cx="3447256" cy="1493838"/>
          </a:xfrm>
          <a:prstGeom prst="rect">
            <a:avLst/>
          </a:prstGeom>
          <a:solidFill>
            <a:srgbClr val="800080">
              <a:alpha val="80000"/>
            </a:srgbClr>
          </a:solidFill>
          <a:ln w="38100">
            <a:noFill/>
            <a:round/>
            <a:headEnd/>
            <a:tailEnd/>
          </a:ln>
          <a:effectLst>
            <a:outerShdw dist="38100" dir="2700000" algn="tl" rotWithShape="0">
              <a:srgbClr val="000000">
                <a:alpha val="39999"/>
              </a:srgbClr>
            </a:outerShdw>
          </a:effectLst>
        </p:spPr>
        <p:txBody>
          <a:bodyPr wrap="none" lIns="82442" tIns="41221" rIns="82442" bIns="41221" anchor="ctr"/>
          <a:lstStyle/>
          <a:p>
            <a:pPr defTabSz="412750">
              <a:defRPr/>
            </a:pPr>
            <a:endParaRPr lang="en-US" sz="2000">
              <a:latin typeface="Arial" charset="0"/>
            </a:endParaRPr>
          </a:p>
        </p:txBody>
      </p:sp>
      <p:sp>
        <p:nvSpPr>
          <p:cNvPr id="17451" name="AutoShape 39"/>
          <p:cNvSpPr>
            <a:spLocks noChangeArrowheads="1"/>
          </p:cNvSpPr>
          <p:nvPr/>
        </p:nvSpPr>
        <p:spPr bwMode="auto">
          <a:xfrm>
            <a:off x="2057400" y="5229225"/>
            <a:ext cx="811213" cy="390525"/>
          </a:xfrm>
          <a:prstGeom prst="cube">
            <a:avLst>
              <a:gd name="adj" fmla="val 7519"/>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439" tIns="41219" rIns="82439" bIns="41219" anchor="ctr"/>
          <a:lstStyle/>
          <a:p>
            <a:pPr algn="ctr" defTabSz="823913"/>
            <a:r>
              <a:rPr lang="en-GB" sz="700" b="1">
                <a:solidFill>
                  <a:schemeClr val="bg1"/>
                </a:solidFill>
                <a:ea typeface="MS PGothic" pitchFamily="34" charset="-128"/>
              </a:rPr>
              <a:t>Liberty Profile</a:t>
            </a:r>
            <a:br>
              <a:rPr lang="en-GB" sz="700" b="1">
                <a:solidFill>
                  <a:schemeClr val="bg1"/>
                </a:solidFill>
                <a:ea typeface="MS PGothic" pitchFamily="34" charset="-128"/>
              </a:rPr>
            </a:br>
            <a:r>
              <a:rPr lang="en-GB" sz="700" b="1">
                <a:solidFill>
                  <a:schemeClr val="bg1"/>
                </a:solidFill>
                <a:ea typeface="MS PGothic" pitchFamily="34" charset="-128"/>
              </a:rPr>
              <a:t> (Web Profile only)</a:t>
            </a:r>
          </a:p>
        </p:txBody>
      </p:sp>
      <p:sp>
        <p:nvSpPr>
          <p:cNvPr id="17452" name="Text Box 19"/>
          <p:cNvSpPr txBox="1">
            <a:spLocks noChangeArrowheads="1"/>
          </p:cNvSpPr>
          <p:nvPr/>
        </p:nvSpPr>
        <p:spPr bwMode="auto">
          <a:xfrm>
            <a:off x="2033588" y="5022850"/>
            <a:ext cx="1776412"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3913">
              <a:defRPr>
                <a:solidFill>
                  <a:schemeClr val="tx1"/>
                </a:solidFill>
                <a:latin typeface="Arial" pitchFamily="34" charset="0"/>
                <a:cs typeface="Arial" pitchFamily="34" charset="0"/>
              </a:defRPr>
            </a:lvl1pPr>
            <a:lvl2pPr marL="742950" indent="-285750" defTabSz="823913">
              <a:defRPr>
                <a:solidFill>
                  <a:schemeClr val="tx1"/>
                </a:solidFill>
                <a:latin typeface="Arial" pitchFamily="34" charset="0"/>
                <a:cs typeface="Arial" pitchFamily="34" charset="0"/>
              </a:defRPr>
            </a:lvl2pPr>
            <a:lvl3pPr marL="1143000" indent="-228600" defTabSz="823913">
              <a:defRPr>
                <a:solidFill>
                  <a:schemeClr val="tx1"/>
                </a:solidFill>
                <a:latin typeface="Arial" pitchFamily="34" charset="0"/>
                <a:cs typeface="Arial" pitchFamily="34" charset="0"/>
              </a:defRPr>
            </a:lvl3pPr>
            <a:lvl4pPr marL="1600200" indent="-228600" defTabSz="823913">
              <a:defRPr>
                <a:solidFill>
                  <a:schemeClr val="tx1"/>
                </a:solidFill>
                <a:latin typeface="Arial" pitchFamily="34" charset="0"/>
                <a:cs typeface="Arial" pitchFamily="34" charset="0"/>
              </a:defRPr>
            </a:lvl4pPr>
            <a:lvl5pPr marL="2057400" indent="-228600" defTabSz="823913">
              <a:defRPr>
                <a:solidFill>
                  <a:schemeClr val="tx1"/>
                </a:solidFill>
                <a:latin typeface="Arial" pitchFamily="34" charset="0"/>
                <a:cs typeface="Arial" pitchFamily="34" charset="0"/>
              </a:defRPr>
            </a:lvl5pPr>
            <a:lvl6pPr marL="2514600" indent="-228600" defTabSz="823913" fontAlgn="base">
              <a:spcBef>
                <a:spcPct val="0"/>
              </a:spcBef>
              <a:spcAft>
                <a:spcPct val="0"/>
              </a:spcAft>
              <a:defRPr>
                <a:solidFill>
                  <a:schemeClr val="tx1"/>
                </a:solidFill>
                <a:latin typeface="Arial" pitchFamily="34" charset="0"/>
                <a:cs typeface="Arial" pitchFamily="34" charset="0"/>
              </a:defRPr>
            </a:lvl6pPr>
            <a:lvl7pPr marL="2971800" indent="-228600" defTabSz="823913" fontAlgn="base">
              <a:spcBef>
                <a:spcPct val="0"/>
              </a:spcBef>
              <a:spcAft>
                <a:spcPct val="0"/>
              </a:spcAft>
              <a:defRPr>
                <a:solidFill>
                  <a:schemeClr val="tx1"/>
                </a:solidFill>
                <a:latin typeface="Arial" pitchFamily="34" charset="0"/>
                <a:cs typeface="Arial" pitchFamily="34" charset="0"/>
              </a:defRPr>
            </a:lvl7pPr>
            <a:lvl8pPr marL="3429000" indent="-228600" defTabSz="823913" fontAlgn="base">
              <a:spcBef>
                <a:spcPct val="0"/>
              </a:spcBef>
              <a:spcAft>
                <a:spcPct val="0"/>
              </a:spcAft>
              <a:defRPr>
                <a:solidFill>
                  <a:schemeClr val="tx1"/>
                </a:solidFill>
                <a:latin typeface="Arial" pitchFamily="34" charset="0"/>
                <a:cs typeface="Arial" pitchFamily="34" charset="0"/>
              </a:defRPr>
            </a:lvl8pPr>
            <a:lvl9pPr marL="3886200" indent="-228600" defTabSz="823913" fontAlgn="base">
              <a:spcBef>
                <a:spcPct val="0"/>
              </a:spcBef>
              <a:spcAft>
                <a:spcPct val="0"/>
              </a:spcAft>
              <a:defRPr>
                <a:solidFill>
                  <a:schemeClr val="tx1"/>
                </a:solidFill>
                <a:latin typeface="Arial" pitchFamily="34" charset="0"/>
                <a:cs typeface="Arial" pitchFamily="34" charset="0"/>
              </a:defRPr>
            </a:lvl9pPr>
          </a:lstStyle>
          <a:p>
            <a:pPr>
              <a:lnSpc>
                <a:spcPct val="105000"/>
              </a:lnSpc>
              <a:buFont typeface="Arial" pitchFamily="34" charset="0"/>
              <a:buNone/>
            </a:pPr>
            <a:r>
              <a:rPr lang="en-US" sz="1300" b="1">
                <a:solidFill>
                  <a:schemeClr val="bg1"/>
                </a:solidFill>
                <a:ea typeface="MS PGothic" pitchFamily="34" charset="-128"/>
              </a:rPr>
              <a:t>WAS Liberty Core</a:t>
            </a:r>
            <a:endParaRPr lang="en-US" sz="1300" b="1" i="1">
              <a:solidFill>
                <a:schemeClr val="bg1"/>
              </a:solidFill>
              <a:ea typeface="MS PGothic" pitchFamily="34" charset="-128"/>
            </a:endParaRPr>
          </a:p>
        </p:txBody>
      </p:sp>
      <p:sp>
        <p:nvSpPr>
          <p:cNvPr id="17453" name="Rectangle 27"/>
          <p:cNvSpPr>
            <a:spLocks noChangeArrowheads="1"/>
          </p:cNvSpPr>
          <p:nvPr/>
        </p:nvSpPr>
        <p:spPr bwMode="auto">
          <a:xfrm>
            <a:off x="1928813" y="5605463"/>
            <a:ext cx="342265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39" tIns="41219" rIns="82439" bIns="41219">
            <a:spAutoFit/>
          </a:bodyPr>
          <a:lstStyle/>
          <a:p>
            <a:pPr defTabSz="823913"/>
            <a:r>
              <a:rPr lang="en-US" sz="1200">
                <a:solidFill>
                  <a:schemeClr val="bg1"/>
                </a:solidFill>
              </a:rPr>
              <a:t>A lightweight and low-cost Liberty profile based offering (not full-profile WAS), providing the capabilities to rapidly build and deliver web apps that do not require the full Java EE stack.</a:t>
            </a:r>
          </a:p>
        </p:txBody>
      </p:sp>
      <p:pic>
        <p:nvPicPr>
          <p:cNvPr id="17454"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6113" y="5006975"/>
            <a:ext cx="6953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 Box 11"/>
          <p:cNvSpPr txBox="1">
            <a:spLocks noChangeArrowheads="1"/>
          </p:cNvSpPr>
          <p:nvPr/>
        </p:nvSpPr>
        <p:spPr bwMode="auto">
          <a:xfrm>
            <a:off x="457200" y="4848225"/>
            <a:ext cx="13382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5pPr>
            <a:lvl6pPr marL="25146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6pPr>
            <a:lvl7pPr marL="29718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7pPr>
            <a:lvl8pPr marL="34290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8pPr>
            <a:lvl9pPr marL="38862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9pPr>
          </a:lstStyle>
          <a:p>
            <a:pPr>
              <a:lnSpc>
                <a:spcPct val="95000"/>
              </a:lnSpc>
            </a:pPr>
            <a:endParaRPr lang="en-US" sz="1200" dirty="0">
              <a:solidFill>
                <a:srgbClr val="FFFFFF"/>
              </a:solidFill>
              <a:ea typeface="MS PGothic" pitchFamily="34" charset="-128"/>
            </a:endParaRPr>
          </a:p>
          <a:p>
            <a:pPr>
              <a:lnSpc>
                <a:spcPct val="95000"/>
              </a:lnSpc>
            </a:pPr>
            <a:r>
              <a:rPr lang="en-US" sz="1200" b="1" dirty="0">
                <a:solidFill>
                  <a:srgbClr val="99FF66"/>
                </a:solidFill>
                <a:ea typeface="MS PGothic" pitchFamily="34" charset="-128"/>
              </a:rPr>
              <a:t>Provide WAS and WDT editions as freely available for </a:t>
            </a:r>
            <a:r>
              <a:rPr lang="en-US" sz="1200" b="1" dirty="0" err="1">
                <a:solidFill>
                  <a:srgbClr val="99FF66"/>
                </a:solidFill>
                <a:ea typeface="MS PGothic" pitchFamily="34" charset="-128"/>
              </a:rPr>
              <a:t>dev</a:t>
            </a:r>
            <a:r>
              <a:rPr lang="en-US" sz="1200" b="1" dirty="0">
                <a:solidFill>
                  <a:srgbClr val="99FF66"/>
                </a:solidFill>
                <a:ea typeface="MS PGothic" pitchFamily="34" charset="-128"/>
              </a:rPr>
              <a:t> desktops and supported under production runtime licenses</a:t>
            </a:r>
          </a:p>
        </p:txBody>
      </p:sp>
      <p:pic>
        <p:nvPicPr>
          <p:cNvPr id="48"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38" y="4767263"/>
            <a:ext cx="6953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AutoShape 31"/>
          <p:cNvSpPr>
            <a:spLocks noChangeArrowheads="1"/>
          </p:cNvSpPr>
          <p:nvPr/>
        </p:nvSpPr>
        <p:spPr bwMode="auto">
          <a:xfrm>
            <a:off x="3155950" y="2033588"/>
            <a:ext cx="419100" cy="338137"/>
          </a:xfrm>
          <a:prstGeom prst="cube">
            <a:avLst>
              <a:gd name="adj" fmla="val 7519"/>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4327" tIns="37163" rIns="74327" bIns="37163" anchor="ctr"/>
          <a:lstStyle/>
          <a:p>
            <a:pPr algn="ctr" defTabSz="412750"/>
            <a:r>
              <a:rPr lang="en-GB" sz="700" b="1" dirty="0">
                <a:solidFill>
                  <a:srgbClr val="FFFFFF"/>
                </a:solidFill>
                <a:ea typeface="MS PGothic" pitchFamily="34" charset="-128"/>
              </a:rPr>
              <a:t>+WXS</a:t>
            </a:r>
          </a:p>
        </p:txBody>
      </p:sp>
      <p:sp>
        <p:nvSpPr>
          <p:cNvPr id="50" name="Text Box 13"/>
          <p:cNvSpPr txBox="1">
            <a:spLocks noChangeArrowheads="1"/>
          </p:cNvSpPr>
          <p:nvPr/>
        </p:nvSpPr>
        <p:spPr bwMode="auto">
          <a:xfrm>
            <a:off x="4210050" y="3433763"/>
            <a:ext cx="1874838"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5pPr>
            <a:lvl6pPr marL="25146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6pPr>
            <a:lvl7pPr marL="29718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7pPr>
            <a:lvl8pPr marL="34290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8pPr>
            <a:lvl9pPr marL="38862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9pPr>
          </a:lstStyle>
          <a:p>
            <a:pPr>
              <a:lnSpc>
                <a:spcPct val="95000"/>
              </a:lnSpc>
            </a:pPr>
            <a:r>
              <a:rPr lang="en-US" sz="1200">
                <a:solidFill>
                  <a:schemeClr val="bg1"/>
                </a:solidFill>
                <a:ea typeface="MS PGothic" pitchFamily="34" charset="-128"/>
              </a:rPr>
              <a:t>Full entitlement to WXS.</a:t>
            </a:r>
            <a:endParaRPr lang="en-US" sz="1100">
              <a:solidFill>
                <a:schemeClr val="bg1"/>
              </a:solidFill>
              <a:ea typeface="MS PGothic" pitchFamily="34" charset="-128"/>
            </a:endParaRPr>
          </a:p>
        </p:txBody>
      </p:sp>
      <p:sp>
        <p:nvSpPr>
          <p:cNvPr id="51" name="Text Box 14"/>
          <p:cNvSpPr txBox="1">
            <a:spLocks noChangeArrowheads="1"/>
          </p:cNvSpPr>
          <p:nvPr/>
        </p:nvSpPr>
        <p:spPr bwMode="auto">
          <a:xfrm>
            <a:off x="6483350" y="3438525"/>
            <a:ext cx="23114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5pPr>
            <a:lvl6pPr marL="25146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6pPr>
            <a:lvl7pPr marL="29718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7pPr>
            <a:lvl8pPr marL="34290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8pPr>
            <a:lvl9pPr marL="38862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013" algn="l"/>
                <a:tab pos="6400800" algn="l"/>
                <a:tab pos="6858000" algn="l"/>
                <a:tab pos="7315200" algn="l"/>
                <a:tab pos="7772400" algn="l"/>
                <a:tab pos="8229600" algn="l"/>
                <a:tab pos="8686800" algn="l"/>
                <a:tab pos="9142413" algn="l"/>
              </a:tabLst>
              <a:defRPr>
                <a:solidFill>
                  <a:schemeClr val="tx1"/>
                </a:solidFill>
                <a:latin typeface="Arial" pitchFamily="34" charset="0"/>
                <a:cs typeface="Arial" pitchFamily="34" charset="0"/>
              </a:defRPr>
            </a:lvl9pPr>
          </a:lstStyle>
          <a:p>
            <a:pPr>
              <a:lnSpc>
                <a:spcPct val="95000"/>
              </a:lnSpc>
            </a:pPr>
            <a:r>
              <a:rPr lang="en-US" sz="1200">
                <a:solidFill>
                  <a:srgbClr val="FFFFFF"/>
                </a:solidFill>
                <a:ea typeface="MS PGothic" pitchFamily="34" charset="-128"/>
              </a:rPr>
              <a:t>Entitlement to WXS z/OS client.</a:t>
            </a:r>
          </a:p>
        </p:txBody>
      </p:sp>
      <p:sp>
        <p:nvSpPr>
          <p:cNvPr id="52" name="Text Box 24"/>
          <p:cNvSpPr txBox="1">
            <a:spLocks noChangeArrowheads="1"/>
          </p:cNvSpPr>
          <p:nvPr/>
        </p:nvSpPr>
        <p:spPr bwMode="auto">
          <a:xfrm>
            <a:off x="3638550" y="4406900"/>
            <a:ext cx="49276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3913">
              <a:defRPr>
                <a:solidFill>
                  <a:schemeClr val="tx1"/>
                </a:solidFill>
                <a:latin typeface="Arial" pitchFamily="34" charset="0"/>
                <a:cs typeface="Arial" pitchFamily="34" charset="0"/>
              </a:defRPr>
            </a:lvl1pPr>
            <a:lvl2pPr marL="742950" indent="-285750" defTabSz="823913">
              <a:defRPr>
                <a:solidFill>
                  <a:schemeClr val="tx1"/>
                </a:solidFill>
                <a:latin typeface="Arial" pitchFamily="34" charset="0"/>
                <a:cs typeface="Arial" pitchFamily="34" charset="0"/>
              </a:defRPr>
            </a:lvl2pPr>
            <a:lvl3pPr marL="1143000" indent="-228600" defTabSz="823913">
              <a:defRPr>
                <a:solidFill>
                  <a:schemeClr val="tx1"/>
                </a:solidFill>
                <a:latin typeface="Arial" pitchFamily="34" charset="0"/>
                <a:cs typeface="Arial" pitchFamily="34" charset="0"/>
              </a:defRPr>
            </a:lvl3pPr>
            <a:lvl4pPr marL="1600200" indent="-228600" defTabSz="823913">
              <a:defRPr>
                <a:solidFill>
                  <a:schemeClr val="tx1"/>
                </a:solidFill>
                <a:latin typeface="Arial" pitchFamily="34" charset="0"/>
                <a:cs typeface="Arial" pitchFamily="34" charset="0"/>
              </a:defRPr>
            </a:lvl4pPr>
            <a:lvl5pPr marL="2057400" indent="-228600" defTabSz="823913">
              <a:defRPr>
                <a:solidFill>
                  <a:schemeClr val="tx1"/>
                </a:solidFill>
                <a:latin typeface="Arial" pitchFamily="34" charset="0"/>
                <a:cs typeface="Arial" pitchFamily="34" charset="0"/>
              </a:defRPr>
            </a:lvl5pPr>
            <a:lvl6pPr marL="2514600" indent="-228600" defTabSz="823913" fontAlgn="base">
              <a:spcBef>
                <a:spcPct val="0"/>
              </a:spcBef>
              <a:spcAft>
                <a:spcPct val="0"/>
              </a:spcAft>
              <a:defRPr>
                <a:solidFill>
                  <a:schemeClr val="tx1"/>
                </a:solidFill>
                <a:latin typeface="Arial" pitchFamily="34" charset="0"/>
                <a:cs typeface="Arial" pitchFamily="34" charset="0"/>
              </a:defRPr>
            </a:lvl6pPr>
            <a:lvl7pPr marL="2971800" indent="-228600" defTabSz="823913" fontAlgn="base">
              <a:spcBef>
                <a:spcPct val="0"/>
              </a:spcBef>
              <a:spcAft>
                <a:spcPct val="0"/>
              </a:spcAft>
              <a:defRPr>
                <a:solidFill>
                  <a:schemeClr val="tx1"/>
                </a:solidFill>
                <a:latin typeface="Arial" pitchFamily="34" charset="0"/>
                <a:cs typeface="Arial" pitchFamily="34" charset="0"/>
              </a:defRPr>
            </a:lvl7pPr>
            <a:lvl8pPr marL="3429000" indent="-228600" defTabSz="823913" fontAlgn="base">
              <a:spcBef>
                <a:spcPct val="0"/>
              </a:spcBef>
              <a:spcAft>
                <a:spcPct val="0"/>
              </a:spcAft>
              <a:defRPr>
                <a:solidFill>
                  <a:schemeClr val="tx1"/>
                </a:solidFill>
                <a:latin typeface="Arial" pitchFamily="34" charset="0"/>
                <a:cs typeface="Arial" pitchFamily="34" charset="0"/>
              </a:defRPr>
            </a:lvl8pPr>
            <a:lvl9pPr marL="3886200" indent="-228600" defTabSz="823913" fontAlgn="base">
              <a:spcBef>
                <a:spcPct val="0"/>
              </a:spcBef>
              <a:spcAft>
                <a:spcPct val="0"/>
              </a:spcAft>
              <a:defRPr>
                <a:solidFill>
                  <a:schemeClr val="tx1"/>
                </a:solidFill>
                <a:latin typeface="Arial" pitchFamily="34" charset="0"/>
                <a:cs typeface="Arial" pitchFamily="34" charset="0"/>
              </a:defRPr>
            </a:lvl9pPr>
          </a:lstStyle>
          <a:p>
            <a:pPr>
              <a:lnSpc>
                <a:spcPct val="95000"/>
              </a:lnSpc>
              <a:buFont typeface="Arial" pitchFamily="34" charset="0"/>
              <a:buNone/>
            </a:pPr>
            <a:r>
              <a:rPr lang="en-US" sz="1200">
                <a:solidFill>
                  <a:schemeClr val="bg1"/>
                </a:solidFill>
                <a:ea typeface="MS PGothic" pitchFamily="34" charset="-128"/>
              </a:rPr>
              <a:t>Includes entitlement to eXtreme Scale for HTTP session caching and DynaCache on the entitled WebSphere Application Server.</a:t>
            </a:r>
          </a:p>
        </p:txBody>
      </p:sp>
    </p:spTree>
    <p:extLst>
      <p:ext uri="{BB962C8B-B14F-4D97-AF65-F5344CB8AC3E}">
        <p14:creationId xmlns:p14="http://schemas.microsoft.com/office/powerpoint/2010/main" val="32874738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030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4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4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4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8" grpId="0" animBg="1"/>
      <p:bldP spid="17435" grpId="0" animBg="1"/>
      <p:bldP spid="17438" grpId="0" animBg="1"/>
      <p:bldP spid="17439" grpId="0" animBg="1"/>
      <p:bldP spid="140303" grpId="0" animBg="1"/>
      <p:bldP spid="17451" grpId="0" animBg="1"/>
      <p:bldP spid="17452" grpId="0"/>
      <p:bldP spid="17453" grpId="0"/>
      <p:bldP spid="57" grpId="0"/>
      <p:bldP spid="4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
          <p:cNvSpPr>
            <a:spLocks noChangeArrowheads="1"/>
          </p:cNvSpPr>
          <p:nvPr/>
        </p:nvSpPr>
        <p:spPr bwMode="auto">
          <a:xfrm>
            <a:off x="371475" y="5340350"/>
            <a:ext cx="7073900" cy="958850"/>
          </a:xfrm>
          <a:prstGeom prst="rect">
            <a:avLst/>
          </a:prstGeom>
          <a:gradFill rotWithShape="1">
            <a:gsLst>
              <a:gs pos="0">
                <a:srgbClr val="448ED2">
                  <a:alpha val="29999"/>
                </a:srgbClr>
              </a:gs>
              <a:gs pos="100000">
                <a:srgbClr val="FFFFFF">
                  <a:alpha val="0"/>
                </a:srgbClr>
              </a:gs>
            </a:gsLst>
            <a:lin ang="5400000" scaled="1"/>
          </a:gradFill>
          <a:ln w="9525">
            <a:solidFill>
              <a:schemeClr val="accent2"/>
            </a:solidFill>
            <a:miter lim="800000"/>
            <a:headEnd/>
            <a:tailEnd/>
          </a:ln>
        </p:spPr>
        <p:txBody>
          <a:bodyPr wrap="none" anchor="ctr"/>
          <a:lstStyle/>
          <a:p>
            <a:endParaRPr lang="en-US"/>
          </a:p>
        </p:txBody>
      </p:sp>
      <p:sp>
        <p:nvSpPr>
          <p:cNvPr id="18435" name="Rectangle 2"/>
          <p:cNvSpPr>
            <a:spLocks noGrp="1" noChangeArrowheads="1"/>
          </p:cNvSpPr>
          <p:nvPr>
            <p:ph type="body" idx="1"/>
          </p:nvPr>
        </p:nvSpPr>
        <p:spPr bwMode="auto">
          <a:xfrm>
            <a:off x="133350" y="1217613"/>
            <a:ext cx="8583613" cy="5256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5000"/>
              </a:lnSpc>
              <a:spcBef>
                <a:spcPct val="0"/>
              </a:spcBef>
            </a:pPr>
            <a:r>
              <a:rPr lang="en-US" sz="1800" dirty="0" smtClean="0"/>
              <a:t>Supported by all WAS editions</a:t>
            </a:r>
          </a:p>
          <a:p>
            <a:pPr eaLnBrk="1" hangingPunct="1">
              <a:lnSpc>
                <a:spcPct val="95000"/>
              </a:lnSpc>
              <a:spcBef>
                <a:spcPct val="0"/>
              </a:spcBef>
            </a:pPr>
            <a:endParaRPr lang="en-US" sz="1800" dirty="0" smtClean="0"/>
          </a:p>
          <a:p>
            <a:pPr eaLnBrk="1" hangingPunct="1">
              <a:lnSpc>
                <a:spcPct val="95000"/>
              </a:lnSpc>
              <a:spcBef>
                <a:spcPct val="0"/>
              </a:spcBef>
            </a:pPr>
            <a:r>
              <a:rPr lang="en-US" sz="1800" dirty="0" smtClean="0"/>
              <a:t>Enables a lightweight and standard runtime as a best practice for building web applications</a:t>
            </a:r>
            <a:br>
              <a:rPr lang="en-US" sz="1800" dirty="0" smtClean="0"/>
            </a:br>
            <a:endParaRPr lang="en-US" sz="1800" dirty="0" smtClean="0"/>
          </a:p>
          <a:p>
            <a:pPr eaLnBrk="1" hangingPunct="1">
              <a:lnSpc>
                <a:spcPct val="95000"/>
              </a:lnSpc>
              <a:spcBef>
                <a:spcPct val="0"/>
              </a:spcBef>
            </a:pPr>
            <a:r>
              <a:rPr lang="en-US" sz="1800" dirty="0" smtClean="0"/>
              <a:t>Web profile specification: &lt;feature&gt;webProfile-6.0&lt;/feature&gt; enables all</a:t>
            </a:r>
          </a:p>
          <a:p>
            <a:pPr lvl="1" eaLnBrk="1" hangingPunct="1">
              <a:lnSpc>
                <a:spcPct val="95000"/>
              </a:lnSpc>
              <a:spcBef>
                <a:spcPct val="0"/>
              </a:spcBef>
            </a:pPr>
            <a:r>
              <a:rPr lang="en-US" sz="1400" dirty="0" smtClean="0"/>
              <a:t>Servlet 3.0</a:t>
            </a:r>
          </a:p>
          <a:p>
            <a:pPr lvl="1" eaLnBrk="1" hangingPunct="1">
              <a:lnSpc>
                <a:spcPct val="95000"/>
              </a:lnSpc>
              <a:spcBef>
                <a:spcPct val="0"/>
              </a:spcBef>
            </a:pPr>
            <a:r>
              <a:rPr lang="en-US" sz="1400" dirty="0" err="1" smtClean="0"/>
              <a:t>JavaServer</a:t>
            </a:r>
            <a:r>
              <a:rPr lang="en-US" sz="1400" dirty="0" smtClean="0"/>
              <a:t> Pages (JSP) 2.2</a:t>
            </a:r>
          </a:p>
          <a:p>
            <a:pPr lvl="1" eaLnBrk="1" hangingPunct="1">
              <a:lnSpc>
                <a:spcPct val="95000"/>
              </a:lnSpc>
              <a:spcBef>
                <a:spcPct val="0"/>
              </a:spcBef>
            </a:pPr>
            <a:r>
              <a:rPr lang="en-US" sz="1400" dirty="0" smtClean="0"/>
              <a:t>Expression Language (EL) 2.2</a:t>
            </a:r>
          </a:p>
          <a:p>
            <a:pPr lvl="1" eaLnBrk="1" hangingPunct="1">
              <a:lnSpc>
                <a:spcPct val="95000"/>
              </a:lnSpc>
              <a:spcBef>
                <a:spcPct val="0"/>
              </a:spcBef>
            </a:pPr>
            <a:r>
              <a:rPr lang="en-US" sz="1400" dirty="0" smtClean="0"/>
              <a:t>Debugging Support for Other Languages (JSR-45) 1.0</a:t>
            </a:r>
          </a:p>
          <a:p>
            <a:pPr lvl="1" eaLnBrk="1" hangingPunct="1">
              <a:lnSpc>
                <a:spcPct val="95000"/>
              </a:lnSpc>
              <a:spcBef>
                <a:spcPct val="0"/>
              </a:spcBef>
            </a:pPr>
            <a:r>
              <a:rPr lang="en-US" sz="1400" dirty="0" smtClean="0"/>
              <a:t>Standard Tag Library for </a:t>
            </a:r>
            <a:r>
              <a:rPr lang="en-US" sz="1400" dirty="0" err="1" smtClean="0"/>
              <a:t>JavaServer</a:t>
            </a:r>
            <a:r>
              <a:rPr lang="en-US" sz="1400" dirty="0" smtClean="0"/>
              <a:t> Pages (JSTL) 1.2</a:t>
            </a:r>
          </a:p>
          <a:p>
            <a:pPr lvl="1" eaLnBrk="1" hangingPunct="1">
              <a:lnSpc>
                <a:spcPct val="95000"/>
              </a:lnSpc>
              <a:spcBef>
                <a:spcPct val="0"/>
              </a:spcBef>
            </a:pPr>
            <a:r>
              <a:rPr lang="en-US" sz="1400" dirty="0" err="1" smtClean="0"/>
              <a:t>JavaServer</a:t>
            </a:r>
            <a:r>
              <a:rPr lang="en-US" sz="1400" dirty="0" smtClean="0"/>
              <a:t> Faces (JSF) 2.0</a:t>
            </a:r>
          </a:p>
          <a:p>
            <a:pPr lvl="1" eaLnBrk="1" hangingPunct="1">
              <a:lnSpc>
                <a:spcPct val="95000"/>
              </a:lnSpc>
              <a:spcBef>
                <a:spcPct val="0"/>
              </a:spcBef>
            </a:pPr>
            <a:r>
              <a:rPr lang="en-US" sz="1400" dirty="0" smtClean="0"/>
              <a:t>Common Annotations for Java Platform (JSR-250) 1.1</a:t>
            </a:r>
          </a:p>
          <a:p>
            <a:pPr lvl="1" eaLnBrk="1" hangingPunct="1">
              <a:lnSpc>
                <a:spcPct val="95000"/>
              </a:lnSpc>
              <a:spcBef>
                <a:spcPct val="0"/>
              </a:spcBef>
            </a:pPr>
            <a:r>
              <a:rPr lang="en-US" sz="1400" dirty="0" smtClean="0"/>
              <a:t>Java Transaction API (JTA) 1.1</a:t>
            </a:r>
          </a:p>
          <a:p>
            <a:pPr lvl="1" eaLnBrk="1" hangingPunct="1">
              <a:lnSpc>
                <a:spcPct val="95000"/>
              </a:lnSpc>
              <a:spcBef>
                <a:spcPct val="0"/>
              </a:spcBef>
            </a:pPr>
            <a:r>
              <a:rPr lang="en-US" sz="1400" dirty="0" smtClean="0"/>
              <a:t>Java Persistence API (JPA) 2.0</a:t>
            </a:r>
          </a:p>
          <a:p>
            <a:pPr lvl="1" eaLnBrk="1" hangingPunct="1">
              <a:lnSpc>
                <a:spcPct val="95000"/>
              </a:lnSpc>
              <a:spcBef>
                <a:spcPct val="0"/>
              </a:spcBef>
            </a:pPr>
            <a:r>
              <a:rPr lang="en-US" sz="1400" dirty="0" smtClean="0"/>
              <a:t>Bean Validation 1.0</a:t>
            </a:r>
            <a:r>
              <a:rPr lang="en-US" sz="1800" dirty="0" smtClean="0"/>
              <a:t/>
            </a:r>
            <a:br>
              <a:rPr lang="en-US" sz="1800" dirty="0" smtClean="0"/>
            </a:br>
            <a:endParaRPr lang="en-US" sz="800" dirty="0" smtClean="0"/>
          </a:p>
          <a:p>
            <a:pPr lvl="1" eaLnBrk="1" hangingPunct="1">
              <a:lnSpc>
                <a:spcPct val="95000"/>
              </a:lnSpc>
              <a:spcBef>
                <a:spcPct val="0"/>
              </a:spcBef>
            </a:pPr>
            <a:r>
              <a:rPr lang="en-US" sz="1400" b="1" dirty="0" smtClean="0"/>
              <a:t>Enterprise JavaBeans (EJB) 3.1 Lite + Interceptors 1.1:</a:t>
            </a:r>
            <a:endParaRPr lang="en-US" sz="1200" b="1" dirty="0" smtClean="0"/>
          </a:p>
          <a:p>
            <a:pPr lvl="1" eaLnBrk="1" hangingPunct="1">
              <a:lnSpc>
                <a:spcPct val="95000"/>
              </a:lnSpc>
              <a:spcBef>
                <a:spcPct val="0"/>
              </a:spcBef>
            </a:pPr>
            <a:r>
              <a:rPr lang="en-US" sz="1400" b="1" dirty="0" smtClean="0"/>
              <a:t>Managed Beans 1.0:</a:t>
            </a:r>
            <a:endParaRPr lang="en-US" sz="1200" b="1" dirty="0" smtClean="0"/>
          </a:p>
          <a:p>
            <a:pPr lvl="1" eaLnBrk="1" hangingPunct="1">
              <a:lnSpc>
                <a:spcPct val="95000"/>
              </a:lnSpc>
              <a:spcBef>
                <a:spcPct val="0"/>
              </a:spcBef>
            </a:pPr>
            <a:r>
              <a:rPr lang="en-US" sz="1400" b="1" dirty="0" smtClean="0"/>
              <a:t>Contexts and Dependency Injection: JSR-299 1.0 and JSR-330 1.0</a:t>
            </a:r>
            <a:r>
              <a:rPr lang="en-US" b="1" dirty="0" smtClean="0"/>
              <a:t/>
            </a:r>
            <a:br>
              <a:rPr lang="en-US" b="1" dirty="0" smtClean="0"/>
            </a:br>
            <a:endParaRPr lang="en-US" sz="1200" b="1" dirty="0" smtClean="0"/>
          </a:p>
        </p:txBody>
      </p:sp>
      <p:sp>
        <p:nvSpPr>
          <p:cNvPr id="18436" name="AutoShape 4"/>
          <p:cNvSpPr>
            <a:spLocks noChangeArrowheads="1"/>
          </p:cNvSpPr>
          <p:nvPr/>
        </p:nvSpPr>
        <p:spPr bwMode="auto">
          <a:xfrm>
            <a:off x="8083550" y="5956300"/>
            <a:ext cx="776288" cy="339725"/>
          </a:xfrm>
          <a:prstGeom prst="flowChartPunchedTap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590">
                <a:solidFill>
                  <a:srgbClr val="000000"/>
                </a:solidFill>
                <a:round/>
                <a:headEnd/>
                <a:tailEnd/>
              </a14:hiddenLine>
            </a:ext>
          </a:extLst>
        </p:spPr>
        <p:txBody>
          <a:bodyPr wrap="none" lIns="81639" tIns="52019" rIns="81639" bIns="40820" anchor="ctr"/>
          <a:lstStyle/>
          <a:p>
            <a:r>
              <a:rPr lang="en-US" sz="2000" b="1">
                <a:solidFill>
                  <a:schemeClr val="accent1"/>
                </a:solidFill>
              </a:rPr>
              <a:t>v8.5.5</a:t>
            </a:r>
          </a:p>
        </p:txBody>
      </p:sp>
      <p:sp>
        <p:nvSpPr>
          <p:cNvPr id="18437" name="Title 1"/>
          <p:cNvSpPr>
            <a:spLocks/>
          </p:cNvSpPr>
          <p:nvPr/>
        </p:nvSpPr>
        <p:spPr bwMode="auto">
          <a:xfrm>
            <a:off x="220168" y="836712"/>
            <a:ext cx="8616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2400" b="1" dirty="0" smtClean="0">
                <a:solidFill>
                  <a:schemeClr val="tx2"/>
                </a:solidFill>
              </a:rPr>
              <a:t>Java </a:t>
            </a:r>
            <a:r>
              <a:rPr lang="en-US" sz="2400" b="1" dirty="0">
                <a:solidFill>
                  <a:schemeClr val="tx2"/>
                </a:solidFill>
              </a:rPr>
              <a:t>EE Web Profile Completion</a:t>
            </a:r>
          </a:p>
        </p:txBody>
      </p:sp>
      <p:grpSp>
        <p:nvGrpSpPr>
          <p:cNvPr id="18439" name="Group 26"/>
          <p:cNvGrpSpPr>
            <a:grpSpLocks/>
          </p:cNvGrpSpPr>
          <p:nvPr/>
        </p:nvGrpSpPr>
        <p:grpSpPr bwMode="auto">
          <a:xfrm>
            <a:off x="7605713" y="4614863"/>
            <a:ext cx="1408112" cy="1152525"/>
            <a:chOff x="7191635" y="4857145"/>
            <a:chExt cx="1642188" cy="1374611"/>
          </a:xfrm>
        </p:grpSpPr>
        <p:grpSp>
          <p:nvGrpSpPr>
            <p:cNvPr id="18451" name="Group 15"/>
            <p:cNvGrpSpPr>
              <a:grpSpLocks/>
            </p:cNvGrpSpPr>
            <p:nvPr/>
          </p:nvGrpSpPr>
          <p:grpSpPr bwMode="auto">
            <a:xfrm>
              <a:off x="7191638" y="5709485"/>
              <a:ext cx="1642190" cy="522289"/>
              <a:chOff x="3875050" y="3324883"/>
              <a:chExt cx="1633539" cy="522289"/>
            </a:xfrm>
          </p:grpSpPr>
          <p:grpSp>
            <p:nvGrpSpPr>
              <p:cNvPr id="4" name="Group 56"/>
              <p:cNvGrpSpPr>
                <a:grpSpLocks/>
              </p:cNvGrpSpPr>
              <p:nvPr/>
            </p:nvGrpSpPr>
            <p:grpSpPr bwMode="auto">
              <a:xfrm>
                <a:off x="3875050" y="3324883"/>
                <a:ext cx="1633539" cy="522289"/>
                <a:chOff x="2266" y="2550"/>
                <a:chExt cx="907" cy="331"/>
              </a:xfrm>
              <a:gradFill>
                <a:gsLst>
                  <a:gs pos="0">
                    <a:srgbClr val="0070C0"/>
                  </a:gs>
                  <a:gs pos="100000">
                    <a:srgbClr val="0042C8"/>
                  </a:gs>
                </a:gsLst>
                <a:lin ang="2700000" scaled="0"/>
              </a:gradFill>
            </p:grpSpPr>
            <p:sp>
              <p:nvSpPr>
                <p:cNvPr id="47" name="Rectangle 57"/>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48" name="Rectangle 58"/>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49" name="Rectangle 59"/>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50" name="Rectangle 60"/>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51" name="Text Box 61"/>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1200" dirty="0" smtClean="0">
                      <a:solidFill>
                        <a:schemeClr val="bg1"/>
                      </a:solidFill>
                    </a:rPr>
                    <a:t>cdi</a:t>
                  </a:r>
                  <a:endParaRPr lang="en-US" sz="1200" dirty="0">
                    <a:solidFill>
                      <a:schemeClr val="bg1"/>
                    </a:solidFill>
                  </a:endParaRPr>
                </a:p>
              </p:txBody>
            </p:sp>
          </p:grpSp>
          <p:sp>
            <p:nvSpPr>
              <p:cNvPr id="46" name="5-Point Star 45"/>
              <p:cNvSpPr/>
              <p:nvPr/>
            </p:nvSpPr>
            <p:spPr bwMode="auto">
              <a:xfrm>
                <a:off x="5375985" y="3455218"/>
                <a:ext cx="99449" cy="98457"/>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18452" name="Group 23"/>
            <p:cNvGrpSpPr>
              <a:grpSpLocks/>
            </p:cNvGrpSpPr>
            <p:nvPr/>
          </p:nvGrpSpPr>
          <p:grpSpPr bwMode="auto">
            <a:xfrm>
              <a:off x="7196818" y="5283953"/>
              <a:ext cx="1633539" cy="522289"/>
              <a:chOff x="5509144" y="3326269"/>
              <a:chExt cx="1633539" cy="522289"/>
            </a:xfrm>
          </p:grpSpPr>
          <p:grpSp>
            <p:nvGrpSpPr>
              <p:cNvPr id="6" name="Group 56"/>
              <p:cNvGrpSpPr>
                <a:grpSpLocks/>
              </p:cNvGrpSpPr>
              <p:nvPr/>
            </p:nvGrpSpPr>
            <p:grpSpPr bwMode="auto">
              <a:xfrm>
                <a:off x="5509144" y="3326269"/>
                <a:ext cx="1633539" cy="522289"/>
                <a:chOff x="2266" y="2550"/>
                <a:chExt cx="907" cy="331"/>
              </a:xfrm>
              <a:gradFill>
                <a:gsLst>
                  <a:gs pos="0">
                    <a:srgbClr val="0070C0"/>
                  </a:gs>
                  <a:gs pos="100000">
                    <a:srgbClr val="0042C8"/>
                  </a:gs>
                </a:gsLst>
                <a:lin ang="2700000" scaled="0"/>
              </a:gradFill>
            </p:grpSpPr>
            <p:sp>
              <p:nvSpPr>
                <p:cNvPr id="40" name="Rectangle 57"/>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41" name="Rectangle 58"/>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42" name="Rectangle 59"/>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43" name="Rectangle 60"/>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44" name="Text Box 61"/>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1200" dirty="0" err="1" smtClean="0">
                      <a:solidFill>
                        <a:schemeClr val="bg1"/>
                      </a:solidFill>
                    </a:rPr>
                    <a:t>managedBeans</a:t>
                  </a:r>
                  <a:endParaRPr lang="en-US" sz="1200" dirty="0">
                    <a:solidFill>
                      <a:schemeClr val="bg1"/>
                    </a:solidFill>
                  </a:endParaRPr>
                </a:p>
              </p:txBody>
            </p:sp>
          </p:grpSp>
          <p:sp>
            <p:nvSpPr>
              <p:cNvPr id="39" name="5-Point Star 38"/>
              <p:cNvSpPr/>
              <p:nvPr/>
            </p:nvSpPr>
            <p:spPr bwMode="auto">
              <a:xfrm>
                <a:off x="6990632" y="3461801"/>
                <a:ext cx="99975" cy="98457"/>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18453" name="Group 6"/>
            <p:cNvGrpSpPr>
              <a:grpSpLocks/>
            </p:cNvGrpSpPr>
            <p:nvPr/>
          </p:nvGrpSpPr>
          <p:grpSpPr bwMode="auto">
            <a:xfrm>
              <a:off x="7200289" y="4857161"/>
              <a:ext cx="1633539" cy="522289"/>
              <a:chOff x="2244663" y="3327695"/>
              <a:chExt cx="1633539" cy="522289"/>
            </a:xfrm>
          </p:grpSpPr>
          <p:grpSp>
            <p:nvGrpSpPr>
              <p:cNvPr id="8" name="Group 56"/>
              <p:cNvGrpSpPr>
                <a:grpSpLocks/>
              </p:cNvGrpSpPr>
              <p:nvPr/>
            </p:nvGrpSpPr>
            <p:grpSpPr bwMode="auto">
              <a:xfrm>
                <a:off x="2244663" y="3327695"/>
                <a:ext cx="1633539" cy="522289"/>
                <a:chOff x="2266" y="2550"/>
                <a:chExt cx="907" cy="331"/>
              </a:xfrm>
              <a:gradFill>
                <a:gsLst>
                  <a:gs pos="0">
                    <a:srgbClr val="0070C0"/>
                  </a:gs>
                  <a:gs pos="100000">
                    <a:srgbClr val="0042C8"/>
                  </a:gs>
                </a:gsLst>
                <a:lin ang="2700000" scaled="0"/>
              </a:gradFill>
            </p:grpSpPr>
            <p:sp>
              <p:nvSpPr>
                <p:cNvPr id="33" name="Rectangle 57"/>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34" name="Rectangle 58"/>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35" name="Rectangle 59"/>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36" name="Rectangle 60"/>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37" name="Text Box 61"/>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1200" dirty="0" err="1" smtClean="0">
                      <a:solidFill>
                        <a:schemeClr val="bg1"/>
                      </a:solidFill>
                    </a:rPr>
                    <a:t>ejblite</a:t>
                  </a:r>
                  <a:endParaRPr lang="en-US" sz="1200" dirty="0">
                    <a:solidFill>
                      <a:schemeClr val="bg1"/>
                    </a:solidFill>
                  </a:endParaRPr>
                </a:p>
              </p:txBody>
            </p:sp>
          </p:grpSp>
          <p:sp>
            <p:nvSpPr>
              <p:cNvPr id="32" name="5-Point Star 31"/>
              <p:cNvSpPr/>
              <p:nvPr/>
            </p:nvSpPr>
            <p:spPr bwMode="auto">
              <a:xfrm>
                <a:off x="3726383" y="3462110"/>
                <a:ext cx="99975" cy="98457"/>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grpSp>
        <p:nvGrpSpPr>
          <p:cNvPr id="18440" name="Group 51"/>
          <p:cNvGrpSpPr>
            <a:grpSpLocks/>
          </p:cNvGrpSpPr>
          <p:nvPr/>
        </p:nvGrpSpPr>
        <p:grpSpPr bwMode="auto">
          <a:xfrm>
            <a:off x="5921375" y="3003550"/>
            <a:ext cx="3222625" cy="1465263"/>
            <a:chOff x="4702119" y="2589333"/>
            <a:chExt cx="4114388" cy="1807602"/>
          </a:xfrm>
        </p:grpSpPr>
        <p:grpSp>
          <p:nvGrpSpPr>
            <p:cNvPr id="10" name="Group 206"/>
            <p:cNvGrpSpPr>
              <a:grpSpLocks/>
            </p:cNvGrpSpPr>
            <p:nvPr/>
          </p:nvGrpSpPr>
          <p:grpSpPr bwMode="auto">
            <a:xfrm>
              <a:off x="5545139" y="3874646"/>
              <a:ext cx="1633539" cy="522289"/>
              <a:chOff x="1586" y="1611"/>
              <a:chExt cx="907" cy="331"/>
            </a:xfrm>
            <a:gradFill>
              <a:gsLst>
                <a:gs pos="0">
                  <a:srgbClr val="0070C0"/>
                </a:gs>
                <a:gs pos="100000">
                  <a:srgbClr val="002060">
                    <a:lumMod val="75000"/>
                    <a:lumOff val="25000"/>
                  </a:srgbClr>
                </a:gs>
              </a:gsLst>
              <a:lin ang="2700000" scaled="0"/>
            </a:gradFill>
          </p:grpSpPr>
          <p:sp>
            <p:nvSpPr>
              <p:cNvPr id="96" name="Rectangle 207"/>
              <p:cNvSpPr>
                <a:spLocks noChangeArrowheads="1"/>
              </p:cNvSpPr>
              <p:nvPr/>
            </p:nvSpPr>
            <p:spPr bwMode="auto">
              <a:xfrm>
                <a:off x="163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97" name="Rectangle 208"/>
              <p:cNvSpPr>
                <a:spLocks noChangeArrowheads="1"/>
              </p:cNvSpPr>
              <p:nvPr/>
            </p:nvSpPr>
            <p:spPr bwMode="auto">
              <a:xfrm>
                <a:off x="1858"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98" name="Rectangle 209"/>
              <p:cNvSpPr>
                <a:spLocks noChangeArrowheads="1"/>
              </p:cNvSpPr>
              <p:nvPr/>
            </p:nvSpPr>
            <p:spPr bwMode="auto">
              <a:xfrm>
                <a:off x="2085"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99" name="Rectangle 210"/>
              <p:cNvSpPr>
                <a:spLocks noChangeArrowheads="1"/>
              </p:cNvSpPr>
              <p:nvPr/>
            </p:nvSpPr>
            <p:spPr bwMode="auto">
              <a:xfrm>
                <a:off x="231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100" name="Text Box 211"/>
              <p:cNvSpPr txBox="1">
                <a:spLocks noChangeArrowheads="1"/>
              </p:cNvSpPr>
              <p:nvPr/>
            </p:nvSpPr>
            <p:spPr bwMode="auto">
              <a:xfrm>
                <a:off x="1586" y="1670"/>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err="1">
                    <a:solidFill>
                      <a:schemeClr val="bg1"/>
                    </a:solidFill>
                  </a:rPr>
                  <a:t>jndi</a:t>
                </a:r>
                <a:endParaRPr lang="en-US" sz="1200" dirty="0">
                  <a:solidFill>
                    <a:schemeClr val="bg1"/>
                  </a:solidFill>
                </a:endParaRPr>
              </a:p>
            </p:txBody>
          </p:sp>
        </p:grpSp>
        <p:grpSp>
          <p:nvGrpSpPr>
            <p:cNvPr id="11" name="Group 212"/>
            <p:cNvGrpSpPr>
              <a:grpSpLocks/>
            </p:cNvGrpSpPr>
            <p:nvPr/>
          </p:nvGrpSpPr>
          <p:grpSpPr bwMode="auto">
            <a:xfrm>
              <a:off x="7178674" y="3874646"/>
              <a:ext cx="1633539" cy="522289"/>
              <a:chOff x="1586" y="1611"/>
              <a:chExt cx="907" cy="331"/>
            </a:xfrm>
            <a:gradFill>
              <a:gsLst>
                <a:gs pos="0">
                  <a:srgbClr val="0070C0"/>
                </a:gs>
                <a:gs pos="100000">
                  <a:srgbClr val="002060">
                    <a:lumMod val="75000"/>
                    <a:lumOff val="25000"/>
                  </a:srgbClr>
                </a:gs>
              </a:gsLst>
              <a:lin ang="2700000" scaled="0"/>
            </a:gradFill>
          </p:grpSpPr>
          <p:sp>
            <p:nvSpPr>
              <p:cNvPr id="91" name="Rectangle 213"/>
              <p:cNvSpPr>
                <a:spLocks noChangeArrowheads="1"/>
              </p:cNvSpPr>
              <p:nvPr/>
            </p:nvSpPr>
            <p:spPr bwMode="auto">
              <a:xfrm>
                <a:off x="163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92" name="Rectangle 214"/>
              <p:cNvSpPr>
                <a:spLocks noChangeArrowheads="1"/>
              </p:cNvSpPr>
              <p:nvPr/>
            </p:nvSpPr>
            <p:spPr bwMode="auto">
              <a:xfrm>
                <a:off x="1858"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93" name="Rectangle 215"/>
              <p:cNvSpPr>
                <a:spLocks noChangeArrowheads="1"/>
              </p:cNvSpPr>
              <p:nvPr/>
            </p:nvSpPr>
            <p:spPr bwMode="auto">
              <a:xfrm>
                <a:off x="2085"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94" name="Rectangle 216"/>
              <p:cNvSpPr>
                <a:spLocks noChangeArrowheads="1"/>
              </p:cNvSpPr>
              <p:nvPr/>
            </p:nvSpPr>
            <p:spPr bwMode="auto">
              <a:xfrm>
                <a:off x="231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95" name="Text Box 217"/>
              <p:cNvSpPr txBox="1">
                <a:spLocks noChangeArrowheads="1"/>
              </p:cNvSpPr>
              <p:nvPr/>
            </p:nvSpPr>
            <p:spPr bwMode="auto">
              <a:xfrm>
                <a:off x="1586" y="1670"/>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a:solidFill>
                      <a:schemeClr val="bg1"/>
                    </a:solidFill>
                  </a:rPr>
                  <a:t>jdbc</a:t>
                </a:r>
              </a:p>
            </p:txBody>
          </p:sp>
        </p:grpSp>
        <p:grpSp>
          <p:nvGrpSpPr>
            <p:cNvPr id="12" name="Group 279"/>
            <p:cNvGrpSpPr>
              <a:grpSpLocks/>
            </p:cNvGrpSpPr>
            <p:nvPr/>
          </p:nvGrpSpPr>
          <p:grpSpPr bwMode="auto">
            <a:xfrm>
              <a:off x="6334428" y="3445465"/>
              <a:ext cx="1633535" cy="522289"/>
              <a:chOff x="4058" y="2541"/>
              <a:chExt cx="1134" cy="363"/>
            </a:xfrm>
            <a:gradFill>
              <a:gsLst>
                <a:gs pos="0">
                  <a:srgbClr val="0070C0"/>
                </a:gs>
                <a:gs pos="100000">
                  <a:srgbClr val="002060">
                    <a:lumMod val="75000"/>
                    <a:lumOff val="25000"/>
                  </a:srgbClr>
                </a:gs>
              </a:gsLst>
              <a:lin ang="2700000" scaled="0"/>
            </a:gradFill>
          </p:grpSpPr>
          <p:sp>
            <p:nvSpPr>
              <p:cNvPr id="86" name="Rectangle 255"/>
              <p:cNvSpPr>
                <a:spLocks noChangeArrowheads="1"/>
              </p:cNvSpPr>
              <p:nvPr/>
            </p:nvSpPr>
            <p:spPr bwMode="auto">
              <a:xfrm>
                <a:off x="4116" y="2541"/>
                <a:ext cx="171" cy="75"/>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87" name="Rectangle 256"/>
              <p:cNvSpPr>
                <a:spLocks noChangeArrowheads="1"/>
              </p:cNvSpPr>
              <p:nvPr/>
            </p:nvSpPr>
            <p:spPr bwMode="auto">
              <a:xfrm>
                <a:off x="4398" y="2541"/>
                <a:ext cx="171" cy="75"/>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88" name="Rectangle 257"/>
              <p:cNvSpPr>
                <a:spLocks noChangeArrowheads="1"/>
              </p:cNvSpPr>
              <p:nvPr/>
            </p:nvSpPr>
            <p:spPr bwMode="auto">
              <a:xfrm>
                <a:off x="4682" y="2541"/>
                <a:ext cx="171" cy="75"/>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89" name="Rectangle 258"/>
              <p:cNvSpPr>
                <a:spLocks noChangeArrowheads="1"/>
              </p:cNvSpPr>
              <p:nvPr/>
            </p:nvSpPr>
            <p:spPr bwMode="auto">
              <a:xfrm>
                <a:off x="4966" y="2541"/>
                <a:ext cx="171" cy="75"/>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90" name="Text Box 259"/>
              <p:cNvSpPr txBox="1">
                <a:spLocks noChangeArrowheads="1"/>
              </p:cNvSpPr>
              <p:nvPr/>
            </p:nvSpPr>
            <p:spPr bwMode="auto">
              <a:xfrm>
                <a:off x="4058" y="2609"/>
                <a:ext cx="1134" cy="295"/>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err="1">
                    <a:solidFill>
                      <a:schemeClr val="bg1"/>
                    </a:solidFill>
                  </a:rPr>
                  <a:t>appSecurity</a:t>
                </a:r>
                <a:endParaRPr lang="en-US" sz="1200" dirty="0">
                  <a:solidFill>
                    <a:schemeClr val="bg1"/>
                  </a:solidFill>
                </a:endParaRPr>
              </a:p>
            </p:txBody>
          </p:sp>
        </p:grpSp>
        <p:grpSp>
          <p:nvGrpSpPr>
            <p:cNvPr id="13" name="Group 54"/>
            <p:cNvGrpSpPr>
              <a:grpSpLocks/>
            </p:cNvGrpSpPr>
            <p:nvPr/>
          </p:nvGrpSpPr>
          <p:grpSpPr bwMode="auto">
            <a:xfrm>
              <a:off x="7182968" y="3004464"/>
              <a:ext cx="1633539" cy="543594"/>
              <a:chOff x="2266" y="2550"/>
              <a:chExt cx="907" cy="331"/>
            </a:xfrm>
            <a:gradFill>
              <a:gsLst>
                <a:gs pos="0">
                  <a:srgbClr val="0070C0"/>
                </a:gs>
                <a:gs pos="100000">
                  <a:srgbClr val="002060">
                    <a:lumMod val="75000"/>
                    <a:lumOff val="25000"/>
                  </a:srgbClr>
                </a:gs>
              </a:gsLst>
              <a:lin ang="2700000" scaled="0"/>
            </a:gradFill>
          </p:grpSpPr>
          <p:sp>
            <p:nvSpPr>
              <p:cNvPr id="81" name="Rectangle 55"/>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82" name="Rectangle 56"/>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83" name="Rectangle 57"/>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84" name="Rectangle 58"/>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85" name="Text Box 59"/>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err="1">
                    <a:solidFill>
                      <a:schemeClr val="bg1"/>
                    </a:solidFill>
                  </a:rPr>
                  <a:t>beanvalidation</a:t>
                </a:r>
                <a:endParaRPr lang="en-US" sz="1200" dirty="0">
                  <a:solidFill>
                    <a:schemeClr val="bg1"/>
                  </a:solidFill>
                </a:endParaRPr>
              </a:p>
            </p:txBody>
          </p:sp>
        </p:grpSp>
        <p:grpSp>
          <p:nvGrpSpPr>
            <p:cNvPr id="14" name="Group 6"/>
            <p:cNvGrpSpPr>
              <a:grpSpLocks/>
            </p:cNvGrpSpPr>
            <p:nvPr/>
          </p:nvGrpSpPr>
          <p:grpSpPr bwMode="auto">
            <a:xfrm>
              <a:off x="4702119" y="3447776"/>
              <a:ext cx="1633539" cy="522289"/>
              <a:chOff x="2266" y="2550"/>
              <a:chExt cx="907" cy="331"/>
            </a:xfrm>
            <a:gradFill>
              <a:gsLst>
                <a:gs pos="0">
                  <a:srgbClr val="0070C0"/>
                </a:gs>
                <a:gs pos="100000">
                  <a:srgbClr val="002060">
                    <a:lumMod val="75000"/>
                    <a:lumOff val="25000"/>
                  </a:srgbClr>
                </a:gs>
              </a:gsLst>
              <a:lin ang="2700000" scaled="0"/>
            </a:gradFill>
          </p:grpSpPr>
          <p:sp>
            <p:nvSpPr>
              <p:cNvPr id="76" name="Rectangle 7"/>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77" name="Rectangle 8"/>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78" name="Rectangle 9"/>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79" name="Rectangle 10"/>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80" name="Text Box 11"/>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a:solidFill>
                      <a:schemeClr val="bg1"/>
                    </a:solidFill>
                  </a:rPr>
                  <a:t>servlet</a:t>
                </a:r>
              </a:p>
            </p:txBody>
          </p:sp>
        </p:grpSp>
        <p:grpSp>
          <p:nvGrpSpPr>
            <p:cNvPr id="15" name="Group 12"/>
            <p:cNvGrpSpPr>
              <a:grpSpLocks/>
            </p:cNvGrpSpPr>
            <p:nvPr/>
          </p:nvGrpSpPr>
          <p:grpSpPr bwMode="auto">
            <a:xfrm>
              <a:off x="5549898" y="3019891"/>
              <a:ext cx="1633539" cy="522289"/>
              <a:chOff x="2266" y="2550"/>
              <a:chExt cx="907" cy="331"/>
            </a:xfrm>
            <a:gradFill>
              <a:gsLst>
                <a:gs pos="0">
                  <a:srgbClr val="0070C0"/>
                </a:gs>
                <a:gs pos="100000">
                  <a:srgbClr val="002060">
                    <a:lumMod val="75000"/>
                    <a:lumOff val="25000"/>
                  </a:srgbClr>
                </a:gs>
              </a:gsLst>
              <a:lin ang="2700000" scaled="0"/>
            </a:gradFill>
          </p:grpSpPr>
          <p:sp>
            <p:nvSpPr>
              <p:cNvPr id="71" name="Rectangle 13"/>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72" name="Rectangle 14"/>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73" name="Rectangle 15"/>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74" name="Rectangle 16"/>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75" name="Text Box 17"/>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a:solidFill>
                      <a:schemeClr val="bg1"/>
                    </a:solidFill>
                  </a:rPr>
                  <a:t>jsp</a:t>
                </a:r>
              </a:p>
            </p:txBody>
          </p:sp>
        </p:grpSp>
        <p:grpSp>
          <p:nvGrpSpPr>
            <p:cNvPr id="16" name="Group 18"/>
            <p:cNvGrpSpPr>
              <a:grpSpLocks/>
            </p:cNvGrpSpPr>
            <p:nvPr/>
          </p:nvGrpSpPr>
          <p:grpSpPr bwMode="auto">
            <a:xfrm>
              <a:off x="4720417" y="2591545"/>
              <a:ext cx="1633539" cy="522289"/>
              <a:chOff x="2856" y="1543"/>
              <a:chExt cx="907" cy="331"/>
            </a:xfrm>
            <a:gradFill>
              <a:gsLst>
                <a:gs pos="0">
                  <a:srgbClr val="0070C0"/>
                </a:gs>
                <a:gs pos="100000">
                  <a:srgbClr val="002060">
                    <a:lumMod val="75000"/>
                    <a:lumOff val="25000"/>
                  </a:srgbClr>
                </a:gs>
              </a:gsLst>
              <a:lin ang="2700000" scaled="0"/>
            </a:gradFill>
          </p:grpSpPr>
          <p:sp>
            <p:nvSpPr>
              <p:cNvPr id="66" name="Rectangle 19"/>
              <p:cNvSpPr>
                <a:spLocks noChangeArrowheads="1"/>
              </p:cNvSpPr>
              <p:nvPr/>
            </p:nvSpPr>
            <p:spPr bwMode="auto">
              <a:xfrm>
                <a:off x="2902"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67" name="Rectangle 20"/>
              <p:cNvSpPr>
                <a:spLocks noChangeArrowheads="1"/>
              </p:cNvSpPr>
              <p:nvPr/>
            </p:nvSpPr>
            <p:spPr bwMode="auto">
              <a:xfrm>
                <a:off x="3128"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68" name="Rectangle 21"/>
              <p:cNvSpPr>
                <a:spLocks noChangeArrowheads="1"/>
              </p:cNvSpPr>
              <p:nvPr/>
            </p:nvSpPr>
            <p:spPr bwMode="auto">
              <a:xfrm>
                <a:off x="3355"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69" name="Rectangle 22"/>
              <p:cNvSpPr>
                <a:spLocks noChangeArrowheads="1"/>
              </p:cNvSpPr>
              <p:nvPr/>
            </p:nvSpPr>
            <p:spPr bwMode="auto">
              <a:xfrm>
                <a:off x="3582"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70" name="Text Box 23"/>
              <p:cNvSpPr txBox="1">
                <a:spLocks noChangeArrowheads="1"/>
              </p:cNvSpPr>
              <p:nvPr/>
            </p:nvSpPr>
            <p:spPr bwMode="auto">
              <a:xfrm>
                <a:off x="2856" y="1602"/>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a:solidFill>
                      <a:schemeClr val="bg1"/>
                    </a:solidFill>
                  </a:rPr>
                  <a:t>jpa</a:t>
                </a:r>
              </a:p>
            </p:txBody>
          </p:sp>
        </p:grpSp>
        <p:grpSp>
          <p:nvGrpSpPr>
            <p:cNvPr id="17" name="Group 24"/>
            <p:cNvGrpSpPr>
              <a:grpSpLocks/>
            </p:cNvGrpSpPr>
            <p:nvPr/>
          </p:nvGrpSpPr>
          <p:grpSpPr bwMode="auto">
            <a:xfrm>
              <a:off x="6348226" y="2589333"/>
              <a:ext cx="1633539" cy="522289"/>
              <a:chOff x="2266" y="2550"/>
              <a:chExt cx="907" cy="331"/>
            </a:xfrm>
            <a:gradFill>
              <a:gsLst>
                <a:gs pos="0">
                  <a:srgbClr val="0070C0"/>
                </a:gs>
                <a:gs pos="100000">
                  <a:srgbClr val="002060">
                    <a:lumMod val="75000"/>
                    <a:lumOff val="25000"/>
                  </a:srgbClr>
                </a:gs>
              </a:gsLst>
              <a:lin ang="2700000" scaled="0"/>
            </a:gradFill>
          </p:grpSpPr>
          <p:sp>
            <p:nvSpPr>
              <p:cNvPr id="61" name="Rectangle 25"/>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62" name="Rectangle 26"/>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63" name="Rectangle 27"/>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64" name="Rectangle 28"/>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65" name="Text Box 29"/>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a:solidFill>
                      <a:schemeClr val="bg1"/>
                    </a:solidFill>
                  </a:rPr>
                  <a:t>jsf</a:t>
                </a:r>
              </a:p>
            </p:txBody>
          </p:sp>
        </p:grpSp>
      </p:grpSp>
    </p:spTree>
    <p:extLst>
      <p:ext uri="{BB962C8B-B14F-4D97-AF65-F5344CB8AC3E}">
        <p14:creationId xmlns:p14="http://schemas.microsoft.com/office/powerpoint/2010/main" val="154751696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719" name="Group 143"/>
          <p:cNvGraphicFramePr>
            <a:graphicFrameLocks noGrp="1"/>
          </p:cNvGraphicFramePr>
          <p:nvPr/>
        </p:nvGraphicFramePr>
        <p:xfrm>
          <a:off x="3790950" y="1398588"/>
          <a:ext cx="5165725" cy="5053132"/>
        </p:xfrm>
        <a:graphic>
          <a:graphicData uri="http://schemas.openxmlformats.org/drawingml/2006/table">
            <a:tbl>
              <a:tblPr/>
              <a:tblGrid>
                <a:gridCol w="2743768"/>
                <a:gridCol w="1299231"/>
                <a:gridCol w="1122726"/>
              </a:tblGrid>
              <a:tr h="691429">
                <a:tc>
                  <a:txBody>
                    <a:bodyPr/>
                    <a:lstStyle/>
                    <a:p>
                      <a:pPr marL="0" marR="0" lvl="0" indent="0" algn="l" defTabSz="457200" rtl="0" eaLnBrk="1" fontAlgn="base" latinLnBrk="0" hangingPunct="0">
                        <a:lnSpc>
                          <a:spcPct val="93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1000" b="1" i="0" u="none" strike="noStrike" cap="none" normalizeH="0" baseline="0" dirty="0" smtClean="0">
                        <a:ln>
                          <a:noFill/>
                        </a:ln>
                        <a:solidFill>
                          <a:srgbClr val="000000"/>
                        </a:solidFill>
                        <a:effectLst/>
                        <a:latin typeface="Arial" pitchFamily="34" charset="0"/>
                        <a:ea typeface="MS Gothic" pitchFamily="49" charset="-128"/>
                        <a:cs typeface="Arial" pitchFamily="34" charset="0"/>
                      </a:endParaRPr>
                    </a:p>
                  </a:txBody>
                  <a:tcPr marL="81638" marR="81638" marT="56859" marB="42456"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0">
                        <a:lnSpc>
                          <a:spcPct val="93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400" b="0" i="0" u="none" strike="noStrike" cap="none" normalizeH="0" baseline="0" dirty="0" smtClean="0">
                          <a:ln>
                            <a:noFill/>
                          </a:ln>
                          <a:solidFill>
                            <a:schemeClr val="bg1"/>
                          </a:solidFill>
                          <a:effectLst/>
                          <a:latin typeface="Arial" pitchFamily="34" charset="0"/>
                          <a:ea typeface="MS Gothic" pitchFamily="49" charset="-128"/>
                          <a:cs typeface="Arial" pitchFamily="34" charset="0"/>
                        </a:rPr>
                        <a:t>EJB 3.1 </a:t>
                      </a:r>
                      <a:r>
                        <a:rPr kumimoji="0" lang="en-US" sz="1400" b="0" i="0" u="none" strike="noStrike" cap="none" normalizeH="0" baseline="0" dirty="0" err="1" smtClean="0">
                          <a:ln>
                            <a:noFill/>
                          </a:ln>
                          <a:solidFill>
                            <a:schemeClr val="bg1"/>
                          </a:solidFill>
                          <a:effectLst/>
                          <a:latin typeface="Arial" pitchFamily="34" charset="0"/>
                          <a:ea typeface="MS Gothic" pitchFamily="49" charset="-128"/>
                          <a:cs typeface="Arial" pitchFamily="34" charset="0"/>
                        </a:rPr>
                        <a:t>Lite</a:t>
                      </a:r>
                      <a:endParaRPr kumimoji="0" lang="en-US" sz="1400" b="0" i="0" u="none" strike="noStrike" cap="none" normalizeH="0" baseline="0" dirty="0" smtClean="0">
                        <a:ln>
                          <a:noFill/>
                        </a:ln>
                        <a:solidFill>
                          <a:schemeClr val="bg1"/>
                        </a:solidFill>
                        <a:effectLst/>
                        <a:latin typeface="Arial" pitchFamily="34" charset="0"/>
                        <a:ea typeface="MS Gothic" pitchFamily="49" charset="-128"/>
                        <a:cs typeface="Arial" pitchFamily="34" charset="0"/>
                      </a:endParaRPr>
                    </a:p>
                    <a:p>
                      <a:pPr marL="0" marR="0" lvl="0" indent="0" algn="ctr" defTabSz="457200" rtl="0" eaLnBrk="1" fontAlgn="base" latinLnBrk="0" hangingPunct="0">
                        <a:lnSpc>
                          <a:spcPct val="93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400" b="0" i="0" u="none" strike="noStrike" cap="none" normalizeH="0" baseline="0" dirty="0" smtClean="0">
                          <a:ln>
                            <a:noFill/>
                          </a:ln>
                          <a:solidFill>
                            <a:schemeClr val="bg1"/>
                          </a:solidFill>
                          <a:effectLst/>
                          <a:latin typeface="Arial" pitchFamily="34" charset="0"/>
                          <a:ea typeface="MS Gothic" pitchFamily="49" charset="-128"/>
                          <a:cs typeface="Arial" pitchFamily="34" charset="0"/>
                        </a:rPr>
                        <a:t>(Liberty and Full Profile)</a:t>
                      </a:r>
                    </a:p>
                  </a:txBody>
                  <a:tcPr marL="81638" marR="81638" marT="53657" marB="424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49D"/>
                    </a:solidFill>
                  </a:tcPr>
                </a:tc>
                <a:tc>
                  <a:txBody>
                    <a:bodyPr/>
                    <a:lstStyle/>
                    <a:p>
                      <a:pPr marL="0" marR="0" lvl="0" indent="0" algn="ctr" defTabSz="457200" rtl="0" eaLnBrk="1" fontAlgn="base" latinLnBrk="0" hangingPunct="0">
                        <a:lnSpc>
                          <a:spcPct val="93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400" b="0" i="0" u="none" strike="noStrike" cap="none" normalizeH="0" baseline="0" dirty="0" smtClean="0">
                          <a:ln>
                            <a:noFill/>
                          </a:ln>
                          <a:solidFill>
                            <a:schemeClr val="bg1"/>
                          </a:solidFill>
                          <a:effectLst/>
                          <a:latin typeface="Arial" pitchFamily="34" charset="0"/>
                          <a:ea typeface="MS Gothic" pitchFamily="49" charset="-128"/>
                          <a:cs typeface="Arial" pitchFamily="34" charset="0"/>
                        </a:rPr>
                        <a:t>Full EJB 3.1</a:t>
                      </a:r>
                    </a:p>
                    <a:p>
                      <a:pPr marL="0" marR="0" lvl="0" indent="0" algn="ctr" defTabSz="457200" rtl="0" eaLnBrk="1" fontAlgn="base" latinLnBrk="0" hangingPunct="0">
                        <a:lnSpc>
                          <a:spcPct val="93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400" b="0" i="0" u="none" strike="noStrike" cap="none" normalizeH="0" baseline="0" dirty="0" smtClean="0">
                          <a:ln>
                            <a:noFill/>
                          </a:ln>
                          <a:solidFill>
                            <a:schemeClr val="bg1"/>
                          </a:solidFill>
                          <a:effectLst/>
                          <a:latin typeface="Arial" pitchFamily="34" charset="0"/>
                          <a:ea typeface="MS Gothic" pitchFamily="49" charset="-128"/>
                          <a:cs typeface="Arial" pitchFamily="34" charset="0"/>
                        </a:rPr>
                        <a:t>(Full Profile)</a:t>
                      </a:r>
                    </a:p>
                  </a:txBody>
                  <a:tcPr marL="81638" marR="81638" marT="53657" marB="424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49D"/>
                    </a:solidFill>
                  </a:tcPr>
                </a:tc>
              </a:tr>
              <a:tr h="385828">
                <a:tc>
                  <a:txBody>
                    <a:bodyPr/>
                    <a:lstStyle/>
                    <a:p>
                      <a:pPr marL="0" marR="0" lvl="0" indent="0" algn="l" defTabSz="457200" rtl="0" eaLnBrk="1" fontAlgn="base" latinLnBrk="0" hangingPunct="0">
                        <a:lnSpc>
                          <a:spcPct val="93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200" b="1" i="0" u="none" strike="noStrike" cap="none" normalizeH="0" baseline="0" smtClean="0">
                          <a:ln>
                            <a:noFill/>
                          </a:ln>
                          <a:solidFill>
                            <a:srgbClr val="000000"/>
                          </a:solidFill>
                          <a:effectLst/>
                          <a:latin typeface="Arial" pitchFamily="34" charset="0"/>
                          <a:ea typeface="MS Gothic" pitchFamily="49" charset="-128"/>
                          <a:cs typeface="Arial" pitchFamily="34" charset="0"/>
                        </a:rPr>
                        <a:t>Session Beans (stateful, stateless, singleton)</a:t>
                      </a:r>
                    </a:p>
                  </a:txBody>
                  <a:tcPr marL="82296" marR="82296" marT="0" anchor="ctr" horzOverflow="overflow">
                    <a:lnL cap="flat">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BD3DF">
                        <a:alpha val="50000"/>
                      </a:srgbClr>
                    </a:solidFill>
                  </a:tcPr>
                </a:tc>
                <a:tc>
                  <a:txBody>
                    <a:bodyPr/>
                    <a:lstStyle/>
                    <a:p>
                      <a:pPr marL="0" marR="0" lvl="0" indent="0" algn="l" defTabSz="457200" rtl="0" eaLnBrk="1"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200" b="1"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a:t>
                      </a:r>
                    </a:p>
                  </a:txBody>
                  <a:tcPr marL="82296" marR="82296"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l" defTabSz="457200" rtl="0" eaLnBrk="1"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200" b="1"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a:t>
                      </a:r>
                    </a:p>
                  </a:txBody>
                  <a:tcPr marL="82296" marR="82296"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AF0">
                        <a:alpha val="50000"/>
                      </a:srgbClr>
                    </a:solidFill>
                  </a:tcPr>
                </a:tc>
              </a:tr>
              <a:tr h="219457">
                <a:tc>
                  <a:txBody>
                    <a:bodyPr/>
                    <a:lstStyle/>
                    <a:p>
                      <a:pPr marL="0" marR="0" lvl="0" indent="0" algn="l" defTabSz="457200" rtl="0" eaLnBrk="1" fontAlgn="base" latinLnBrk="0" hangingPunct="0">
                        <a:lnSpc>
                          <a:spcPct val="93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200" b="1" i="0" u="none" strike="noStrike" cap="none" normalizeH="0" baseline="0" smtClean="0">
                          <a:ln>
                            <a:noFill/>
                          </a:ln>
                          <a:solidFill>
                            <a:srgbClr val="000000"/>
                          </a:solidFill>
                          <a:effectLst/>
                          <a:latin typeface="Arial" pitchFamily="34" charset="0"/>
                          <a:ea typeface="MS Gothic" pitchFamily="49" charset="-128"/>
                          <a:cs typeface="Arial" pitchFamily="34" charset="0"/>
                        </a:rPr>
                        <a:t>Message Driven Beans</a:t>
                      </a:r>
                    </a:p>
                  </a:txBody>
                  <a:tcPr marL="82296" marR="82296" marT="0"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3DF">
                        <a:alpha val="50000"/>
                      </a:srgbClr>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1200" b="1" i="0" u="none" strike="noStrike" cap="none" normalizeH="0" baseline="0" smtClean="0">
                        <a:ln>
                          <a:noFill/>
                        </a:ln>
                        <a:solidFill>
                          <a:srgbClr val="000000"/>
                        </a:solidFill>
                        <a:effectLst/>
                        <a:latin typeface="Arial" pitchFamily="34" charset="0"/>
                        <a:ea typeface="MS Gothic" pitchFamily="49" charset="-128"/>
                        <a:cs typeface="Arial" pitchFamily="34" charset="0"/>
                      </a:endParaRPr>
                    </a:p>
                  </a:txBody>
                  <a:tcPr marL="82296" marR="82296"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l" defTabSz="457200" rtl="0" eaLnBrk="1"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200" b="1"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a:t>
                      </a:r>
                    </a:p>
                  </a:txBody>
                  <a:tcPr marL="82296" marR="82296"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AF0">
                        <a:alpha val="50000"/>
                      </a:srgbClr>
                    </a:solidFill>
                  </a:tcPr>
                </a:tc>
              </a:tr>
              <a:tr h="219457">
                <a:tc>
                  <a:txBody>
                    <a:bodyPr/>
                    <a:lstStyle/>
                    <a:p>
                      <a:pPr marL="0" marR="0" lvl="0" indent="0" algn="l" defTabSz="457200" rtl="0" eaLnBrk="1" fontAlgn="base" latinLnBrk="0" hangingPunct="0">
                        <a:lnSpc>
                          <a:spcPct val="93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200" b="1" i="0" u="none" strike="noStrike" cap="none" normalizeH="0" baseline="0" smtClean="0">
                          <a:ln>
                            <a:noFill/>
                          </a:ln>
                          <a:solidFill>
                            <a:srgbClr val="000000"/>
                          </a:solidFill>
                          <a:effectLst/>
                          <a:latin typeface="Arial" pitchFamily="34" charset="0"/>
                          <a:ea typeface="MS Gothic" pitchFamily="49" charset="-128"/>
                          <a:cs typeface="Arial" pitchFamily="34" charset="0"/>
                        </a:rPr>
                        <a:t>2.x/1.x CMP/BMP Entity</a:t>
                      </a:r>
                    </a:p>
                  </a:txBody>
                  <a:tcPr marL="82296" marR="82296" marT="0"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3DF">
                        <a:alpha val="50000"/>
                      </a:srgbClr>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1200" b="1" i="0" u="none" strike="noStrike" cap="none" normalizeH="0" baseline="0" smtClean="0">
                        <a:ln>
                          <a:noFill/>
                        </a:ln>
                        <a:solidFill>
                          <a:srgbClr val="000000"/>
                        </a:solidFill>
                        <a:effectLst/>
                        <a:latin typeface="Arial" pitchFamily="34" charset="0"/>
                        <a:ea typeface="MS Gothic" pitchFamily="49" charset="-128"/>
                        <a:cs typeface="Arial" pitchFamily="34" charset="0"/>
                      </a:endParaRPr>
                    </a:p>
                  </a:txBody>
                  <a:tcPr marL="82296" marR="82296"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l" defTabSz="457200" rtl="0" eaLnBrk="1"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200" b="1"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a:t>
                      </a:r>
                    </a:p>
                  </a:txBody>
                  <a:tcPr marL="82296" marR="82296"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AF0">
                        <a:alpha val="50000"/>
                      </a:srgbClr>
                    </a:solidFill>
                  </a:tcPr>
                </a:tc>
              </a:tr>
              <a:tr h="219457">
                <a:tc>
                  <a:txBody>
                    <a:bodyPr/>
                    <a:lstStyle/>
                    <a:p>
                      <a:pPr marL="0" marR="0" lvl="0" indent="0" algn="l" defTabSz="457200" rtl="0" eaLnBrk="1" fontAlgn="base" latinLnBrk="0" hangingPunct="0">
                        <a:lnSpc>
                          <a:spcPct val="93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200" b="1" i="0" u="none" strike="noStrike" cap="none" normalizeH="0" baseline="0" smtClean="0">
                          <a:ln>
                            <a:noFill/>
                          </a:ln>
                          <a:solidFill>
                            <a:srgbClr val="000000"/>
                          </a:solidFill>
                          <a:effectLst/>
                          <a:latin typeface="Arial" pitchFamily="34" charset="0"/>
                          <a:ea typeface="MS Gothic" pitchFamily="49" charset="-128"/>
                          <a:cs typeface="Arial" pitchFamily="34" charset="0"/>
                        </a:rPr>
                        <a:t>Java Persistence 2.0</a:t>
                      </a:r>
                    </a:p>
                  </a:txBody>
                  <a:tcPr marL="82296" marR="82296" marT="0"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3DF">
                        <a:alpha val="50000"/>
                      </a:srgbClr>
                    </a:solidFill>
                  </a:tcPr>
                </a:tc>
                <a:tc>
                  <a:txBody>
                    <a:bodyPr/>
                    <a:lstStyle/>
                    <a:p>
                      <a:pPr marL="0" marR="0" lvl="0" indent="0" algn="l" defTabSz="457200" rtl="0" eaLnBrk="1"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200" b="1"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a:t>
                      </a:r>
                    </a:p>
                  </a:txBody>
                  <a:tcPr marL="82296" marR="82296"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l" defTabSz="457200" rtl="0" eaLnBrk="1"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200" b="1"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a:t>
                      </a:r>
                    </a:p>
                  </a:txBody>
                  <a:tcPr marL="82296" marR="82296"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AF0">
                        <a:alpha val="50000"/>
                      </a:srgbClr>
                    </a:solidFill>
                  </a:tcPr>
                </a:tc>
              </a:tr>
              <a:tr h="219457">
                <a:tc>
                  <a:txBody>
                    <a:bodyPr/>
                    <a:lstStyle/>
                    <a:p>
                      <a:pPr marL="0" marR="0" lvl="0" indent="0" algn="l" defTabSz="457200" rtl="0" eaLnBrk="1" fontAlgn="base" latinLnBrk="0" hangingPunct="0">
                        <a:lnSpc>
                          <a:spcPct val="93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200" b="1" i="0" u="none" strike="noStrike" cap="none" normalizeH="0" baseline="0" smtClean="0">
                          <a:ln>
                            <a:noFill/>
                          </a:ln>
                          <a:solidFill>
                            <a:srgbClr val="000000"/>
                          </a:solidFill>
                          <a:effectLst/>
                          <a:latin typeface="Arial" pitchFamily="34" charset="0"/>
                          <a:ea typeface="MS Gothic" pitchFamily="49" charset="-128"/>
                          <a:cs typeface="Arial" pitchFamily="34" charset="0"/>
                        </a:rPr>
                        <a:t>Local/No Interface</a:t>
                      </a:r>
                    </a:p>
                  </a:txBody>
                  <a:tcPr marL="82296" marR="82296" marT="0"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3DF">
                        <a:alpha val="50000"/>
                      </a:srgbClr>
                    </a:solidFill>
                  </a:tcPr>
                </a:tc>
                <a:tc>
                  <a:txBody>
                    <a:bodyPr/>
                    <a:lstStyle/>
                    <a:p>
                      <a:pPr marL="0" marR="0" lvl="0" indent="0" algn="l" defTabSz="457200" rtl="0" eaLnBrk="1"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200" b="1"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a:t>
                      </a:r>
                    </a:p>
                  </a:txBody>
                  <a:tcPr marL="82296" marR="82296"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l" defTabSz="457200" rtl="0" eaLnBrk="1"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200" b="1"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a:t>
                      </a:r>
                    </a:p>
                  </a:txBody>
                  <a:tcPr marL="82296" marR="82296"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AF0">
                        <a:alpha val="50000"/>
                      </a:srgbClr>
                    </a:solidFill>
                  </a:tcPr>
                </a:tc>
              </a:tr>
              <a:tr h="219457">
                <a:tc>
                  <a:txBody>
                    <a:bodyPr/>
                    <a:lstStyle/>
                    <a:p>
                      <a:pPr marL="0" marR="0" lvl="0" indent="0" algn="l" defTabSz="457200" rtl="0" eaLnBrk="1" fontAlgn="base" latinLnBrk="0" hangingPunct="0">
                        <a:lnSpc>
                          <a:spcPct val="93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200" b="1" i="0" u="none" strike="noStrike" cap="none" normalizeH="0" baseline="0" smtClean="0">
                          <a:ln>
                            <a:noFill/>
                          </a:ln>
                          <a:solidFill>
                            <a:srgbClr val="000000"/>
                          </a:solidFill>
                          <a:effectLst/>
                          <a:latin typeface="Arial" pitchFamily="34" charset="0"/>
                          <a:ea typeface="MS Gothic" pitchFamily="49" charset="-128"/>
                          <a:cs typeface="Arial" pitchFamily="34" charset="0"/>
                        </a:rPr>
                        <a:t>3.0 Remote</a:t>
                      </a:r>
                    </a:p>
                  </a:txBody>
                  <a:tcPr marL="82296" marR="82296" marT="0"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3DF">
                        <a:alpha val="50000"/>
                      </a:srgbClr>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1200" b="1" i="0" u="none" strike="noStrike" cap="none" normalizeH="0" baseline="0" smtClean="0">
                        <a:ln>
                          <a:noFill/>
                        </a:ln>
                        <a:solidFill>
                          <a:srgbClr val="000000"/>
                        </a:solidFill>
                        <a:effectLst/>
                        <a:latin typeface="Arial" pitchFamily="34" charset="0"/>
                        <a:ea typeface="MS Gothic" pitchFamily="49" charset="-128"/>
                        <a:cs typeface="Arial" pitchFamily="34" charset="0"/>
                      </a:endParaRPr>
                    </a:p>
                  </a:txBody>
                  <a:tcPr marL="82296" marR="82296"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l" defTabSz="457200" rtl="0" eaLnBrk="1"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200" b="1"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a:t>
                      </a:r>
                    </a:p>
                  </a:txBody>
                  <a:tcPr marL="82296" marR="82296"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AF0">
                        <a:alpha val="50000"/>
                      </a:srgbClr>
                    </a:solidFill>
                  </a:tcPr>
                </a:tc>
              </a:tr>
              <a:tr h="389511">
                <a:tc>
                  <a:txBody>
                    <a:bodyPr/>
                    <a:lstStyle/>
                    <a:p>
                      <a:pPr marL="0" marR="0" lvl="0" indent="0" algn="l" defTabSz="457200" rtl="0" eaLnBrk="1" fontAlgn="base" latinLnBrk="0" hangingPunct="0">
                        <a:lnSpc>
                          <a:spcPct val="93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200" b="1" i="0" u="none" strike="noStrike" cap="none" normalizeH="0" baseline="0" smtClean="0">
                          <a:ln>
                            <a:noFill/>
                          </a:ln>
                          <a:solidFill>
                            <a:srgbClr val="000000"/>
                          </a:solidFill>
                          <a:effectLst/>
                          <a:latin typeface="Arial" pitchFamily="34" charset="0"/>
                          <a:ea typeface="MS Gothic" pitchFamily="49" charset="-128"/>
                          <a:cs typeface="Arial" pitchFamily="34" charset="0"/>
                        </a:rPr>
                        <a:t>2.x Remote Home/Component</a:t>
                      </a:r>
                    </a:p>
                  </a:txBody>
                  <a:tcPr marL="82296" marR="82296" marT="0"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3DF">
                        <a:alpha val="50000"/>
                      </a:srgbClr>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1200" b="1" i="0" u="none" strike="noStrike" cap="none" normalizeH="0" baseline="0" smtClean="0">
                        <a:ln>
                          <a:noFill/>
                        </a:ln>
                        <a:solidFill>
                          <a:srgbClr val="000000"/>
                        </a:solidFill>
                        <a:effectLst/>
                        <a:latin typeface="Arial" pitchFamily="34" charset="0"/>
                        <a:ea typeface="MS Gothic" pitchFamily="49" charset="-128"/>
                        <a:cs typeface="Arial" pitchFamily="34" charset="0"/>
                      </a:endParaRPr>
                    </a:p>
                  </a:txBody>
                  <a:tcPr marL="82296" marR="82296"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l" defTabSz="457200" rtl="0" eaLnBrk="1"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200" b="1"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a:t>
                      </a:r>
                    </a:p>
                    <a:p>
                      <a:pPr marL="0" marR="0" lvl="0" indent="0" algn="l" defTabSz="457200" rtl="0" eaLnBrk="1" fontAlgn="base" latinLnBrk="0" hangingPunct="0">
                        <a:lnSpc>
                          <a:spcPct val="93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1200" b="1" i="0" u="none" strike="noStrike" cap="none" normalizeH="0" baseline="0" smtClean="0">
                        <a:ln>
                          <a:noFill/>
                        </a:ln>
                        <a:solidFill>
                          <a:srgbClr val="000000"/>
                        </a:solidFill>
                        <a:effectLst/>
                        <a:latin typeface="Arial" pitchFamily="34" charset="0"/>
                        <a:ea typeface="MS Gothic" pitchFamily="49" charset="-128"/>
                        <a:cs typeface="Times New Roman" pitchFamily="18" charset="0"/>
                      </a:endParaRPr>
                    </a:p>
                  </a:txBody>
                  <a:tcPr marL="82296" marR="82296"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AF0">
                        <a:alpha val="50000"/>
                      </a:srgbClr>
                    </a:solidFill>
                  </a:tcPr>
                </a:tc>
              </a:tr>
              <a:tr h="219457">
                <a:tc>
                  <a:txBody>
                    <a:bodyPr/>
                    <a:lstStyle/>
                    <a:p>
                      <a:pPr marL="0" marR="0" lvl="0" indent="0" algn="l" defTabSz="457200" rtl="0" eaLnBrk="1" fontAlgn="base" latinLnBrk="0" hangingPunct="0">
                        <a:lnSpc>
                          <a:spcPct val="93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200" b="1" i="0" u="none" strike="noStrike" cap="none" normalizeH="0" baseline="0" smtClean="0">
                          <a:ln>
                            <a:noFill/>
                          </a:ln>
                          <a:solidFill>
                            <a:srgbClr val="000000"/>
                          </a:solidFill>
                          <a:effectLst/>
                          <a:latin typeface="Arial" pitchFamily="34" charset="0"/>
                          <a:ea typeface="MS Gothic" pitchFamily="49" charset="-128"/>
                          <a:cs typeface="Arial" pitchFamily="34" charset="0"/>
                        </a:rPr>
                        <a:t>JAX-WS web services</a:t>
                      </a:r>
                    </a:p>
                  </a:txBody>
                  <a:tcPr marL="82296" marR="82296" marT="0"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3DF">
                        <a:alpha val="50000"/>
                      </a:srgbClr>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1200" b="1" i="0" u="none" strike="noStrike" cap="none" normalizeH="0" baseline="0" smtClean="0">
                        <a:ln>
                          <a:noFill/>
                        </a:ln>
                        <a:solidFill>
                          <a:srgbClr val="000000"/>
                        </a:solidFill>
                        <a:effectLst/>
                        <a:latin typeface="Arial" pitchFamily="34" charset="0"/>
                        <a:ea typeface="MS Gothic" pitchFamily="49" charset="-128"/>
                        <a:cs typeface="Arial" pitchFamily="34" charset="0"/>
                      </a:endParaRPr>
                    </a:p>
                  </a:txBody>
                  <a:tcPr marL="82296" marR="82296"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l" defTabSz="457200" rtl="0" eaLnBrk="1"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200" b="1"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a:t>
                      </a:r>
                    </a:p>
                  </a:txBody>
                  <a:tcPr marL="82296" marR="82296"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AF0">
                        <a:alpha val="50000"/>
                      </a:srgbClr>
                    </a:solidFill>
                  </a:tcPr>
                </a:tc>
              </a:tr>
              <a:tr h="219457">
                <a:tc>
                  <a:txBody>
                    <a:bodyPr/>
                    <a:lstStyle/>
                    <a:p>
                      <a:pPr marL="0" marR="0" lvl="0" indent="0" algn="l" defTabSz="457200" rtl="0" eaLnBrk="1" fontAlgn="base" latinLnBrk="0" hangingPunct="0">
                        <a:lnSpc>
                          <a:spcPct val="93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200" b="1" i="0" u="none" strike="noStrike" cap="none" normalizeH="0" baseline="0" smtClean="0">
                          <a:ln>
                            <a:noFill/>
                          </a:ln>
                          <a:solidFill>
                            <a:srgbClr val="000000"/>
                          </a:solidFill>
                          <a:effectLst/>
                          <a:latin typeface="Arial" pitchFamily="34" charset="0"/>
                          <a:ea typeface="MS Gothic" pitchFamily="49" charset="-128"/>
                          <a:cs typeface="Arial" pitchFamily="34" charset="0"/>
                        </a:rPr>
                        <a:t>JAX-RPC web services</a:t>
                      </a:r>
                    </a:p>
                  </a:txBody>
                  <a:tcPr marL="82296" marR="82296" marT="0"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3DF">
                        <a:alpha val="50000"/>
                      </a:srgbClr>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1200" b="1" i="0" u="none" strike="noStrike" cap="none" normalizeH="0" baseline="0" smtClean="0">
                        <a:ln>
                          <a:noFill/>
                        </a:ln>
                        <a:solidFill>
                          <a:srgbClr val="000000"/>
                        </a:solidFill>
                        <a:effectLst/>
                        <a:latin typeface="Arial" pitchFamily="34" charset="0"/>
                        <a:ea typeface="MS Gothic" pitchFamily="49" charset="-128"/>
                        <a:cs typeface="Arial" pitchFamily="34" charset="0"/>
                      </a:endParaRPr>
                    </a:p>
                  </a:txBody>
                  <a:tcPr marL="82296" marR="82296"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l" defTabSz="457200" rtl="0" eaLnBrk="1"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200" b="1"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a:t>
                      </a:r>
                    </a:p>
                  </a:txBody>
                  <a:tcPr marL="82296" marR="82296"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AF0">
                        <a:alpha val="50000"/>
                      </a:srgbClr>
                    </a:solidFill>
                  </a:tcPr>
                </a:tc>
              </a:tr>
              <a:tr h="219457">
                <a:tc>
                  <a:txBody>
                    <a:bodyPr/>
                    <a:lstStyle/>
                    <a:p>
                      <a:pPr marL="0" marR="0" lvl="0" indent="0" algn="l" defTabSz="457200" rtl="0" eaLnBrk="1" fontAlgn="base" latinLnBrk="0" hangingPunct="0">
                        <a:lnSpc>
                          <a:spcPct val="93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200" b="1" i="0" u="none" strike="noStrike" cap="none" normalizeH="0" baseline="0" smtClean="0">
                          <a:ln>
                            <a:noFill/>
                          </a:ln>
                          <a:solidFill>
                            <a:srgbClr val="000000"/>
                          </a:solidFill>
                          <a:effectLst/>
                          <a:latin typeface="Arial" pitchFamily="34" charset="0"/>
                          <a:ea typeface="MS Gothic" pitchFamily="49" charset="-128"/>
                          <a:cs typeface="Arial" pitchFamily="34" charset="0"/>
                        </a:rPr>
                        <a:t>EJB Timer Service</a:t>
                      </a:r>
                    </a:p>
                  </a:txBody>
                  <a:tcPr marL="82296" marR="82296" marT="0"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3DF">
                        <a:alpha val="50000"/>
                      </a:srgbClr>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1200" b="1" i="0" u="none" strike="noStrike" cap="none" normalizeH="0" baseline="0" smtClean="0">
                        <a:ln>
                          <a:noFill/>
                        </a:ln>
                        <a:solidFill>
                          <a:srgbClr val="000000"/>
                        </a:solidFill>
                        <a:effectLst/>
                        <a:latin typeface="Arial" pitchFamily="34" charset="0"/>
                        <a:ea typeface="MS Gothic" pitchFamily="49" charset="-128"/>
                        <a:cs typeface="Arial" pitchFamily="34" charset="0"/>
                      </a:endParaRPr>
                    </a:p>
                  </a:txBody>
                  <a:tcPr marL="82296" marR="82296"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l" defTabSz="457200" rtl="0" eaLnBrk="1"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200" b="1"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a:t>
                      </a:r>
                    </a:p>
                  </a:txBody>
                  <a:tcPr marL="82296" marR="82296"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AF0">
                        <a:alpha val="50000"/>
                      </a:srgbClr>
                    </a:solidFill>
                  </a:tcPr>
                </a:tc>
              </a:tr>
              <a:tr h="219457">
                <a:tc>
                  <a:txBody>
                    <a:bodyPr/>
                    <a:lstStyle/>
                    <a:p>
                      <a:pPr marL="0" marR="0" lvl="0" indent="0" algn="l" defTabSz="457200" rtl="0" eaLnBrk="1" fontAlgn="base" latinLnBrk="0" hangingPunct="0">
                        <a:lnSpc>
                          <a:spcPct val="93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200" b="1" i="0" u="none" strike="noStrike" cap="none" normalizeH="0" baseline="0" smtClean="0">
                          <a:ln>
                            <a:noFill/>
                          </a:ln>
                          <a:solidFill>
                            <a:srgbClr val="000000"/>
                          </a:solidFill>
                          <a:effectLst/>
                          <a:latin typeface="Arial" pitchFamily="34" charset="0"/>
                          <a:ea typeface="MS Gothic" pitchFamily="49" charset="-128"/>
                          <a:cs typeface="Arial" pitchFamily="34" charset="0"/>
                        </a:rPr>
                        <a:t>Async Bean Invocation</a:t>
                      </a:r>
                    </a:p>
                  </a:txBody>
                  <a:tcPr marL="82296" marR="82296" marT="0"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3DF">
                        <a:alpha val="50000"/>
                      </a:srgbClr>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1200" b="1" i="0" u="none" strike="noStrike" cap="none" normalizeH="0" baseline="0" smtClean="0">
                        <a:ln>
                          <a:noFill/>
                        </a:ln>
                        <a:solidFill>
                          <a:srgbClr val="000000"/>
                        </a:solidFill>
                        <a:effectLst/>
                        <a:latin typeface="Arial" pitchFamily="34" charset="0"/>
                        <a:ea typeface="MS Gothic" pitchFamily="49" charset="-128"/>
                        <a:cs typeface="Arial" pitchFamily="34" charset="0"/>
                      </a:endParaRPr>
                    </a:p>
                  </a:txBody>
                  <a:tcPr marL="82296" marR="82296"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l" defTabSz="457200" rtl="0" eaLnBrk="1"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200" b="1"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a:t>
                      </a:r>
                    </a:p>
                  </a:txBody>
                  <a:tcPr marL="82296" marR="82296"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AF0">
                        <a:alpha val="50000"/>
                      </a:srgbClr>
                    </a:solidFill>
                  </a:tcPr>
                </a:tc>
              </a:tr>
              <a:tr h="219457">
                <a:tc>
                  <a:txBody>
                    <a:bodyPr/>
                    <a:lstStyle/>
                    <a:p>
                      <a:pPr marL="0" marR="0" lvl="0" indent="0" algn="l" defTabSz="457200" rtl="0" eaLnBrk="1" fontAlgn="base" latinLnBrk="0" hangingPunct="0">
                        <a:lnSpc>
                          <a:spcPct val="93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200" b="1" i="0" u="none" strike="noStrike" cap="none" normalizeH="0" baseline="0" smtClean="0">
                          <a:ln>
                            <a:noFill/>
                          </a:ln>
                          <a:solidFill>
                            <a:srgbClr val="000000"/>
                          </a:solidFill>
                          <a:effectLst/>
                          <a:latin typeface="Arial" pitchFamily="34" charset="0"/>
                          <a:ea typeface="MS Gothic" pitchFamily="49" charset="-128"/>
                          <a:cs typeface="Arial" pitchFamily="34" charset="0"/>
                        </a:rPr>
                        <a:t>Interceptors</a:t>
                      </a:r>
                    </a:p>
                  </a:txBody>
                  <a:tcPr marL="82296" marR="82296" marT="0"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3DF">
                        <a:alpha val="50000"/>
                      </a:srgbClr>
                    </a:solidFill>
                  </a:tcPr>
                </a:tc>
                <a:tc>
                  <a:txBody>
                    <a:bodyPr/>
                    <a:lstStyle/>
                    <a:p>
                      <a:pPr marL="0" marR="0" lvl="0" indent="0" algn="l" defTabSz="457200" rtl="0" eaLnBrk="1"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200" b="1"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a:t>
                      </a:r>
                    </a:p>
                  </a:txBody>
                  <a:tcPr marL="82296" marR="82296"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l" defTabSz="457200" rtl="0" eaLnBrk="1"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200" b="1"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a:t>
                      </a:r>
                    </a:p>
                  </a:txBody>
                  <a:tcPr marL="82296" marR="82296"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AF0">
                        <a:alpha val="50000"/>
                      </a:srgbClr>
                    </a:solidFill>
                  </a:tcPr>
                </a:tc>
              </a:tr>
              <a:tr h="219457">
                <a:tc>
                  <a:txBody>
                    <a:bodyPr/>
                    <a:lstStyle/>
                    <a:p>
                      <a:pPr marL="0" marR="0" lvl="0" indent="0" algn="l" defTabSz="457200" rtl="0" eaLnBrk="1" fontAlgn="base" latinLnBrk="0" hangingPunct="0">
                        <a:lnSpc>
                          <a:spcPct val="93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200" b="1" i="0" u="none" strike="noStrike" cap="none" normalizeH="0" baseline="0" smtClean="0">
                          <a:ln>
                            <a:noFill/>
                          </a:ln>
                          <a:solidFill>
                            <a:srgbClr val="000000"/>
                          </a:solidFill>
                          <a:effectLst/>
                          <a:latin typeface="Arial" pitchFamily="34" charset="0"/>
                          <a:ea typeface="MS Gothic" pitchFamily="49" charset="-128"/>
                          <a:cs typeface="Arial" pitchFamily="34" charset="0"/>
                        </a:rPr>
                        <a:t>RMI-IIOP interop</a:t>
                      </a:r>
                    </a:p>
                  </a:txBody>
                  <a:tcPr marL="82296" marR="82296" marT="0"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3DF">
                        <a:alpha val="50000"/>
                      </a:srgbClr>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1200" b="1" i="0" u="none" strike="noStrike" cap="none" normalizeH="0" baseline="0" smtClean="0">
                        <a:ln>
                          <a:noFill/>
                        </a:ln>
                        <a:solidFill>
                          <a:srgbClr val="000000"/>
                        </a:solidFill>
                        <a:effectLst/>
                        <a:latin typeface="Arial" pitchFamily="34" charset="0"/>
                        <a:ea typeface="MS Gothic" pitchFamily="49" charset="-128"/>
                        <a:cs typeface="Arial" pitchFamily="34" charset="0"/>
                      </a:endParaRPr>
                    </a:p>
                  </a:txBody>
                  <a:tcPr marL="82296" marR="82296"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l" defTabSz="457200" rtl="0" eaLnBrk="1"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200" b="1"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a:t>
                      </a:r>
                    </a:p>
                  </a:txBody>
                  <a:tcPr marL="82296" marR="82296"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AF0">
                        <a:alpha val="50000"/>
                      </a:srgbClr>
                    </a:solidFill>
                  </a:tcPr>
                </a:tc>
              </a:tr>
              <a:tr h="385828">
                <a:tc>
                  <a:txBody>
                    <a:bodyPr/>
                    <a:lstStyle/>
                    <a:p>
                      <a:pPr marL="0" marR="0" lvl="0" indent="0" algn="l" defTabSz="457200" rtl="0" eaLnBrk="1" fontAlgn="base" latinLnBrk="0" hangingPunct="0">
                        <a:lnSpc>
                          <a:spcPct val="93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200" b="1" i="0" u="none" strike="noStrike" cap="none" normalizeH="0" baseline="0" smtClean="0">
                          <a:ln>
                            <a:noFill/>
                          </a:ln>
                          <a:solidFill>
                            <a:srgbClr val="000000"/>
                          </a:solidFill>
                          <a:effectLst/>
                          <a:latin typeface="Arial" pitchFamily="34" charset="0"/>
                          <a:ea typeface="MS Gothic" pitchFamily="49" charset="-128"/>
                          <a:cs typeface="Arial" pitchFamily="34" charset="0"/>
                        </a:rPr>
                        <a:t>Container managed transactions / Bean managed transactions</a:t>
                      </a:r>
                    </a:p>
                  </a:txBody>
                  <a:tcPr marL="82296" marR="82296" marT="0"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3DF">
                        <a:alpha val="50000"/>
                      </a:srgbClr>
                    </a:solidFill>
                  </a:tcPr>
                </a:tc>
                <a:tc>
                  <a:txBody>
                    <a:bodyPr/>
                    <a:lstStyle/>
                    <a:p>
                      <a:pPr marL="0" marR="0" lvl="0" indent="0" algn="l" defTabSz="457200" rtl="0" eaLnBrk="1"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200" b="1"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a:t>
                      </a:r>
                    </a:p>
                  </a:txBody>
                  <a:tcPr marL="82296" marR="82296"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l" defTabSz="457200" rtl="0" eaLnBrk="1"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200" b="1"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a:t>
                      </a:r>
                    </a:p>
                  </a:txBody>
                  <a:tcPr marL="82296" marR="82296"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AF0">
                        <a:alpha val="50000"/>
                      </a:srgbClr>
                    </a:solidFill>
                  </a:tcPr>
                </a:tc>
              </a:tr>
              <a:tr h="219457">
                <a:tc>
                  <a:txBody>
                    <a:bodyPr/>
                    <a:lstStyle/>
                    <a:p>
                      <a:pPr marL="0" marR="0" lvl="0" indent="0" algn="l" defTabSz="457200" rtl="0" eaLnBrk="1" fontAlgn="base" latinLnBrk="0" hangingPunct="0">
                        <a:lnSpc>
                          <a:spcPct val="93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200" b="1" i="0" u="none" strike="noStrike" cap="none" normalizeH="0" baseline="0" smtClean="0">
                          <a:ln>
                            <a:noFill/>
                          </a:ln>
                          <a:solidFill>
                            <a:srgbClr val="000000"/>
                          </a:solidFill>
                          <a:effectLst/>
                          <a:latin typeface="Arial" pitchFamily="34" charset="0"/>
                          <a:ea typeface="MS Gothic" pitchFamily="49" charset="-128"/>
                          <a:cs typeface="Arial" pitchFamily="34" charset="0"/>
                        </a:rPr>
                        <a:t>Declarative Programmatic Security</a:t>
                      </a:r>
                    </a:p>
                  </a:txBody>
                  <a:tcPr marL="82296" marR="82296" marT="0"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3DF">
                        <a:alpha val="50000"/>
                      </a:srgbClr>
                    </a:solidFill>
                  </a:tcPr>
                </a:tc>
                <a:tc>
                  <a:txBody>
                    <a:bodyPr/>
                    <a:lstStyle/>
                    <a:p>
                      <a:pPr marL="0" marR="0" lvl="0" indent="0" algn="l" defTabSz="457200" rtl="0" eaLnBrk="1"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200" b="1"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a:t>
                      </a:r>
                    </a:p>
                  </a:txBody>
                  <a:tcPr marL="82296" marR="82296"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l" defTabSz="457200" rtl="0" eaLnBrk="1"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200" b="1"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a:t>
                      </a:r>
                    </a:p>
                  </a:txBody>
                  <a:tcPr marL="82296" marR="82296"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AF0">
                        <a:alpha val="50000"/>
                      </a:srgbClr>
                    </a:solidFill>
                  </a:tcPr>
                </a:tc>
              </a:tr>
              <a:tr h="566931">
                <a:tc>
                  <a:txBody>
                    <a:bodyPr/>
                    <a:lstStyle/>
                    <a:p>
                      <a:pPr marL="0" marR="0" lvl="0" indent="0" algn="l" defTabSz="457200" rtl="0" eaLnBrk="1" fontAlgn="base" latinLnBrk="0" hangingPunct="0">
                        <a:lnSpc>
                          <a:spcPct val="93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200" b="1" i="0" u="none" strike="noStrike" cap="none" normalizeH="0" baseline="0" smtClean="0">
                          <a:ln>
                            <a:noFill/>
                          </a:ln>
                          <a:solidFill>
                            <a:srgbClr val="000000"/>
                          </a:solidFill>
                          <a:effectLst/>
                          <a:latin typeface="Arial" pitchFamily="34" charset="0"/>
                          <a:ea typeface="MS Gothic" pitchFamily="49" charset="-128"/>
                          <a:cs typeface="Arial" pitchFamily="34" charset="0"/>
                        </a:rPr>
                        <a:t>Embeddable API</a:t>
                      </a:r>
                    </a:p>
                  </a:txBody>
                  <a:tcPr marL="82296" marR="82296" marT="0"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CBD3DF">
                        <a:alpha val="50000"/>
                      </a:srgbClr>
                    </a:solidFill>
                  </a:tcPr>
                </a:tc>
                <a:tc>
                  <a:txBody>
                    <a:bodyPr/>
                    <a:lstStyle/>
                    <a:p>
                      <a:pPr marL="0" marR="0" lvl="0" indent="0" algn="l" defTabSz="457200" rtl="0" eaLnBrk="1"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200" b="1"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a:t>
                      </a:r>
                    </a:p>
                  </a:txBody>
                  <a:tcPr marL="82296" marR="82296"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AF0">
                        <a:alpha val="50000"/>
                      </a:srgbClr>
                    </a:solidFill>
                  </a:tcPr>
                </a:tc>
                <a:tc>
                  <a:txBody>
                    <a:bodyPr/>
                    <a:lstStyle/>
                    <a:p>
                      <a:pPr marL="0" marR="0" lvl="0" indent="0" algn="l" defTabSz="457200" rtl="0" eaLnBrk="1" fontAlgn="base" latinLnBrk="0" hangingPunct="0">
                        <a:lnSpc>
                          <a:spcPct val="95000"/>
                        </a:lnSpc>
                        <a:spcBef>
                          <a:spcPct val="0"/>
                        </a:spcBef>
                        <a:spcAft>
                          <a:spcPct val="0"/>
                        </a:spcAft>
                        <a:buClr>
                          <a:srgbClr val="000000"/>
                        </a:buClr>
                        <a:buSzTx/>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200" b="1" i="0" u="none" strike="noStrike" cap="none" normalizeH="0" baseline="0" dirty="0" smtClean="0">
                          <a:ln>
                            <a:noFill/>
                          </a:ln>
                          <a:solidFill>
                            <a:srgbClr val="000000"/>
                          </a:solidFill>
                          <a:effectLst/>
                          <a:latin typeface="Times New Roman" pitchFamily="18" charset="0"/>
                          <a:ea typeface="MS Gothic" pitchFamily="49" charset="-128"/>
                          <a:cs typeface="Times New Roman" pitchFamily="18" charset="0"/>
                        </a:rPr>
                        <a:t>✔</a:t>
                      </a:r>
                      <a:r>
                        <a:rPr kumimoji="0" lang="en-US" sz="1200" b="1" i="0" u="none" strike="noStrike" cap="none" normalizeH="0" baseline="0" dirty="0" smtClean="0">
                          <a:ln>
                            <a:noFill/>
                          </a:ln>
                          <a:solidFill>
                            <a:srgbClr val="000000"/>
                          </a:solidFill>
                          <a:effectLst/>
                          <a:latin typeface="Arial" pitchFamily="34" charset="0"/>
                          <a:ea typeface="MS Gothic" pitchFamily="49" charset="-128"/>
                          <a:cs typeface="Times New Roman" pitchFamily="18" charset="0"/>
                        </a:rPr>
                        <a:t> (only required for  EJB </a:t>
                      </a:r>
                      <a:r>
                        <a:rPr kumimoji="0" lang="en-US" sz="1200" b="1" i="0" u="none" strike="noStrike" cap="none" normalizeH="0" baseline="0" dirty="0" err="1" smtClean="0">
                          <a:ln>
                            <a:noFill/>
                          </a:ln>
                          <a:solidFill>
                            <a:srgbClr val="000000"/>
                          </a:solidFill>
                          <a:effectLst/>
                          <a:latin typeface="Arial" pitchFamily="34" charset="0"/>
                          <a:ea typeface="MS Gothic" pitchFamily="49" charset="-128"/>
                          <a:cs typeface="Times New Roman" pitchFamily="18" charset="0"/>
                        </a:rPr>
                        <a:t>Lite</a:t>
                      </a:r>
                      <a:r>
                        <a:rPr kumimoji="0" lang="en-US" sz="1200" b="1" i="0" u="none" strike="noStrike" cap="none" normalizeH="0" baseline="0" dirty="0" smtClean="0">
                          <a:ln>
                            <a:noFill/>
                          </a:ln>
                          <a:solidFill>
                            <a:srgbClr val="000000"/>
                          </a:solidFill>
                          <a:effectLst/>
                          <a:latin typeface="Arial" pitchFamily="34" charset="0"/>
                          <a:ea typeface="MS Gothic" pitchFamily="49" charset="-128"/>
                          <a:cs typeface="Times New Roman" pitchFamily="18" charset="0"/>
                        </a:rPr>
                        <a:t>)</a:t>
                      </a:r>
                    </a:p>
                  </a:txBody>
                  <a:tcPr marL="82296" marR="82296"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AF0">
                        <a:alpha val="50000"/>
                      </a:srgbClr>
                    </a:solidFill>
                  </a:tcPr>
                </a:tc>
              </a:tr>
            </a:tbl>
          </a:graphicData>
        </a:graphic>
      </p:graphicFrame>
      <p:sp>
        <p:nvSpPr>
          <p:cNvPr id="4" name="Content Placeholder 4"/>
          <p:cNvSpPr txBox="1">
            <a:spLocks/>
          </p:cNvSpPr>
          <p:nvPr/>
        </p:nvSpPr>
        <p:spPr>
          <a:xfrm>
            <a:off x="133350" y="1727200"/>
            <a:ext cx="3676650" cy="4362450"/>
          </a:xfrm>
          <a:prstGeom prst="rect">
            <a:avLst/>
          </a:prstGeom>
        </p:spPr>
        <p:txBody>
          <a:bodyPr/>
          <a:lstStyle/>
          <a:p>
            <a:pPr marL="234950" indent="-234950" algn="l">
              <a:spcBef>
                <a:spcPct val="55000"/>
              </a:spcBef>
              <a:buClr>
                <a:schemeClr val="tx1"/>
              </a:buClr>
              <a:buFontTx/>
              <a:buChar char="•"/>
              <a:defRPr/>
            </a:pPr>
            <a:r>
              <a:rPr lang="en-US" sz="2000" kern="0" dirty="0">
                <a:latin typeface="+mn-lt"/>
                <a:cs typeface="+mn-cs"/>
              </a:rPr>
              <a:t>EJB 3.1 </a:t>
            </a:r>
            <a:r>
              <a:rPr lang="en-US" sz="2000" kern="0" dirty="0" err="1">
                <a:latin typeface="+mn-lt"/>
                <a:cs typeface="+mn-cs"/>
              </a:rPr>
              <a:t>Lite</a:t>
            </a:r>
            <a:r>
              <a:rPr lang="en-US" sz="2000" kern="0" dirty="0">
                <a:latin typeface="+mn-lt"/>
                <a:cs typeface="+mn-cs"/>
              </a:rPr>
              <a:t> is a key component of the Java EE Web Profile spec</a:t>
            </a:r>
          </a:p>
          <a:p>
            <a:pPr marL="234950" indent="-234950" algn="l">
              <a:spcBef>
                <a:spcPct val="55000"/>
              </a:spcBef>
              <a:buClr>
                <a:schemeClr val="tx1"/>
              </a:buClr>
              <a:buFontTx/>
              <a:buChar char="•"/>
              <a:defRPr/>
            </a:pPr>
            <a:r>
              <a:rPr lang="en-US" sz="2000" kern="0" dirty="0">
                <a:latin typeface="+mn-lt"/>
                <a:cs typeface="+mn-cs"/>
              </a:rPr>
              <a:t>Subset of EJB 3.1 spec focused on session beans and local interfaces</a:t>
            </a:r>
          </a:p>
          <a:p>
            <a:pPr marL="234950" indent="-234950" algn="l">
              <a:spcBef>
                <a:spcPct val="55000"/>
              </a:spcBef>
              <a:buClr>
                <a:schemeClr val="tx1"/>
              </a:buClr>
              <a:buFontTx/>
              <a:buChar char="•"/>
              <a:defRPr/>
            </a:pPr>
            <a:r>
              <a:rPr lang="en-US" sz="2000" kern="0" dirty="0">
                <a:latin typeface="+mn-lt"/>
                <a:cs typeface="+mn-cs"/>
              </a:rPr>
              <a:t>Keeps EJB implementation small and lightweight</a:t>
            </a:r>
          </a:p>
          <a:p>
            <a:pPr marL="234950" indent="-234950" algn="l">
              <a:spcBef>
                <a:spcPct val="55000"/>
              </a:spcBef>
              <a:buClr>
                <a:schemeClr val="tx1"/>
              </a:buClr>
              <a:buFontTx/>
              <a:buChar char="•"/>
              <a:defRPr/>
            </a:pPr>
            <a:r>
              <a:rPr lang="en-US" sz="2000" kern="0" dirty="0">
                <a:latin typeface="+mn-lt"/>
                <a:cs typeface="+mn-cs"/>
              </a:rPr>
              <a:t>Available in all WAS editions </a:t>
            </a:r>
          </a:p>
        </p:txBody>
      </p:sp>
      <p:sp>
        <p:nvSpPr>
          <p:cNvPr id="19532" name="Title 1"/>
          <p:cNvSpPr>
            <a:spLocks/>
          </p:cNvSpPr>
          <p:nvPr/>
        </p:nvSpPr>
        <p:spPr bwMode="auto">
          <a:xfrm>
            <a:off x="132775" y="908720"/>
            <a:ext cx="8616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sv-SE" sz="2400" b="1" dirty="0" smtClean="0">
                <a:solidFill>
                  <a:schemeClr val="tx2"/>
                </a:solidFill>
              </a:rPr>
              <a:t>EJB-lite </a:t>
            </a:r>
            <a:r>
              <a:rPr lang="sv-SE" sz="2400" b="1" dirty="0">
                <a:solidFill>
                  <a:schemeClr val="tx2"/>
                </a:solidFill>
              </a:rPr>
              <a:t>Support</a:t>
            </a:r>
            <a:endParaRPr lang="en-US" sz="2400" b="1" dirty="0">
              <a:solidFill>
                <a:schemeClr val="tx2"/>
              </a:solidFill>
            </a:endParaRPr>
          </a:p>
        </p:txBody>
      </p:sp>
      <p:grpSp>
        <p:nvGrpSpPr>
          <p:cNvPr id="19534" name="Group 7"/>
          <p:cNvGrpSpPr>
            <a:grpSpLocks/>
          </p:cNvGrpSpPr>
          <p:nvPr/>
        </p:nvGrpSpPr>
        <p:grpSpPr bwMode="auto">
          <a:xfrm>
            <a:off x="1277938" y="5122863"/>
            <a:ext cx="1420812" cy="441325"/>
            <a:chOff x="2244660" y="3327679"/>
            <a:chExt cx="1633537" cy="522287"/>
          </a:xfrm>
        </p:grpSpPr>
        <p:grpSp>
          <p:nvGrpSpPr>
            <p:cNvPr id="3" name="Group 56"/>
            <p:cNvGrpSpPr>
              <a:grpSpLocks/>
            </p:cNvGrpSpPr>
            <p:nvPr/>
          </p:nvGrpSpPr>
          <p:grpSpPr bwMode="auto">
            <a:xfrm>
              <a:off x="2244663" y="3327695"/>
              <a:ext cx="1633539" cy="522289"/>
              <a:chOff x="2266" y="2550"/>
              <a:chExt cx="907" cy="331"/>
            </a:xfrm>
            <a:gradFill>
              <a:gsLst>
                <a:gs pos="0">
                  <a:srgbClr val="0070C0"/>
                </a:gs>
                <a:gs pos="100000">
                  <a:srgbClr val="0042C8"/>
                </a:gs>
              </a:gsLst>
              <a:lin ang="2700000" scaled="0"/>
            </a:gradFill>
          </p:grpSpPr>
          <p:sp>
            <p:nvSpPr>
              <p:cNvPr id="11" name="Rectangle 57"/>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12" name="Rectangle 58"/>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13" name="Rectangle 59"/>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14" name="Rectangle 60"/>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15" name="Text Box 61"/>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1200" dirty="0" err="1" smtClean="0">
                    <a:solidFill>
                      <a:schemeClr val="bg1"/>
                    </a:solidFill>
                  </a:rPr>
                  <a:t>ejblite</a:t>
                </a:r>
                <a:endParaRPr lang="en-US" sz="1200" dirty="0">
                  <a:solidFill>
                    <a:schemeClr val="bg1"/>
                  </a:solidFill>
                </a:endParaRPr>
              </a:p>
            </p:txBody>
          </p:sp>
        </p:grpSp>
        <p:sp>
          <p:nvSpPr>
            <p:cNvPr id="10" name="5-Point Star 9"/>
            <p:cNvSpPr/>
            <p:nvPr/>
          </p:nvSpPr>
          <p:spPr bwMode="auto">
            <a:xfrm>
              <a:off x="3726707" y="3462948"/>
              <a:ext cx="100384" cy="97694"/>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Tree>
    <p:extLst>
      <p:ext uri="{BB962C8B-B14F-4D97-AF65-F5344CB8AC3E}">
        <p14:creationId xmlns:p14="http://schemas.microsoft.com/office/powerpoint/2010/main" val="19903784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bwMode="auto">
          <a:xfrm>
            <a:off x="133350" y="1228725"/>
            <a:ext cx="8583613" cy="5024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5000"/>
              </a:lnSpc>
              <a:spcBef>
                <a:spcPct val="0"/>
              </a:spcBef>
            </a:pPr>
            <a:r>
              <a:rPr lang="en-US" sz="1600" dirty="0" smtClean="0"/>
              <a:t>Apache CXF implementation</a:t>
            </a:r>
            <a:endParaRPr lang="en-US" altLang="ja-JP" sz="1600" dirty="0" smtClean="0">
              <a:ea typeface="MS PGothic" pitchFamily="34" charset="-128"/>
            </a:endParaRPr>
          </a:p>
          <a:p>
            <a:pPr eaLnBrk="1" hangingPunct="1">
              <a:lnSpc>
                <a:spcPct val="95000"/>
              </a:lnSpc>
              <a:spcBef>
                <a:spcPct val="0"/>
              </a:spcBef>
            </a:pPr>
            <a:endParaRPr lang="en-US" sz="1600" dirty="0" smtClean="0"/>
          </a:p>
          <a:p>
            <a:pPr eaLnBrk="1" hangingPunct="1">
              <a:lnSpc>
                <a:spcPct val="95000"/>
              </a:lnSpc>
              <a:spcBef>
                <a:spcPct val="0"/>
              </a:spcBef>
            </a:pPr>
            <a:r>
              <a:rPr lang="en-US" sz="1600" dirty="0" smtClean="0"/>
              <a:t>Supported APIs</a:t>
            </a:r>
          </a:p>
          <a:p>
            <a:pPr lvl="1" eaLnBrk="1" hangingPunct="1">
              <a:lnSpc>
                <a:spcPct val="95000"/>
              </a:lnSpc>
              <a:spcBef>
                <a:spcPct val="0"/>
              </a:spcBef>
            </a:pPr>
            <a:r>
              <a:rPr lang="en-US" sz="1600" dirty="0" smtClean="0"/>
              <a:t>JAX-WS 2.2</a:t>
            </a:r>
          </a:p>
          <a:p>
            <a:pPr lvl="1" eaLnBrk="1" hangingPunct="1">
              <a:lnSpc>
                <a:spcPct val="95000"/>
              </a:lnSpc>
              <a:spcBef>
                <a:spcPct val="0"/>
              </a:spcBef>
            </a:pPr>
            <a:r>
              <a:rPr lang="en-US" sz="1600" dirty="0" smtClean="0"/>
              <a:t>JAXB 2.2</a:t>
            </a:r>
          </a:p>
          <a:p>
            <a:pPr lvl="1" eaLnBrk="1" hangingPunct="1">
              <a:lnSpc>
                <a:spcPct val="95000"/>
              </a:lnSpc>
              <a:spcBef>
                <a:spcPct val="0"/>
              </a:spcBef>
            </a:pPr>
            <a:r>
              <a:rPr lang="en-US" sz="1600" dirty="0" smtClean="0"/>
              <a:t>Web Services for EE 1.3</a:t>
            </a:r>
          </a:p>
          <a:p>
            <a:pPr lvl="1" eaLnBrk="1" hangingPunct="1">
              <a:lnSpc>
                <a:spcPct val="95000"/>
              </a:lnSpc>
              <a:spcBef>
                <a:spcPct val="0"/>
              </a:spcBef>
            </a:pPr>
            <a:r>
              <a:rPr lang="en-US" sz="1600" dirty="0" smtClean="0"/>
              <a:t>Both POJO and EJB based Web services</a:t>
            </a:r>
          </a:p>
          <a:p>
            <a:pPr lvl="1" eaLnBrk="1" hangingPunct="1">
              <a:lnSpc>
                <a:spcPct val="95000"/>
              </a:lnSpc>
              <a:spcBef>
                <a:spcPct val="0"/>
              </a:spcBef>
            </a:pPr>
            <a:r>
              <a:rPr lang="en-US" sz="1600" dirty="0" smtClean="0"/>
              <a:t>JDK bundled APIs also available: SAAJ, JAXP, </a:t>
            </a:r>
            <a:r>
              <a:rPr lang="en-US" sz="1600" dirty="0" err="1" smtClean="0"/>
              <a:t>StAX</a:t>
            </a:r>
            <a:r>
              <a:rPr lang="en-US" altLang="ja-JP" sz="1600" dirty="0" smtClean="0">
                <a:ea typeface="MS PGothic" pitchFamily="34" charset="-128"/>
              </a:rPr>
              <a:t/>
            </a:r>
            <a:br>
              <a:rPr lang="en-US" altLang="ja-JP" sz="1600" dirty="0" smtClean="0">
                <a:ea typeface="MS PGothic" pitchFamily="34" charset="-128"/>
              </a:rPr>
            </a:br>
            <a:endParaRPr lang="en-US" sz="1600" dirty="0" smtClean="0"/>
          </a:p>
          <a:p>
            <a:pPr eaLnBrk="1" hangingPunct="1">
              <a:lnSpc>
                <a:spcPct val="95000"/>
              </a:lnSpc>
              <a:spcBef>
                <a:spcPct val="0"/>
              </a:spcBef>
            </a:pPr>
            <a:r>
              <a:rPr lang="en-US" sz="1600" dirty="0" smtClean="0"/>
              <a:t>Protocols</a:t>
            </a:r>
          </a:p>
          <a:p>
            <a:pPr lvl="1" eaLnBrk="1" hangingPunct="1">
              <a:lnSpc>
                <a:spcPct val="95000"/>
              </a:lnSpc>
              <a:spcBef>
                <a:spcPct val="0"/>
              </a:spcBef>
            </a:pPr>
            <a:r>
              <a:rPr lang="en-US" sz="1600" dirty="0" smtClean="0"/>
              <a:t>SOAP/HTTP</a:t>
            </a:r>
          </a:p>
          <a:p>
            <a:pPr lvl="1" eaLnBrk="1" hangingPunct="1">
              <a:lnSpc>
                <a:spcPct val="95000"/>
              </a:lnSpc>
              <a:spcBef>
                <a:spcPct val="0"/>
              </a:spcBef>
            </a:pPr>
            <a:r>
              <a:rPr lang="en-US" sz="1600" dirty="0" smtClean="0"/>
              <a:t>WS-Security</a:t>
            </a:r>
            <a:r>
              <a:rPr lang="en-US" altLang="ja-JP" sz="1600" dirty="0" smtClean="0">
                <a:ea typeface="MS PGothic" pitchFamily="34" charset="-128"/>
              </a:rPr>
              <a:t/>
            </a:r>
            <a:br>
              <a:rPr lang="en-US" altLang="ja-JP" sz="1600" dirty="0" smtClean="0">
                <a:ea typeface="MS PGothic" pitchFamily="34" charset="-128"/>
              </a:rPr>
            </a:br>
            <a:endParaRPr lang="en-US" sz="1600" dirty="0" smtClean="0"/>
          </a:p>
          <a:p>
            <a:pPr eaLnBrk="1" hangingPunct="1">
              <a:lnSpc>
                <a:spcPct val="95000"/>
              </a:lnSpc>
              <a:spcBef>
                <a:spcPct val="0"/>
              </a:spcBef>
            </a:pPr>
            <a:r>
              <a:rPr lang="en-US" sz="1600" dirty="0" smtClean="0"/>
              <a:t>Simplified development and deployment</a:t>
            </a:r>
          </a:p>
          <a:p>
            <a:pPr lvl="1" eaLnBrk="1" hangingPunct="1">
              <a:lnSpc>
                <a:spcPct val="95000"/>
              </a:lnSpc>
              <a:spcBef>
                <a:spcPct val="0"/>
              </a:spcBef>
            </a:pPr>
            <a:r>
              <a:rPr lang="en-US" sz="1600" dirty="0" smtClean="0"/>
              <a:t>Eclipse WDT wizard supports top down WSDL to Java generation, and bottom up POJO to web service</a:t>
            </a:r>
          </a:p>
          <a:p>
            <a:pPr lvl="1" eaLnBrk="1" hangingPunct="1">
              <a:lnSpc>
                <a:spcPct val="95000"/>
              </a:lnSpc>
              <a:spcBef>
                <a:spcPct val="0"/>
              </a:spcBef>
            </a:pPr>
            <a:r>
              <a:rPr lang="en-US" sz="1600" dirty="0" smtClean="0"/>
              <a:t>Eclipse WDT plugin supports rapid edit-compile-debug cycles</a:t>
            </a:r>
          </a:p>
          <a:p>
            <a:pPr lvl="1" eaLnBrk="1" hangingPunct="1">
              <a:lnSpc>
                <a:spcPct val="95000"/>
              </a:lnSpc>
              <a:spcBef>
                <a:spcPct val="0"/>
              </a:spcBef>
            </a:pPr>
            <a:r>
              <a:rPr lang="en-US" sz="1600" dirty="0" smtClean="0"/>
              <a:t>For EJB based implementation:</a:t>
            </a:r>
          </a:p>
          <a:p>
            <a:pPr marL="1143000" lvl="2" indent="-228600" eaLnBrk="1" hangingPunct="1">
              <a:lnSpc>
                <a:spcPct val="95000"/>
              </a:lnSpc>
              <a:spcBef>
                <a:spcPct val="0"/>
              </a:spcBef>
              <a:buClr>
                <a:schemeClr val="tx1"/>
              </a:buClr>
            </a:pPr>
            <a:r>
              <a:rPr lang="en-US" sz="1400" dirty="0" smtClean="0"/>
              <a:t>No router WAR generation required</a:t>
            </a:r>
          </a:p>
          <a:p>
            <a:pPr marL="1143000" lvl="2" indent="-228600" eaLnBrk="1" hangingPunct="1">
              <a:lnSpc>
                <a:spcPct val="95000"/>
              </a:lnSpc>
              <a:spcBef>
                <a:spcPct val="0"/>
              </a:spcBef>
              <a:buClr>
                <a:schemeClr val="tx1"/>
              </a:buClr>
            </a:pPr>
            <a:r>
              <a:rPr lang="en-US" sz="1400" dirty="0" smtClean="0"/>
              <a:t>No EAR wrapper required</a:t>
            </a:r>
          </a:p>
        </p:txBody>
      </p:sp>
      <p:sp>
        <p:nvSpPr>
          <p:cNvPr id="20483" name="Title 1"/>
          <p:cNvSpPr>
            <a:spLocks/>
          </p:cNvSpPr>
          <p:nvPr/>
        </p:nvSpPr>
        <p:spPr bwMode="auto">
          <a:xfrm>
            <a:off x="133350" y="847564"/>
            <a:ext cx="8616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2400" b="1" dirty="0" smtClean="0">
                <a:solidFill>
                  <a:schemeClr val="tx2"/>
                </a:solidFill>
              </a:rPr>
              <a:t>Web </a:t>
            </a:r>
            <a:r>
              <a:rPr lang="en-US" sz="2400" b="1" dirty="0">
                <a:solidFill>
                  <a:schemeClr val="tx2"/>
                </a:solidFill>
              </a:rPr>
              <a:t>Services</a:t>
            </a:r>
          </a:p>
        </p:txBody>
      </p:sp>
      <p:grpSp>
        <p:nvGrpSpPr>
          <p:cNvPr id="20485" name="Group 4"/>
          <p:cNvGrpSpPr>
            <a:grpSpLocks/>
          </p:cNvGrpSpPr>
          <p:nvPr/>
        </p:nvGrpSpPr>
        <p:grpSpPr bwMode="auto">
          <a:xfrm>
            <a:off x="5376863" y="2257425"/>
            <a:ext cx="1633537" cy="522288"/>
            <a:chOff x="2238117" y="2461248"/>
            <a:chExt cx="1633537" cy="522287"/>
          </a:xfrm>
        </p:grpSpPr>
        <p:grpSp>
          <p:nvGrpSpPr>
            <p:cNvPr id="3" name="Group 56"/>
            <p:cNvGrpSpPr>
              <a:grpSpLocks/>
            </p:cNvGrpSpPr>
            <p:nvPr/>
          </p:nvGrpSpPr>
          <p:grpSpPr bwMode="auto">
            <a:xfrm>
              <a:off x="2238120" y="2461264"/>
              <a:ext cx="1633539" cy="522289"/>
              <a:chOff x="2266" y="2550"/>
              <a:chExt cx="907" cy="331"/>
            </a:xfrm>
            <a:gradFill>
              <a:gsLst>
                <a:gs pos="0">
                  <a:srgbClr val="9966FF">
                    <a:lumMod val="75000"/>
                    <a:lumOff val="25000"/>
                  </a:srgbClr>
                </a:gs>
                <a:gs pos="100000">
                  <a:srgbClr val="7030A0"/>
                </a:gs>
              </a:gsLst>
              <a:lin ang="2700000" scaled="0"/>
            </a:gradFill>
          </p:grpSpPr>
          <p:sp>
            <p:nvSpPr>
              <p:cNvPr id="23" name="Rectangle 57"/>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4" name="Rectangle 58"/>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5" name="Rectangle 59"/>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6" name="Rectangle 60"/>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7" name="Text Box 61"/>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1200" dirty="0" err="1" smtClean="0">
                    <a:solidFill>
                      <a:schemeClr val="bg1"/>
                    </a:solidFill>
                  </a:rPr>
                  <a:t>jaxws</a:t>
                </a:r>
                <a:endParaRPr lang="en-US" sz="1200" dirty="0">
                  <a:solidFill>
                    <a:schemeClr val="bg1"/>
                  </a:solidFill>
                </a:endParaRPr>
              </a:p>
            </p:txBody>
          </p:sp>
        </p:grpSp>
        <p:sp>
          <p:nvSpPr>
            <p:cNvPr id="22" name="5-Point Star 21"/>
            <p:cNvSpPr/>
            <p:nvPr/>
          </p:nvSpPr>
          <p:spPr bwMode="auto">
            <a:xfrm>
              <a:off x="3708142" y="2605711"/>
              <a:ext cx="100012" cy="98425"/>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20486" name="Group 20"/>
          <p:cNvGrpSpPr>
            <a:grpSpLocks/>
          </p:cNvGrpSpPr>
          <p:nvPr/>
        </p:nvGrpSpPr>
        <p:grpSpPr bwMode="auto">
          <a:xfrm>
            <a:off x="7010400" y="2257425"/>
            <a:ext cx="1633538" cy="522288"/>
            <a:chOff x="3898236" y="1606111"/>
            <a:chExt cx="1633537" cy="522287"/>
          </a:xfrm>
        </p:grpSpPr>
        <p:grpSp>
          <p:nvGrpSpPr>
            <p:cNvPr id="5" name="Group 56"/>
            <p:cNvGrpSpPr>
              <a:grpSpLocks/>
            </p:cNvGrpSpPr>
            <p:nvPr/>
          </p:nvGrpSpPr>
          <p:grpSpPr bwMode="auto">
            <a:xfrm>
              <a:off x="3898239" y="1606127"/>
              <a:ext cx="1633539" cy="522289"/>
              <a:chOff x="2266" y="2550"/>
              <a:chExt cx="907" cy="331"/>
            </a:xfrm>
            <a:gradFill>
              <a:gsLst>
                <a:gs pos="0">
                  <a:srgbClr val="9966FF">
                    <a:lumMod val="75000"/>
                    <a:lumOff val="25000"/>
                  </a:srgbClr>
                </a:gs>
                <a:gs pos="100000">
                  <a:srgbClr val="7030A0"/>
                </a:gs>
              </a:gsLst>
              <a:lin ang="2700000" scaled="0"/>
            </a:gradFill>
          </p:grpSpPr>
          <p:sp>
            <p:nvSpPr>
              <p:cNvPr id="39" name="Rectangle 57"/>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40" name="Rectangle 58"/>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41" name="Rectangle 59"/>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42" name="Rectangle 60"/>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43" name="Text Box 61"/>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1200" dirty="0" err="1" smtClean="0">
                    <a:solidFill>
                      <a:schemeClr val="bg1"/>
                    </a:solidFill>
                  </a:rPr>
                  <a:t>jaxb</a:t>
                </a:r>
                <a:endParaRPr lang="en-US" sz="1200" dirty="0">
                  <a:solidFill>
                    <a:schemeClr val="bg1"/>
                  </a:solidFill>
                </a:endParaRPr>
              </a:p>
            </p:txBody>
          </p:sp>
        </p:grpSp>
        <p:sp>
          <p:nvSpPr>
            <p:cNvPr id="38" name="5-Point Star 37"/>
            <p:cNvSpPr/>
            <p:nvPr/>
          </p:nvSpPr>
          <p:spPr bwMode="auto">
            <a:xfrm>
              <a:off x="5376198" y="1734699"/>
              <a:ext cx="100012" cy="98425"/>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20489" name="Group 3"/>
          <p:cNvGrpSpPr>
            <a:grpSpLocks/>
          </p:cNvGrpSpPr>
          <p:nvPr/>
        </p:nvGrpSpPr>
        <p:grpSpPr bwMode="auto">
          <a:xfrm>
            <a:off x="5868530" y="3967163"/>
            <a:ext cx="1633537" cy="522288"/>
            <a:chOff x="1425893" y="2028573"/>
            <a:chExt cx="1633537" cy="522287"/>
          </a:xfrm>
        </p:grpSpPr>
        <p:grpSp>
          <p:nvGrpSpPr>
            <p:cNvPr id="7" name="Group 56"/>
            <p:cNvGrpSpPr>
              <a:grpSpLocks/>
            </p:cNvGrpSpPr>
            <p:nvPr/>
          </p:nvGrpSpPr>
          <p:grpSpPr bwMode="auto">
            <a:xfrm>
              <a:off x="1425894" y="2028589"/>
              <a:ext cx="1633539" cy="522289"/>
              <a:chOff x="2266" y="2550"/>
              <a:chExt cx="907" cy="331"/>
            </a:xfrm>
            <a:gradFill>
              <a:gsLst>
                <a:gs pos="0">
                  <a:srgbClr val="9966FF">
                    <a:lumMod val="75000"/>
                    <a:lumOff val="25000"/>
                  </a:srgbClr>
                </a:gs>
                <a:gs pos="100000">
                  <a:srgbClr val="7030A0"/>
                </a:gs>
              </a:gsLst>
              <a:lin ang="2700000" scaled="0"/>
            </a:gradFill>
          </p:grpSpPr>
          <p:sp>
            <p:nvSpPr>
              <p:cNvPr id="32" name="Rectangle 57"/>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33" name="Rectangle 58"/>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34" name="Rectangle 59"/>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35" name="Rectangle 60"/>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36" name="Text Box 61"/>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1200" dirty="0" err="1" smtClean="0">
                    <a:solidFill>
                      <a:schemeClr val="bg1"/>
                    </a:solidFill>
                  </a:rPr>
                  <a:t>wsSecurity</a:t>
                </a:r>
                <a:endParaRPr lang="en-US" sz="1200" dirty="0">
                  <a:solidFill>
                    <a:schemeClr val="bg1"/>
                  </a:solidFill>
                </a:endParaRPr>
              </a:p>
            </p:txBody>
          </p:sp>
        </p:grpSp>
        <p:sp>
          <p:nvSpPr>
            <p:cNvPr id="31" name="5-Point Star 30"/>
            <p:cNvSpPr/>
            <p:nvPr/>
          </p:nvSpPr>
          <p:spPr bwMode="auto">
            <a:xfrm>
              <a:off x="2946718" y="2153986"/>
              <a:ext cx="100012" cy="98425"/>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Tree>
    <p:extLst>
      <p:ext uri="{BB962C8B-B14F-4D97-AF65-F5344CB8AC3E}">
        <p14:creationId xmlns:p14="http://schemas.microsoft.com/office/powerpoint/2010/main" val="20066039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bwMode="auto">
          <a:xfrm>
            <a:off x="133350" y="1292225"/>
            <a:ext cx="8583613" cy="5026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1800" dirty="0" smtClean="0"/>
              <a:t>JMS and MDB programming models features</a:t>
            </a:r>
          </a:p>
          <a:p>
            <a:r>
              <a:rPr lang="en-US" sz="1800" dirty="0" smtClean="0"/>
              <a:t>Lightweight messaging engine localizes messaging destinations (queues and topics)</a:t>
            </a:r>
          </a:p>
          <a:p>
            <a:pPr lvl="1"/>
            <a:r>
              <a:rPr lang="en-US" sz="1800" dirty="0" smtClean="0"/>
              <a:t>Integrates with transactions and security services</a:t>
            </a:r>
          </a:p>
          <a:p>
            <a:pPr lvl="1"/>
            <a:r>
              <a:rPr lang="en-US" sz="1800" dirty="0" smtClean="0"/>
              <a:t>For development and testing</a:t>
            </a:r>
          </a:p>
          <a:p>
            <a:pPr lvl="1"/>
            <a:r>
              <a:rPr lang="en-US" sz="1800" dirty="0" smtClean="0"/>
              <a:t>Supports security across process boundaries</a:t>
            </a:r>
          </a:p>
          <a:p>
            <a:r>
              <a:rPr lang="en-US" sz="1800" dirty="0" smtClean="0"/>
              <a:t>Inter-operates with WAS full profile </a:t>
            </a:r>
            <a:r>
              <a:rPr lang="en-US" sz="1800" dirty="0" err="1" smtClean="0"/>
              <a:t>SIBus</a:t>
            </a:r>
            <a:endParaRPr lang="en-US" sz="1800" dirty="0" smtClean="0"/>
          </a:p>
          <a:p>
            <a:pPr lvl="1"/>
            <a:r>
              <a:rPr lang="en-US" sz="1800" dirty="0" smtClean="0"/>
              <a:t>Liberty client to full WAS </a:t>
            </a:r>
            <a:r>
              <a:rPr lang="en-US" sz="1800" dirty="0" err="1" smtClean="0"/>
              <a:t>SIBus</a:t>
            </a:r>
            <a:endParaRPr lang="en-US" sz="1800" dirty="0" smtClean="0"/>
          </a:p>
          <a:p>
            <a:pPr lvl="1"/>
            <a:r>
              <a:rPr lang="en-US" sz="1800" dirty="0" smtClean="0"/>
              <a:t>Full WAS JMS client to Liberty</a:t>
            </a:r>
          </a:p>
          <a:p>
            <a:r>
              <a:rPr lang="en-US" sz="1800" dirty="0" smtClean="0"/>
              <a:t>WMQ Client:</a:t>
            </a:r>
          </a:p>
          <a:p>
            <a:pPr lvl="1"/>
            <a:r>
              <a:rPr lang="en-US" sz="1800" dirty="0" smtClean="0"/>
              <a:t>Integration with WMQ for production messaging</a:t>
            </a:r>
          </a:p>
        </p:txBody>
      </p:sp>
      <p:sp>
        <p:nvSpPr>
          <p:cNvPr id="21507" name="Title 1"/>
          <p:cNvSpPr>
            <a:spLocks/>
          </p:cNvSpPr>
          <p:nvPr/>
        </p:nvSpPr>
        <p:spPr bwMode="auto">
          <a:xfrm>
            <a:off x="133350" y="811560"/>
            <a:ext cx="8616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2400" b="1" dirty="0" smtClean="0">
                <a:solidFill>
                  <a:schemeClr val="tx2"/>
                </a:solidFill>
              </a:rPr>
              <a:t>Java </a:t>
            </a:r>
            <a:r>
              <a:rPr lang="en-US" sz="2400" b="1" dirty="0">
                <a:solidFill>
                  <a:schemeClr val="tx2"/>
                </a:solidFill>
              </a:rPr>
              <a:t>Messaging Support</a:t>
            </a:r>
          </a:p>
        </p:txBody>
      </p:sp>
      <p:grpSp>
        <p:nvGrpSpPr>
          <p:cNvPr id="21509" name="Group 76"/>
          <p:cNvGrpSpPr>
            <a:grpSpLocks/>
          </p:cNvGrpSpPr>
          <p:nvPr/>
        </p:nvGrpSpPr>
        <p:grpSpPr bwMode="auto">
          <a:xfrm>
            <a:off x="2757488" y="5457825"/>
            <a:ext cx="3911600" cy="858838"/>
            <a:chOff x="4213373" y="5474526"/>
            <a:chExt cx="4895415" cy="957997"/>
          </a:xfrm>
        </p:grpSpPr>
        <p:grpSp>
          <p:nvGrpSpPr>
            <p:cNvPr id="21512" name="Group 36"/>
            <p:cNvGrpSpPr>
              <a:grpSpLocks/>
            </p:cNvGrpSpPr>
            <p:nvPr/>
          </p:nvGrpSpPr>
          <p:grpSpPr bwMode="auto">
            <a:xfrm>
              <a:off x="5024216" y="5905094"/>
              <a:ext cx="1633537" cy="522287"/>
              <a:chOff x="3871376" y="2461248"/>
              <a:chExt cx="1633537" cy="522287"/>
            </a:xfrm>
          </p:grpSpPr>
          <p:grpSp>
            <p:nvGrpSpPr>
              <p:cNvPr id="4" name="Group 56"/>
              <p:cNvGrpSpPr>
                <a:grpSpLocks/>
              </p:cNvGrpSpPr>
              <p:nvPr/>
            </p:nvGrpSpPr>
            <p:grpSpPr bwMode="auto">
              <a:xfrm>
                <a:off x="3871379" y="2461264"/>
                <a:ext cx="1633539" cy="522289"/>
                <a:chOff x="2266" y="2550"/>
                <a:chExt cx="907" cy="331"/>
              </a:xfrm>
              <a:gradFill>
                <a:gsLst>
                  <a:gs pos="0">
                    <a:srgbClr val="9966FF">
                      <a:lumMod val="75000"/>
                      <a:lumOff val="25000"/>
                    </a:srgbClr>
                  </a:gs>
                  <a:gs pos="100000">
                    <a:srgbClr val="7030A0"/>
                  </a:gs>
                </a:gsLst>
                <a:lin ang="2700000" scaled="0"/>
              </a:gradFill>
            </p:grpSpPr>
            <p:sp>
              <p:nvSpPr>
                <p:cNvPr id="40" name="Rectangle 57"/>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41" name="Rectangle 58"/>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42" name="Rectangle 59"/>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43" name="Rectangle 60"/>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44" name="Text Box 61"/>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1200" dirty="0" err="1" smtClean="0">
                      <a:solidFill>
                        <a:schemeClr val="bg1"/>
                      </a:solidFill>
                    </a:rPr>
                    <a:t>wasJmsClient</a:t>
                  </a:r>
                  <a:endParaRPr lang="en-US" sz="1200" dirty="0">
                    <a:solidFill>
                      <a:schemeClr val="bg1"/>
                    </a:solidFill>
                  </a:endParaRPr>
                </a:p>
              </p:txBody>
            </p:sp>
          </p:grpSp>
          <p:sp>
            <p:nvSpPr>
              <p:cNvPr id="39" name="5-Point Star 38"/>
              <p:cNvSpPr/>
              <p:nvPr/>
            </p:nvSpPr>
            <p:spPr bwMode="auto">
              <a:xfrm>
                <a:off x="5375125" y="2604416"/>
                <a:ext cx="99339" cy="99164"/>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21513" name="Group 44"/>
            <p:cNvGrpSpPr>
              <a:grpSpLocks/>
            </p:cNvGrpSpPr>
            <p:nvPr/>
          </p:nvGrpSpPr>
          <p:grpSpPr bwMode="auto">
            <a:xfrm>
              <a:off x="6661873" y="5910235"/>
              <a:ext cx="1633538" cy="522288"/>
              <a:chOff x="5509033" y="2466389"/>
              <a:chExt cx="1633538" cy="522288"/>
            </a:xfrm>
          </p:grpSpPr>
          <p:grpSp>
            <p:nvGrpSpPr>
              <p:cNvPr id="6" name="Group 36"/>
              <p:cNvGrpSpPr>
                <a:grpSpLocks/>
              </p:cNvGrpSpPr>
              <p:nvPr/>
            </p:nvGrpSpPr>
            <p:grpSpPr bwMode="auto">
              <a:xfrm>
                <a:off x="5509036" y="2466394"/>
                <a:ext cx="1633539" cy="522289"/>
                <a:chOff x="2856" y="1543"/>
                <a:chExt cx="907" cy="331"/>
              </a:xfrm>
              <a:gradFill>
                <a:gsLst>
                  <a:gs pos="0">
                    <a:srgbClr val="9966FF">
                      <a:lumMod val="75000"/>
                      <a:lumOff val="25000"/>
                    </a:srgbClr>
                  </a:gs>
                  <a:gs pos="100000">
                    <a:srgbClr val="7030A0"/>
                  </a:gs>
                </a:gsLst>
                <a:lin ang="2700000" scaled="0"/>
              </a:gradFill>
            </p:grpSpPr>
            <p:sp>
              <p:nvSpPr>
                <p:cNvPr id="48" name="Rectangle 37"/>
                <p:cNvSpPr>
                  <a:spLocks noChangeArrowheads="1"/>
                </p:cNvSpPr>
                <p:nvPr/>
              </p:nvSpPr>
              <p:spPr bwMode="auto">
                <a:xfrm>
                  <a:off x="2902"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49" name="Rectangle 38"/>
                <p:cNvSpPr>
                  <a:spLocks noChangeArrowheads="1"/>
                </p:cNvSpPr>
                <p:nvPr/>
              </p:nvSpPr>
              <p:spPr bwMode="auto">
                <a:xfrm>
                  <a:off x="3128"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50" name="Rectangle 39"/>
                <p:cNvSpPr>
                  <a:spLocks noChangeArrowheads="1"/>
                </p:cNvSpPr>
                <p:nvPr/>
              </p:nvSpPr>
              <p:spPr bwMode="auto">
                <a:xfrm>
                  <a:off x="3355"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51" name="Rectangle 40"/>
                <p:cNvSpPr>
                  <a:spLocks noChangeArrowheads="1"/>
                </p:cNvSpPr>
                <p:nvPr/>
              </p:nvSpPr>
              <p:spPr bwMode="auto">
                <a:xfrm>
                  <a:off x="3582"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52" name="Text Box 41"/>
                <p:cNvSpPr txBox="1">
                  <a:spLocks noChangeArrowheads="1"/>
                </p:cNvSpPr>
                <p:nvPr/>
              </p:nvSpPr>
              <p:spPr bwMode="auto">
                <a:xfrm>
                  <a:off x="2856" y="1602"/>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1200" dirty="0" err="1" smtClean="0">
                      <a:solidFill>
                        <a:schemeClr val="bg1"/>
                      </a:solidFill>
                    </a:rPr>
                    <a:t>wasJmsServer</a:t>
                  </a:r>
                  <a:endParaRPr lang="en-US" sz="1200" dirty="0">
                    <a:solidFill>
                      <a:schemeClr val="bg1"/>
                    </a:solidFill>
                  </a:endParaRPr>
                </a:p>
              </p:txBody>
            </p:sp>
          </p:grpSp>
          <p:sp>
            <p:nvSpPr>
              <p:cNvPr id="47" name="5-Point Star 46"/>
              <p:cNvSpPr/>
              <p:nvPr/>
            </p:nvSpPr>
            <p:spPr bwMode="auto">
              <a:xfrm>
                <a:off x="7022164" y="2604416"/>
                <a:ext cx="101325" cy="99164"/>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21514" name="Group 52"/>
            <p:cNvGrpSpPr>
              <a:grpSpLocks/>
            </p:cNvGrpSpPr>
            <p:nvPr/>
          </p:nvGrpSpPr>
          <p:grpSpPr bwMode="auto">
            <a:xfrm>
              <a:off x="7475251" y="5478229"/>
              <a:ext cx="1633537" cy="522287"/>
              <a:chOff x="6322411" y="2034383"/>
              <a:chExt cx="1633537" cy="522287"/>
            </a:xfrm>
          </p:grpSpPr>
          <p:grpSp>
            <p:nvGrpSpPr>
              <p:cNvPr id="8" name="Group 56"/>
              <p:cNvGrpSpPr>
                <a:grpSpLocks/>
              </p:cNvGrpSpPr>
              <p:nvPr/>
            </p:nvGrpSpPr>
            <p:grpSpPr bwMode="auto">
              <a:xfrm>
                <a:off x="6322414" y="2034399"/>
                <a:ext cx="1633539" cy="522289"/>
                <a:chOff x="2266" y="2550"/>
                <a:chExt cx="907" cy="331"/>
              </a:xfrm>
              <a:gradFill>
                <a:gsLst>
                  <a:gs pos="0">
                    <a:srgbClr val="9966FF">
                      <a:lumMod val="75000"/>
                      <a:lumOff val="25000"/>
                    </a:srgbClr>
                  </a:gs>
                  <a:gs pos="100000">
                    <a:srgbClr val="7030A0"/>
                  </a:gs>
                </a:gsLst>
                <a:lin ang="2700000" scaled="0"/>
              </a:gradFill>
            </p:grpSpPr>
            <p:sp>
              <p:nvSpPr>
                <p:cNvPr id="56" name="Rectangle 57"/>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57" name="Rectangle 58"/>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58" name="Rectangle 59"/>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59" name="Rectangle 60"/>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60" name="Text Box 61"/>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1200" dirty="0" err="1" smtClean="0">
                      <a:solidFill>
                        <a:schemeClr val="bg1"/>
                      </a:solidFill>
                    </a:rPr>
                    <a:t>wasJmsSecurity</a:t>
                  </a:r>
                  <a:endParaRPr lang="en-US" sz="1200" dirty="0">
                    <a:solidFill>
                      <a:schemeClr val="bg1"/>
                    </a:solidFill>
                  </a:endParaRPr>
                </a:p>
              </p:txBody>
            </p:sp>
          </p:grpSp>
          <p:sp>
            <p:nvSpPr>
              <p:cNvPr id="55" name="5-Point Star 54"/>
              <p:cNvSpPr/>
              <p:nvPr/>
            </p:nvSpPr>
            <p:spPr bwMode="auto">
              <a:xfrm>
                <a:off x="7832768" y="2154635"/>
                <a:ext cx="99339" cy="99164"/>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21515" name="Group 60"/>
            <p:cNvGrpSpPr>
              <a:grpSpLocks/>
            </p:cNvGrpSpPr>
            <p:nvPr/>
          </p:nvGrpSpPr>
          <p:grpSpPr bwMode="auto">
            <a:xfrm>
              <a:off x="5846910" y="5478228"/>
              <a:ext cx="1633538" cy="522288"/>
              <a:chOff x="4694070" y="2034382"/>
              <a:chExt cx="1633538" cy="522288"/>
            </a:xfrm>
          </p:grpSpPr>
          <p:grpSp>
            <p:nvGrpSpPr>
              <p:cNvPr id="10" name="Group 36"/>
              <p:cNvGrpSpPr>
                <a:grpSpLocks/>
              </p:cNvGrpSpPr>
              <p:nvPr/>
            </p:nvGrpSpPr>
            <p:grpSpPr bwMode="auto">
              <a:xfrm>
                <a:off x="4694073" y="2034387"/>
                <a:ext cx="1633539" cy="522289"/>
                <a:chOff x="2856" y="1543"/>
                <a:chExt cx="907" cy="331"/>
              </a:xfrm>
              <a:gradFill>
                <a:gsLst>
                  <a:gs pos="0">
                    <a:srgbClr val="9966FF">
                      <a:lumMod val="75000"/>
                      <a:lumOff val="25000"/>
                    </a:srgbClr>
                  </a:gs>
                  <a:gs pos="100000">
                    <a:srgbClr val="7030A0"/>
                  </a:gs>
                </a:gsLst>
                <a:lin ang="2700000" scaled="0"/>
              </a:gradFill>
            </p:grpSpPr>
            <p:sp>
              <p:nvSpPr>
                <p:cNvPr id="64" name="Rectangle 37"/>
                <p:cNvSpPr>
                  <a:spLocks noChangeArrowheads="1"/>
                </p:cNvSpPr>
                <p:nvPr/>
              </p:nvSpPr>
              <p:spPr bwMode="auto">
                <a:xfrm>
                  <a:off x="2902"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65" name="Rectangle 38"/>
                <p:cNvSpPr>
                  <a:spLocks noChangeArrowheads="1"/>
                </p:cNvSpPr>
                <p:nvPr/>
              </p:nvSpPr>
              <p:spPr bwMode="auto">
                <a:xfrm>
                  <a:off x="3128"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66" name="Rectangle 39"/>
                <p:cNvSpPr>
                  <a:spLocks noChangeArrowheads="1"/>
                </p:cNvSpPr>
                <p:nvPr/>
              </p:nvSpPr>
              <p:spPr bwMode="auto">
                <a:xfrm>
                  <a:off x="3355"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67" name="Rectangle 40"/>
                <p:cNvSpPr>
                  <a:spLocks noChangeArrowheads="1"/>
                </p:cNvSpPr>
                <p:nvPr/>
              </p:nvSpPr>
              <p:spPr bwMode="auto">
                <a:xfrm>
                  <a:off x="3582"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68" name="Text Box 41"/>
                <p:cNvSpPr txBox="1">
                  <a:spLocks noChangeArrowheads="1"/>
                </p:cNvSpPr>
                <p:nvPr/>
              </p:nvSpPr>
              <p:spPr bwMode="auto">
                <a:xfrm>
                  <a:off x="2856" y="1602"/>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1200" dirty="0" err="1" smtClean="0">
                      <a:solidFill>
                        <a:schemeClr val="bg1"/>
                      </a:solidFill>
                    </a:rPr>
                    <a:t>jmsMdb</a:t>
                  </a:r>
                  <a:endParaRPr lang="en-US" sz="1200" dirty="0">
                    <a:solidFill>
                      <a:schemeClr val="bg1"/>
                    </a:solidFill>
                  </a:endParaRPr>
                </a:p>
              </p:txBody>
            </p:sp>
          </p:grpSp>
          <p:sp>
            <p:nvSpPr>
              <p:cNvPr id="63" name="5-Point Star 62"/>
              <p:cNvSpPr/>
              <p:nvPr/>
            </p:nvSpPr>
            <p:spPr bwMode="auto">
              <a:xfrm>
                <a:off x="6153942" y="2154635"/>
                <a:ext cx="99339" cy="99164"/>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21516" name="Group 68"/>
            <p:cNvGrpSpPr>
              <a:grpSpLocks/>
            </p:cNvGrpSpPr>
            <p:nvPr/>
          </p:nvGrpSpPr>
          <p:grpSpPr bwMode="auto">
            <a:xfrm>
              <a:off x="4213373" y="5474526"/>
              <a:ext cx="1633537" cy="522287"/>
              <a:chOff x="3060533" y="2030680"/>
              <a:chExt cx="1633537" cy="522287"/>
            </a:xfrm>
          </p:grpSpPr>
          <p:grpSp>
            <p:nvGrpSpPr>
              <p:cNvPr id="12" name="Group 56"/>
              <p:cNvGrpSpPr>
                <a:grpSpLocks/>
              </p:cNvGrpSpPr>
              <p:nvPr/>
            </p:nvGrpSpPr>
            <p:grpSpPr bwMode="auto">
              <a:xfrm>
                <a:off x="3060536" y="2030696"/>
                <a:ext cx="1633539" cy="522289"/>
                <a:chOff x="2266" y="2550"/>
                <a:chExt cx="907" cy="331"/>
              </a:xfrm>
              <a:gradFill>
                <a:gsLst>
                  <a:gs pos="0">
                    <a:srgbClr val="9966FF">
                      <a:lumMod val="75000"/>
                      <a:lumOff val="25000"/>
                    </a:srgbClr>
                  </a:gs>
                  <a:gs pos="100000">
                    <a:srgbClr val="7030A0"/>
                  </a:gs>
                </a:gsLst>
                <a:lin ang="2700000" scaled="0"/>
              </a:gradFill>
            </p:grpSpPr>
            <p:sp>
              <p:nvSpPr>
                <p:cNvPr id="72" name="Rectangle 57"/>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73" name="Rectangle 58"/>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74" name="Rectangle 59"/>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75" name="Rectangle 60"/>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76" name="Text Box 61"/>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1200" dirty="0" err="1" smtClean="0">
                      <a:solidFill>
                        <a:schemeClr val="bg1"/>
                      </a:solidFill>
                    </a:rPr>
                    <a:t>wmqJmsClient</a:t>
                  </a:r>
                  <a:endParaRPr lang="en-US" sz="1200" dirty="0">
                    <a:solidFill>
                      <a:schemeClr val="bg1"/>
                    </a:solidFill>
                  </a:endParaRPr>
                </a:p>
              </p:txBody>
            </p:sp>
          </p:grpSp>
          <p:sp>
            <p:nvSpPr>
              <p:cNvPr id="71" name="5-Point Star 70"/>
              <p:cNvSpPr/>
              <p:nvPr/>
            </p:nvSpPr>
            <p:spPr bwMode="auto">
              <a:xfrm>
                <a:off x="4550614" y="2154635"/>
                <a:ext cx="99339" cy="99164"/>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spTree>
    <p:extLst>
      <p:ext uri="{BB962C8B-B14F-4D97-AF65-F5344CB8AC3E}">
        <p14:creationId xmlns:p14="http://schemas.microsoft.com/office/powerpoint/2010/main" val="37446279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xfrm>
            <a:off x="133350" y="847564"/>
            <a:ext cx="8616950" cy="457200"/>
          </a:xfrm>
          <a:ln>
            <a:miter lim="800000"/>
            <a:headEnd/>
            <a:tailEnd/>
          </a:ln>
        </p:spPr>
        <p:txBody>
          <a:bodyPr vert="horz" wrap="square" lIns="91440" tIns="45720" rIns="91440" bIns="45720" numCol="1" anchor="t" anchorCtr="0" compatLnSpc="1">
            <a:prstTxWarp prst="textNoShape">
              <a:avLst/>
            </a:prstTxWarp>
          </a:bodyPr>
          <a:lstStyle/>
          <a:p>
            <a:pPr>
              <a:defRPr/>
            </a:pPr>
            <a:r>
              <a:rPr lang="en-GB" b="1" kern="1200" dirty="0" smtClean="0">
                <a:solidFill>
                  <a:schemeClr val="accent1"/>
                </a:solidFill>
                <a:ea typeface="+mn-ea"/>
                <a:cs typeface="Arial" pitchFamily="34" charset="0"/>
              </a:rPr>
              <a:t>JMS Features</a:t>
            </a:r>
          </a:p>
        </p:txBody>
      </p:sp>
      <p:sp>
        <p:nvSpPr>
          <p:cNvPr id="52227" name="Content Placeholder 2"/>
          <p:cNvSpPr>
            <a:spLocks noGrp="1"/>
          </p:cNvSpPr>
          <p:nvPr>
            <p:ph idx="1"/>
          </p:nvPr>
        </p:nvSpPr>
        <p:spPr bwMode="auto">
          <a:xfrm>
            <a:off x="509588" y="1217886"/>
            <a:ext cx="8269287" cy="842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 indent="0" eaLnBrk="1" hangingPunct="1"/>
            <a:r>
              <a:rPr lang="en-US" sz="1600" dirty="0" smtClean="0"/>
              <a:t> Liberty WAS JMS messaging: all messages are sent and received from a localized ME.</a:t>
            </a:r>
          </a:p>
          <a:p>
            <a:pPr marL="57150" indent="0" eaLnBrk="1" hangingPunct="1"/>
            <a:r>
              <a:rPr lang="en-US" sz="1600" dirty="0" smtClean="0"/>
              <a:t> For Messaging Provider HA connect to WMQ or WAS full profile </a:t>
            </a:r>
            <a:r>
              <a:rPr lang="en-US" sz="1600" dirty="0" err="1" smtClean="0"/>
              <a:t>SIBus</a:t>
            </a:r>
            <a:r>
              <a:rPr lang="en-US" sz="1600" dirty="0" smtClean="0"/>
              <a:t>.</a:t>
            </a:r>
            <a:endParaRPr lang="en-US" sz="15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891" y="2168860"/>
            <a:ext cx="6500047" cy="4103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59837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1143000" y="2096852"/>
            <a:ext cx="8736013" cy="458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pPr>
            <a:r>
              <a:rPr lang="fr-FR" sz="2800" b="1" dirty="0" smtClean="0">
                <a:solidFill>
                  <a:srgbClr val="DC2300"/>
                </a:solidFill>
              </a:rPr>
              <a:t>WebSphere Application Server:</a:t>
            </a:r>
            <a:br>
              <a:rPr lang="fr-FR" sz="2800" b="1" dirty="0" smtClean="0">
                <a:solidFill>
                  <a:srgbClr val="DC2300"/>
                </a:solidFill>
              </a:rPr>
            </a:br>
            <a:r>
              <a:rPr lang="fr-FR" sz="2000" b="1" dirty="0" smtClean="0">
                <a:solidFill>
                  <a:srgbClr val="DC2300"/>
                </a:solidFill>
              </a:rPr>
              <a:t>Liberty Profile</a:t>
            </a:r>
          </a:p>
        </p:txBody>
      </p:sp>
    </p:spTree>
    <p:extLst>
      <p:ext uri="{BB962C8B-B14F-4D97-AF65-F5344CB8AC3E}">
        <p14:creationId xmlns:p14="http://schemas.microsoft.com/office/powerpoint/2010/main" val="4736967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Content Placeholder 4"/>
          <p:cNvSpPr>
            <a:spLocks noGrp="1"/>
          </p:cNvSpPr>
          <p:nvPr>
            <p:ph idx="4294967295"/>
          </p:nvPr>
        </p:nvSpPr>
        <p:spPr bwMode="auto">
          <a:xfrm>
            <a:off x="163513" y="1991891"/>
            <a:ext cx="5003800" cy="4389437"/>
          </a:xfrm>
          <a:prstGeom prst="rect">
            <a:avLst/>
          </a:prstGeom>
          <a:ln>
            <a:miter lim="800000"/>
            <a:headEnd/>
            <a:tailEnd/>
          </a:ln>
        </p:spPr>
        <p:txBody>
          <a:bodyPr/>
          <a:lstStyle/>
          <a:p>
            <a:pPr eaLnBrk="1" hangingPunct="1">
              <a:lnSpc>
                <a:spcPct val="95000"/>
              </a:lnSpc>
              <a:spcBef>
                <a:spcPct val="0"/>
              </a:spcBef>
              <a:defRPr/>
            </a:pPr>
            <a:r>
              <a:rPr lang="en-US" sz="1800" dirty="0" smtClean="0"/>
              <a:t>Local server cache for dynamic web content</a:t>
            </a:r>
          </a:p>
          <a:p>
            <a:pPr lvl="1" indent="-174625" eaLnBrk="1" hangingPunct="1">
              <a:lnSpc>
                <a:spcPct val="95000"/>
              </a:lnSpc>
              <a:spcBef>
                <a:spcPct val="0"/>
              </a:spcBef>
              <a:buFont typeface="Calibri" pitchFamily="34" charset="0"/>
              <a:buNone/>
              <a:defRPr/>
            </a:pPr>
            <a:endParaRPr lang="en-US" sz="1800" dirty="0" smtClean="0"/>
          </a:p>
          <a:p>
            <a:pPr eaLnBrk="1" hangingPunct="1">
              <a:lnSpc>
                <a:spcPct val="95000"/>
              </a:lnSpc>
              <a:spcBef>
                <a:spcPct val="0"/>
              </a:spcBef>
              <a:defRPr/>
            </a:pPr>
            <a:r>
              <a:rPr lang="en-US" sz="1800" dirty="0" smtClean="0"/>
              <a:t>Enables developers to easily develop / test applications for local server caching solutions</a:t>
            </a:r>
          </a:p>
          <a:p>
            <a:pPr eaLnBrk="1" hangingPunct="1">
              <a:lnSpc>
                <a:spcPct val="95000"/>
              </a:lnSpc>
              <a:spcBef>
                <a:spcPct val="0"/>
              </a:spcBef>
              <a:defRPr/>
            </a:pPr>
            <a:endParaRPr lang="en-US" sz="1800" dirty="0" smtClean="0"/>
          </a:p>
          <a:p>
            <a:pPr eaLnBrk="1" hangingPunct="1">
              <a:lnSpc>
                <a:spcPct val="95000"/>
              </a:lnSpc>
              <a:spcBef>
                <a:spcPct val="0"/>
              </a:spcBef>
              <a:defRPr/>
            </a:pPr>
            <a:r>
              <a:rPr lang="en-US" sz="1800" dirty="0" smtClean="0"/>
              <a:t>Same API as full WAS</a:t>
            </a:r>
          </a:p>
          <a:p>
            <a:pPr lvl="1" indent="-174625" eaLnBrk="1" hangingPunct="1">
              <a:lnSpc>
                <a:spcPct val="95000"/>
              </a:lnSpc>
              <a:spcBef>
                <a:spcPct val="0"/>
              </a:spcBef>
              <a:defRPr/>
            </a:pPr>
            <a:endParaRPr lang="en-US" sz="1800" dirty="0" smtClean="0"/>
          </a:p>
          <a:p>
            <a:pPr eaLnBrk="1" hangingPunct="1">
              <a:lnSpc>
                <a:spcPct val="95000"/>
              </a:lnSpc>
              <a:spcBef>
                <a:spcPct val="0"/>
              </a:spcBef>
              <a:defRPr/>
            </a:pPr>
            <a:r>
              <a:rPr lang="en-US" sz="1800" dirty="0" smtClean="0"/>
              <a:t>Optional disk offload </a:t>
            </a:r>
          </a:p>
          <a:p>
            <a:pPr eaLnBrk="1" hangingPunct="1">
              <a:lnSpc>
                <a:spcPct val="95000"/>
              </a:lnSpc>
              <a:spcBef>
                <a:spcPct val="0"/>
              </a:spcBef>
              <a:defRPr/>
            </a:pPr>
            <a:endParaRPr lang="en-US" sz="1800" dirty="0" smtClean="0"/>
          </a:p>
          <a:p>
            <a:pPr eaLnBrk="1" hangingPunct="1">
              <a:lnSpc>
                <a:spcPct val="95000"/>
              </a:lnSpc>
              <a:spcBef>
                <a:spcPct val="0"/>
              </a:spcBef>
              <a:defRPr/>
            </a:pPr>
            <a:r>
              <a:rPr lang="en-US" sz="1800" dirty="0" smtClean="0"/>
              <a:t>LRU replacement policy</a:t>
            </a:r>
          </a:p>
          <a:p>
            <a:pPr eaLnBrk="1" hangingPunct="1">
              <a:lnSpc>
                <a:spcPct val="95000"/>
              </a:lnSpc>
              <a:spcBef>
                <a:spcPct val="0"/>
              </a:spcBef>
              <a:defRPr/>
            </a:pPr>
            <a:endParaRPr lang="en-US" sz="1800" dirty="0" smtClean="0"/>
          </a:p>
          <a:p>
            <a:pPr marL="169863" indent="-169863" eaLnBrk="1" hangingPunct="1">
              <a:lnSpc>
                <a:spcPct val="95000"/>
              </a:lnSpc>
              <a:spcBef>
                <a:spcPct val="0"/>
              </a:spcBef>
              <a:defRPr/>
            </a:pPr>
            <a:r>
              <a:rPr lang="en-US" sz="1800" dirty="0" smtClean="0"/>
              <a:t>Run as local server cache in production or move applications unchanged to distributed caching via </a:t>
            </a:r>
            <a:r>
              <a:rPr lang="en-US" sz="1800" dirty="0" err="1" smtClean="0"/>
              <a:t>WebSphere</a:t>
            </a:r>
            <a:r>
              <a:rPr lang="en-US" sz="1800" dirty="0" smtClean="0"/>
              <a:t> </a:t>
            </a:r>
            <a:r>
              <a:rPr lang="en-US" sz="1800" dirty="0" err="1" smtClean="0"/>
              <a:t>eXtreme</a:t>
            </a:r>
            <a:r>
              <a:rPr lang="en-US" sz="1800" dirty="0" smtClean="0"/>
              <a:t> Scale</a:t>
            </a:r>
          </a:p>
        </p:txBody>
      </p:sp>
      <p:sp>
        <p:nvSpPr>
          <p:cNvPr id="23555" name="Title 1"/>
          <p:cNvSpPr>
            <a:spLocks/>
          </p:cNvSpPr>
          <p:nvPr/>
        </p:nvSpPr>
        <p:spPr bwMode="auto">
          <a:xfrm>
            <a:off x="180732" y="958629"/>
            <a:ext cx="8616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ja-JP" sz="2400" b="1" dirty="0" smtClean="0">
                <a:solidFill>
                  <a:schemeClr val="tx2"/>
                </a:solidFill>
                <a:ea typeface="MS PGothic" pitchFamily="34" charset="-128"/>
              </a:rPr>
              <a:t>Support </a:t>
            </a:r>
            <a:r>
              <a:rPr lang="en-US" altLang="ja-JP" sz="2400" b="1" dirty="0">
                <a:solidFill>
                  <a:schemeClr val="tx2"/>
                </a:solidFill>
                <a:ea typeface="MS PGothic" pitchFamily="34" charset="-128"/>
              </a:rPr>
              <a:t>for </a:t>
            </a:r>
            <a:r>
              <a:rPr lang="en-US" altLang="ja-JP" sz="2400" b="1" dirty="0" err="1">
                <a:solidFill>
                  <a:schemeClr val="tx2"/>
                </a:solidFill>
                <a:ea typeface="MS PGothic" pitchFamily="34" charset="-128"/>
              </a:rPr>
              <a:t>WebSphere</a:t>
            </a:r>
            <a:r>
              <a:rPr lang="en-US" altLang="ja-JP" sz="2400" b="1" dirty="0">
                <a:solidFill>
                  <a:schemeClr val="tx2"/>
                </a:solidFill>
                <a:ea typeface="MS PGothic" pitchFamily="34" charset="-128"/>
              </a:rPr>
              <a:t> Web Cache</a:t>
            </a:r>
          </a:p>
        </p:txBody>
      </p:sp>
      <p:grpSp>
        <p:nvGrpSpPr>
          <p:cNvPr id="23557" name="Group 21"/>
          <p:cNvGrpSpPr>
            <a:grpSpLocks/>
          </p:cNvGrpSpPr>
          <p:nvPr/>
        </p:nvGrpSpPr>
        <p:grpSpPr bwMode="auto">
          <a:xfrm>
            <a:off x="5927725" y="1438275"/>
            <a:ext cx="1484313" cy="509588"/>
            <a:chOff x="6336892" y="2891123"/>
            <a:chExt cx="1633538" cy="522288"/>
          </a:xfrm>
        </p:grpSpPr>
        <p:grpSp>
          <p:nvGrpSpPr>
            <p:cNvPr id="3" name="Group 36"/>
            <p:cNvGrpSpPr>
              <a:grpSpLocks/>
            </p:cNvGrpSpPr>
            <p:nvPr/>
          </p:nvGrpSpPr>
          <p:grpSpPr bwMode="auto">
            <a:xfrm>
              <a:off x="6336895" y="2891128"/>
              <a:ext cx="1633539" cy="522289"/>
              <a:chOff x="2856" y="1543"/>
              <a:chExt cx="907" cy="331"/>
            </a:xfrm>
            <a:gradFill>
              <a:gsLst>
                <a:gs pos="0">
                  <a:srgbClr val="0070C0"/>
                </a:gs>
                <a:gs pos="100000">
                  <a:srgbClr val="0042C8"/>
                </a:gs>
              </a:gsLst>
              <a:lin ang="2700000" scaled="0"/>
            </a:gradFill>
          </p:grpSpPr>
          <p:sp>
            <p:nvSpPr>
              <p:cNvPr id="25" name="Rectangle 37"/>
              <p:cNvSpPr>
                <a:spLocks noChangeArrowheads="1"/>
              </p:cNvSpPr>
              <p:nvPr/>
            </p:nvSpPr>
            <p:spPr bwMode="auto">
              <a:xfrm>
                <a:off x="2902"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6" name="Rectangle 38"/>
              <p:cNvSpPr>
                <a:spLocks noChangeArrowheads="1"/>
              </p:cNvSpPr>
              <p:nvPr/>
            </p:nvSpPr>
            <p:spPr bwMode="auto">
              <a:xfrm>
                <a:off x="3128"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7" name="Rectangle 39"/>
              <p:cNvSpPr>
                <a:spLocks noChangeArrowheads="1"/>
              </p:cNvSpPr>
              <p:nvPr/>
            </p:nvSpPr>
            <p:spPr bwMode="auto">
              <a:xfrm>
                <a:off x="3355"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8" name="Rectangle 40"/>
              <p:cNvSpPr>
                <a:spLocks noChangeArrowheads="1"/>
              </p:cNvSpPr>
              <p:nvPr/>
            </p:nvSpPr>
            <p:spPr bwMode="auto">
              <a:xfrm>
                <a:off x="3582"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9" name="Text Box 41"/>
              <p:cNvSpPr txBox="1">
                <a:spLocks noChangeArrowheads="1"/>
              </p:cNvSpPr>
              <p:nvPr/>
            </p:nvSpPr>
            <p:spPr bwMode="auto">
              <a:xfrm>
                <a:off x="2856" y="1602"/>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1200" dirty="0" err="1" smtClean="0">
                    <a:solidFill>
                      <a:schemeClr val="bg1"/>
                    </a:solidFill>
                  </a:rPr>
                  <a:t>webCache</a:t>
                </a:r>
                <a:endParaRPr lang="en-US" sz="1200" dirty="0">
                  <a:solidFill>
                    <a:schemeClr val="bg1"/>
                  </a:solidFill>
                </a:endParaRPr>
              </a:p>
            </p:txBody>
          </p:sp>
        </p:grpSp>
        <p:sp>
          <p:nvSpPr>
            <p:cNvPr id="24" name="5-Point Star 23"/>
            <p:cNvSpPr/>
            <p:nvPr/>
          </p:nvSpPr>
          <p:spPr bwMode="auto">
            <a:xfrm>
              <a:off x="7773007" y="3009899"/>
              <a:ext cx="99585" cy="97624"/>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
        <p:nvSpPr>
          <p:cNvPr id="23558" name="Rectangle 22"/>
          <p:cNvSpPr>
            <a:spLocks noChangeArrowheads="1"/>
          </p:cNvSpPr>
          <p:nvPr/>
        </p:nvSpPr>
        <p:spPr bwMode="auto">
          <a:xfrm>
            <a:off x="5059363" y="2181225"/>
            <a:ext cx="3848100" cy="4132263"/>
          </a:xfrm>
          <a:prstGeom prst="rect">
            <a:avLst/>
          </a:prstGeom>
          <a:gradFill rotWithShape="1">
            <a:gsLst>
              <a:gs pos="0">
                <a:srgbClr val="C0C0C0">
                  <a:alpha val="71999"/>
                </a:srgbClr>
              </a:gs>
              <a:gs pos="100000">
                <a:srgbClr val="FFFFFF"/>
              </a:gs>
            </a:gsLst>
            <a:lin ang="54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182880"/>
          <a:lstStyle/>
          <a:p>
            <a:pPr marL="227013" indent="-227013"/>
            <a:endParaRPr lang="en-US" sz="1600"/>
          </a:p>
        </p:txBody>
      </p:sp>
      <p:pic>
        <p:nvPicPr>
          <p:cNvPr id="23559"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3513" y="4962525"/>
            <a:ext cx="22320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3513" y="3468688"/>
            <a:ext cx="2189162"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3513" y="2325688"/>
            <a:ext cx="2265362"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20" descr="storage tank 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4613" y="5083175"/>
            <a:ext cx="935037"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Rectangle 5"/>
          <p:cNvSpPr>
            <a:spLocks noChangeArrowheads="1"/>
          </p:cNvSpPr>
          <p:nvPr/>
        </p:nvSpPr>
        <p:spPr bwMode="auto">
          <a:xfrm>
            <a:off x="5262563" y="2414588"/>
            <a:ext cx="2060575" cy="596900"/>
          </a:xfrm>
          <a:prstGeom prst="rect">
            <a:avLst/>
          </a:prstGeom>
          <a:gradFill rotWithShape="1">
            <a:gsLst>
              <a:gs pos="0">
                <a:srgbClr val="83AF00"/>
              </a:gs>
              <a:gs pos="100000">
                <a:srgbClr val="99CC00"/>
              </a:gs>
            </a:gsLst>
            <a:lin ang="189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228600" bIns="228600" anchor="ctr"/>
          <a:lstStyle/>
          <a:p>
            <a:pPr>
              <a:lnSpc>
                <a:spcPct val="95000"/>
              </a:lnSpc>
            </a:pPr>
            <a:r>
              <a:rPr lang="en-US" sz="1400" b="1" i="1">
                <a:solidFill>
                  <a:schemeClr val="bg1"/>
                </a:solidFill>
              </a:rPr>
              <a:t>Servlet/JSP/</a:t>
            </a:r>
            <a:br>
              <a:rPr lang="en-US" sz="1400" b="1" i="1">
                <a:solidFill>
                  <a:schemeClr val="bg1"/>
                </a:solidFill>
              </a:rPr>
            </a:br>
            <a:r>
              <a:rPr lang="en-US" sz="1400" b="1" i="1">
                <a:solidFill>
                  <a:schemeClr val="bg1"/>
                </a:solidFill>
              </a:rPr>
              <a:t>application</a:t>
            </a:r>
          </a:p>
        </p:txBody>
      </p:sp>
      <p:sp>
        <p:nvSpPr>
          <p:cNvPr id="23564" name="Rectangle 6"/>
          <p:cNvSpPr>
            <a:spLocks noChangeArrowheads="1"/>
          </p:cNvSpPr>
          <p:nvPr/>
        </p:nvSpPr>
        <p:spPr bwMode="auto">
          <a:xfrm>
            <a:off x="5305425" y="3494088"/>
            <a:ext cx="1974850" cy="658812"/>
          </a:xfrm>
          <a:prstGeom prst="rect">
            <a:avLst/>
          </a:prstGeom>
          <a:gradFill rotWithShape="1">
            <a:gsLst>
              <a:gs pos="0">
                <a:srgbClr val="279B9B"/>
              </a:gs>
              <a:gs pos="100000">
                <a:srgbClr val="33CCCC"/>
              </a:gs>
            </a:gsLst>
            <a:lin ang="189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228600" bIns="228600" anchor="ctr"/>
          <a:lstStyle/>
          <a:p>
            <a:pPr>
              <a:lnSpc>
                <a:spcPct val="95000"/>
              </a:lnSpc>
            </a:pPr>
            <a:r>
              <a:rPr lang="en-US" sz="1400" b="1"/>
              <a:t>DistributedMap API</a:t>
            </a:r>
          </a:p>
        </p:txBody>
      </p:sp>
      <p:sp>
        <p:nvSpPr>
          <p:cNvPr id="23565" name="Rectangle 8"/>
          <p:cNvSpPr>
            <a:spLocks noChangeArrowheads="1"/>
          </p:cNvSpPr>
          <p:nvPr/>
        </p:nvSpPr>
        <p:spPr bwMode="auto">
          <a:xfrm>
            <a:off x="5324475" y="4992688"/>
            <a:ext cx="1938338" cy="1077912"/>
          </a:xfrm>
          <a:prstGeom prst="rect">
            <a:avLst/>
          </a:prstGeom>
          <a:gradFill rotWithShape="1">
            <a:gsLst>
              <a:gs pos="0">
                <a:srgbClr val="00CCFF"/>
              </a:gs>
              <a:gs pos="100000">
                <a:srgbClr val="55DDFF"/>
              </a:gs>
            </a:gsLst>
            <a:lin ang="189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nSpc>
                <a:spcPct val="95000"/>
              </a:lnSpc>
            </a:pPr>
            <a:r>
              <a:rPr lang="en-US" sz="1400" b="1"/>
              <a:t>Liberty</a:t>
            </a:r>
          </a:p>
          <a:p>
            <a:pPr>
              <a:lnSpc>
                <a:spcPct val="95000"/>
              </a:lnSpc>
            </a:pPr>
            <a:r>
              <a:rPr lang="en-US" sz="1400" b="1"/>
              <a:t>implementation</a:t>
            </a:r>
          </a:p>
        </p:txBody>
      </p:sp>
      <p:sp>
        <p:nvSpPr>
          <p:cNvPr id="23566" name="Line 9"/>
          <p:cNvSpPr>
            <a:spLocks noChangeShapeType="1"/>
          </p:cNvSpPr>
          <p:nvPr/>
        </p:nvSpPr>
        <p:spPr bwMode="auto">
          <a:xfrm>
            <a:off x="6292850" y="3070225"/>
            <a:ext cx="0" cy="382588"/>
          </a:xfrm>
          <a:prstGeom prst="line">
            <a:avLst/>
          </a:prstGeom>
          <a:noFill/>
          <a:ln w="25400">
            <a:solidFill>
              <a:schemeClr val="bg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7" name="Line 10"/>
          <p:cNvSpPr>
            <a:spLocks noChangeShapeType="1"/>
          </p:cNvSpPr>
          <p:nvPr/>
        </p:nvSpPr>
        <p:spPr bwMode="auto">
          <a:xfrm flipH="1">
            <a:off x="7281863" y="3836988"/>
            <a:ext cx="352425" cy="0"/>
          </a:xfrm>
          <a:prstGeom prst="line">
            <a:avLst/>
          </a:prstGeom>
          <a:noFill/>
          <a:ln w="254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8" name="Line 11"/>
          <p:cNvSpPr>
            <a:spLocks noChangeShapeType="1"/>
          </p:cNvSpPr>
          <p:nvPr/>
        </p:nvSpPr>
        <p:spPr bwMode="auto">
          <a:xfrm>
            <a:off x="6292850" y="4187825"/>
            <a:ext cx="0" cy="760413"/>
          </a:xfrm>
          <a:prstGeom prst="line">
            <a:avLst/>
          </a:prstGeom>
          <a:noFill/>
          <a:ln w="25400">
            <a:solidFill>
              <a:schemeClr val="bg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9" name="AutoShape 12"/>
          <p:cNvSpPr>
            <a:spLocks noChangeArrowheads="1"/>
          </p:cNvSpPr>
          <p:nvPr/>
        </p:nvSpPr>
        <p:spPr bwMode="auto">
          <a:xfrm>
            <a:off x="7800975" y="5254625"/>
            <a:ext cx="74612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95000"/>
              </a:lnSpc>
            </a:pPr>
            <a:r>
              <a:rPr lang="en-US" sz="1200" b="1"/>
              <a:t>Disk</a:t>
            </a:r>
          </a:p>
          <a:p>
            <a:pPr>
              <a:lnSpc>
                <a:spcPct val="95000"/>
              </a:lnSpc>
            </a:pPr>
            <a:r>
              <a:rPr lang="en-US" sz="1200" b="1"/>
              <a:t>offload</a:t>
            </a:r>
          </a:p>
        </p:txBody>
      </p:sp>
      <p:sp>
        <p:nvSpPr>
          <p:cNvPr id="23570" name="Line 13"/>
          <p:cNvSpPr>
            <a:spLocks noChangeShapeType="1"/>
          </p:cNvSpPr>
          <p:nvPr/>
        </p:nvSpPr>
        <p:spPr bwMode="auto">
          <a:xfrm>
            <a:off x="7285038" y="5467350"/>
            <a:ext cx="487362" cy="0"/>
          </a:xfrm>
          <a:prstGeom prst="line">
            <a:avLst/>
          </a:prstGeom>
          <a:noFill/>
          <a:ln w="25400">
            <a:solidFill>
              <a:schemeClr val="bg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23571"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4438" y="3482975"/>
            <a:ext cx="1239837"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2" name="AutoShape 7"/>
          <p:cNvSpPr>
            <a:spLocks noChangeArrowheads="1"/>
          </p:cNvSpPr>
          <p:nvPr/>
        </p:nvSpPr>
        <p:spPr bwMode="auto">
          <a:xfrm>
            <a:off x="7602538" y="3509963"/>
            <a:ext cx="1093787" cy="628650"/>
          </a:xfrm>
          <a:prstGeom prst="foldedCorner">
            <a:avLst>
              <a:gd name="adj" fmla="val 21769"/>
            </a:avLst>
          </a:prstGeom>
          <a:gradFill rotWithShape="1">
            <a:gsLst>
              <a:gs pos="0">
                <a:srgbClr val="279B9B"/>
              </a:gs>
              <a:gs pos="100000">
                <a:srgbClr val="33CCCC"/>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tIns="91440" anchor="ctr"/>
          <a:lstStyle/>
          <a:p>
            <a:pPr>
              <a:lnSpc>
                <a:spcPct val="95000"/>
              </a:lnSpc>
            </a:pPr>
            <a:r>
              <a:rPr lang="en-US" sz="1400" b="1"/>
              <a:t>cachespec</a:t>
            </a:r>
          </a:p>
          <a:p>
            <a:pPr>
              <a:lnSpc>
                <a:spcPct val="95000"/>
              </a:lnSpc>
            </a:pPr>
            <a:r>
              <a:rPr lang="en-US" sz="1400" b="1"/>
              <a:t>xml</a:t>
            </a:r>
          </a:p>
        </p:txBody>
      </p:sp>
    </p:spTree>
    <p:extLst>
      <p:ext uri="{BB962C8B-B14F-4D97-AF65-F5344CB8AC3E}">
        <p14:creationId xmlns:p14="http://schemas.microsoft.com/office/powerpoint/2010/main" val="400533549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bwMode="auto">
          <a:xfrm>
            <a:off x="130365" y="873805"/>
            <a:ext cx="8616950" cy="457200"/>
          </a:xfrm>
          <a:ln>
            <a:miter lim="800000"/>
            <a:headEnd/>
            <a:tailEnd/>
          </a:ln>
        </p:spPr>
        <p:txBody>
          <a:bodyPr vert="horz" wrap="square" lIns="91440" tIns="45720" rIns="91440" bIns="45720" numCol="1" anchor="t" anchorCtr="0" compatLnSpc="1">
            <a:prstTxWarp prst="textNoShape">
              <a:avLst/>
            </a:prstTxWarp>
          </a:bodyPr>
          <a:lstStyle/>
          <a:p>
            <a:pPr>
              <a:defRPr/>
            </a:pPr>
            <a:r>
              <a:rPr lang="en-US" sz="2000" kern="1200" dirty="0" smtClean="0">
                <a:solidFill>
                  <a:schemeClr val="tx2"/>
                </a:solidFill>
                <a:ea typeface="+mn-ea"/>
                <a:cs typeface="Arial" pitchFamily="34" charset="0"/>
              </a:rPr>
              <a:t>Upgrade to </a:t>
            </a:r>
            <a:r>
              <a:rPr lang="en-US" sz="2000" kern="1200" dirty="0" err="1" smtClean="0">
                <a:solidFill>
                  <a:schemeClr val="tx2"/>
                </a:solidFill>
                <a:ea typeface="+mn-ea"/>
                <a:cs typeface="Arial" pitchFamily="34" charset="0"/>
              </a:rPr>
              <a:t>WebSphere</a:t>
            </a:r>
            <a:r>
              <a:rPr lang="en-US" sz="2000" kern="1200" dirty="0" smtClean="0">
                <a:solidFill>
                  <a:schemeClr val="tx2"/>
                </a:solidFill>
                <a:ea typeface="+mn-ea"/>
                <a:cs typeface="Arial" pitchFamily="34" charset="0"/>
              </a:rPr>
              <a:t> Extreme Scale for Web Caching</a:t>
            </a:r>
          </a:p>
        </p:txBody>
      </p:sp>
      <p:sp>
        <p:nvSpPr>
          <p:cNvPr id="24579" name="Rectangle 3"/>
          <p:cNvSpPr>
            <a:spLocks noGrp="1" noChangeArrowheads="1"/>
          </p:cNvSpPr>
          <p:nvPr>
            <p:ph type="body" idx="4294967295"/>
          </p:nvPr>
        </p:nvSpPr>
        <p:spPr bwMode="auto">
          <a:xfrm>
            <a:off x="0" y="1673225"/>
            <a:ext cx="3727450" cy="54213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dirty="0" smtClean="0"/>
              <a:t>Massive data volume with linear scalability</a:t>
            </a:r>
          </a:p>
          <a:p>
            <a:r>
              <a:rPr lang="en-US" sz="1800" dirty="0" smtClean="0"/>
              <a:t>Elasticity: add more instances dynamically and runtime redistributes data automatically.</a:t>
            </a:r>
          </a:p>
          <a:p>
            <a:r>
              <a:rPr lang="en-US" sz="1800" dirty="0" smtClean="0"/>
              <a:t>Cache consistency</a:t>
            </a:r>
          </a:p>
          <a:p>
            <a:r>
              <a:rPr lang="en-US" sz="1800" dirty="0" smtClean="0"/>
              <a:t>Configurable number of replicas: balance between read and write operations.</a:t>
            </a:r>
          </a:p>
          <a:p>
            <a:pPr lvl="1" indent="-174625" eaLnBrk="1" hangingPunct="1">
              <a:lnSpc>
                <a:spcPct val="95000"/>
              </a:lnSpc>
              <a:spcBef>
                <a:spcPct val="0"/>
              </a:spcBef>
            </a:pPr>
            <a:r>
              <a:rPr lang="en-US" sz="1600" dirty="0" smtClean="0"/>
              <a:t>No need to store cache at every application server.</a:t>
            </a:r>
          </a:p>
        </p:txBody>
      </p:sp>
      <p:grpSp>
        <p:nvGrpSpPr>
          <p:cNvPr id="2" name="Group 4"/>
          <p:cNvGrpSpPr>
            <a:grpSpLocks/>
          </p:cNvGrpSpPr>
          <p:nvPr/>
        </p:nvGrpSpPr>
        <p:grpSpPr bwMode="auto">
          <a:xfrm>
            <a:off x="7956550" y="1243013"/>
            <a:ext cx="1187450" cy="5281612"/>
            <a:chOff x="4910" y="496"/>
            <a:chExt cx="748" cy="3510"/>
          </a:xfrm>
          <a:effectLst>
            <a:outerShdw blurRad="50800" dist="38100" dir="2700000" algn="tl" rotWithShape="0">
              <a:prstClr val="black">
                <a:alpha val="40000"/>
              </a:prstClr>
            </a:outerShdw>
          </a:effectLst>
        </p:grpSpPr>
        <p:sp>
          <p:nvSpPr>
            <p:cNvPr id="45081" name="AutoShape 2"/>
            <p:cNvSpPr>
              <a:spLocks noChangeArrowheads="1"/>
            </p:cNvSpPr>
            <p:nvPr/>
          </p:nvSpPr>
          <p:spPr bwMode="auto">
            <a:xfrm>
              <a:off x="5015" y="496"/>
              <a:ext cx="551" cy="3510"/>
            </a:xfrm>
            <a:prstGeom prst="roundRect">
              <a:avLst>
                <a:gd name="adj" fmla="val 16667"/>
              </a:avLst>
            </a:prstGeom>
            <a:solidFill>
              <a:srgbClr val="CCCCFF">
                <a:alpha val="16862"/>
              </a:srgbClr>
            </a:solidFill>
            <a:ln w="9360">
              <a:solidFill>
                <a:srgbClr val="727272"/>
              </a:solidFill>
              <a:round/>
              <a:headEnd/>
              <a:tailEnd/>
            </a:ln>
          </p:spPr>
          <p:txBody>
            <a:bodyPr wrap="none" lIns="82945" tIns="41473" rIns="82945" bIns="41473" anchor="ctr"/>
            <a:lstStyle/>
            <a:p>
              <a:pPr algn="l">
                <a:defRPr/>
              </a:pPr>
              <a:endParaRPr lang="en-US" sz="1600"/>
            </a:p>
          </p:txBody>
        </p:sp>
        <p:sp>
          <p:nvSpPr>
            <p:cNvPr id="45082" name="Rectangle 328"/>
            <p:cNvSpPr>
              <a:spLocks noChangeArrowheads="1"/>
            </p:cNvSpPr>
            <p:nvPr/>
          </p:nvSpPr>
          <p:spPr bwMode="auto">
            <a:xfrm>
              <a:off x="5074" y="679"/>
              <a:ext cx="420" cy="265"/>
            </a:xfrm>
            <a:prstGeom prst="rect">
              <a:avLst/>
            </a:prstGeom>
            <a:solidFill>
              <a:schemeClr val="hlink"/>
            </a:solidFill>
            <a:ln w="9398">
              <a:noFill/>
              <a:round/>
              <a:headEnd/>
              <a:tailEnd/>
            </a:ln>
          </p:spPr>
          <p:txBody>
            <a:bodyPr wrap="none" lIns="82945" tIns="41473" rIns="82945" bIns="41473" anchor="ctr"/>
            <a:lstStyle/>
            <a:p>
              <a:pPr algn="l">
                <a:defRPr/>
              </a:pPr>
              <a:endParaRPr lang="en-US" sz="1600"/>
            </a:p>
          </p:txBody>
        </p:sp>
        <p:sp>
          <p:nvSpPr>
            <p:cNvPr id="45083" name="Text Box 340"/>
            <p:cNvSpPr txBox="1">
              <a:spLocks noChangeArrowheads="1"/>
            </p:cNvSpPr>
            <p:nvPr/>
          </p:nvSpPr>
          <p:spPr bwMode="auto">
            <a:xfrm rot="5400000">
              <a:off x="5188" y="2467"/>
              <a:ext cx="229" cy="229"/>
            </a:xfrm>
            <a:prstGeom prst="rect">
              <a:avLst/>
            </a:prstGeom>
            <a:noFill/>
            <a:ln w="21600">
              <a:noFill/>
              <a:round/>
              <a:headEnd/>
              <a:tailEnd/>
            </a:ln>
          </p:spPr>
          <p:txBody>
            <a:bodyPr lIns="82945" tIns="101461" rIns="82945" bIns="41473"/>
            <a:lstStyle/>
            <a:p>
              <a:pPr algn="l">
                <a:defRPr/>
              </a:pPr>
              <a:r>
                <a:rPr lang="en-GB" sz="1600" b="1">
                  <a:solidFill>
                    <a:srgbClr val="000000"/>
                  </a:solidFill>
                  <a:ea typeface="MS PGothic" pitchFamily="34" charset="-128"/>
                </a:rPr>
                <a:t>…</a:t>
              </a:r>
            </a:p>
          </p:txBody>
        </p:sp>
        <p:sp>
          <p:nvSpPr>
            <p:cNvPr id="45084" name="Rectangle 343"/>
            <p:cNvSpPr>
              <a:spLocks noChangeArrowheads="1"/>
            </p:cNvSpPr>
            <p:nvPr/>
          </p:nvSpPr>
          <p:spPr bwMode="auto">
            <a:xfrm>
              <a:off x="5048" y="3165"/>
              <a:ext cx="420" cy="265"/>
            </a:xfrm>
            <a:prstGeom prst="rect">
              <a:avLst/>
            </a:prstGeom>
            <a:solidFill>
              <a:schemeClr val="hlink"/>
            </a:solidFill>
            <a:ln w="9398">
              <a:noFill/>
              <a:round/>
              <a:headEnd/>
              <a:tailEnd/>
            </a:ln>
          </p:spPr>
          <p:txBody>
            <a:bodyPr wrap="none" lIns="82945" tIns="41473" rIns="82945" bIns="41473" anchor="ctr"/>
            <a:lstStyle/>
            <a:p>
              <a:pPr algn="l">
                <a:defRPr/>
              </a:pPr>
              <a:endParaRPr lang="en-US" sz="1600"/>
            </a:p>
          </p:txBody>
        </p:sp>
        <p:sp>
          <p:nvSpPr>
            <p:cNvPr id="45085" name="Text Box 344"/>
            <p:cNvSpPr txBox="1">
              <a:spLocks noChangeArrowheads="1"/>
            </p:cNvSpPr>
            <p:nvPr/>
          </p:nvSpPr>
          <p:spPr bwMode="auto">
            <a:xfrm>
              <a:off x="5049" y="3150"/>
              <a:ext cx="430" cy="228"/>
            </a:xfrm>
            <a:prstGeom prst="rect">
              <a:avLst/>
            </a:prstGeom>
            <a:noFill/>
            <a:ln w="21600">
              <a:noFill/>
              <a:round/>
              <a:headEnd/>
              <a:tailEnd/>
            </a:ln>
          </p:spPr>
          <p:txBody>
            <a:bodyPr lIns="82945" tIns="93232" rIns="82945" bIns="41473"/>
            <a:lstStyle/>
            <a:p>
              <a:pPr>
                <a:tabLst>
                  <a:tab pos="655638" algn="l"/>
                </a:tabLst>
                <a:defRPr/>
              </a:pPr>
              <a:r>
                <a:rPr lang="en-GB" sz="800">
                  <a:solidFill>
                    <a:schemeClr val="bg1"/>
                  </a:solidFill>
                  <a:ea typeface="MS PGothic" pitchFamily="34" charset="-128"/>
                </a:rPr>
                <a:t>Catalog</a:t>
              </a:r>
              <a:br>
                <a:rPr lang="en-GB" sz="800">
                  <a:solidFill>
                    <a:schemeClr val="bg1"/>
                  </a:solidFill>
                  <a:ea typeface="MS PGothic" pitchFamily="34" charset="-128"/>
                </a:rPr>
              </a:br>
              <a:r>
                <a:rPr lang="en-GB" sz="800">
                  <a:solidFill>
                    <a:schemeClr val="bg1"/>
                  </a:solidFill>
                  <a:ea typeface="MS PGothic" pitchFamily="34" charset="-128"/>
                </a:rPr>
                <a:t>Server</a:t>
              </a:r>
            </a:p>
          </p:txBody>
        </p:sp>
        <p:sp>
          <p:nvSpPr>
            <p:cNvPr id="45086" name="Text Box 345"/>
            <p:cNvSpPr txBox="1">
              <a:spLocks noChangeArrowheads="1"/>
            </p:cNvSpPr>
            <p:nvPr/>
          </p:nvSpPr>
          <p:spPr bwMode="auto">
            <a:xfrm>
              <a:off x="4910" y="3541"/>
              <a:ext cx="748" cy="444"/>
            </a:xfrm>
            <a:prstGeom prst="rect">
              <a:avLst/>
            </a:prstGeom>
            <a:noFill/>
            <a:ln w="21600">
              <a:noFill/>
              <a:round/>
              <a:headEnd/>
              <a:tailEnd/>
            </a:ln>
          </p:spPr>
          <p:txBody>
            <a:bodyPr lIns="82945" tIns="95288" rIns="82945" bIns="41473"/>
            <a:lstStyle/>
            <a:p>
              <a:pPr>
                <a:tabLst>
                  <a:tab pos="655638" algn="l"/>
                </a:tabLst>
                <a:defRPr/>
              </a:pPr>
              <a:r>
                <a:rPr lang="en-GB" sz="1000" b="1">
                  <a:solidFill>
                    <a:srgbClr val="000000"/>
                  </a:solidFill>
                  <a:ea typeface="MS PGothic" pitchFamily="34" charset="-128"/>
                </a:rPr>
                <a:t>WXS </a:t>
              </a:r>
              <a:br>
                <a:rPr lang="en-GB" sz="1000" b="1">
                  <a:solidFill>
                    <a:srgbClr val="000000"/>
                  </a:solidFill>
                  <a:ea typeface="MS PGothic" pitchFamily="34" charset="-128"/>
                </a:rPr>
              </a:br>
              <a:r>
                <a:rPr lang="en-GB" sz="1000" b="1">
                  <a:solidFill>
                    <a:srgbClr val="000000"/>
                  </a:solidFill>
                  <a:ea typeface="MS PGothic" pitchFamily="34" charset="-128"/>
                </a:rPr>
                <a:t>Caching </a:t>
              </a:r>
              <a:br>
                <a:rPr lang="en-GB" sz="1000" b="1">
                  <a:solidFill>
                    <a:srgbClr val="000000"/>
                  </a:solidFill>
                  <a:ea typeface="MS PGothic" pitchFamily="34" charset="-128"/>
                </a:rPr>
              </a:br>
              <a:r>
                <a:rPr lang="en-GB" sz="1000" b="1">
                  <a:solidFill>
                    <a:srgbClr val="000000"/>
                  </a:solidFill>
                  <a:ea typeface="MS PGothic" pitchFamily="34" charset="-128"/>
                </a:rPr>
                <a:t>Tier</a:t>
              </a:r>
              <a:br>
                <a:rPr lang="en-GB" sz="1000" b="1">
                  <a:solidFill>
                    <a:srgbClr val="000000"/>
                  </a:solidFill>
                  <a:ea typeface="MS PGothic" pitchFamily="34" charset="-128"/>
                </a:rPr>
              </a:br>
              <a:endParaRPr lang="en-GB" sz="1000" b="1">
                <a:solidFill>
                  <a:srgbClr val="000000"/>
                </a:solidFill>
                <a:ea typeface="MS PGothic" pitchFamily="34" charset="-128"/>
              </a:endParaRPr>
            </a:p>
          </p:txBody>
        </p:sp>
        <p:sp>
          <p:nvSpPr>
            <p:cNvPr id="45087" name="Text Box 331"/>
            <p:cNvSpPr txBox="1">
              <a:spLocks noChangeArrowheads="1"/>
            </p:cNvSpPr>
            <p:nvPr/>
          </p:nvSpPr>
          <p:spPr bwMode="auto">
            <a:xfrm>
              <a:off x="5070" y="682"/>
              <a:ext cx="430" cy="228"/>
            </a:xfrm>
            <a:prstGeom prst="rect">
              <a:avLst/>
            </a:prstGeom>
            <a:noFill/>
            <a:ln w="21600">
              <a:noFill/>
              <a:round/>
              <a:headEnd/>
              <a:tailEnd/>
            </a:ln>
          </p:spPr>
          <p:txBody>
            <a:bodyPr lIns="82945" tIns="93232" rIns="82945" bIns="41473"/>
            <a:lstStyle/>
            <a:p>
              <a:pPr>
                <a:tabLst>
                  <a:tab pos="655638" algn="l"/>
                </a:tabLst>
                <a:defRPr/>
              </a:pPr>
              <a:r>
                <a:rPr lang="en-GB" sz="800" dirty="0">
                  <a:solidFill>
                    <a:schemeClr val="bg1"/>
                  </a:solidFill>
                  <a:ea typeface="MS PGothic" pitchFamily="34" charset="-128"/>
                </a:rPr>
                <a:t>Grid Container</a:t>
              </a:r>
            </a:p>
          </p:txBody>
        </p:sp>
        <p:sp>
          <p:nvSpPr>
            <p:cNvPr id="45088" name="Rectangle 328"/>
            <p:cNvSpPr>
              <a:spLocks noChangeArrowheads="1"/>
            </p:cNvSpPr>
            <p:nvPr/>
          </p:nvSpPr>
          <p:spPr bwMode="auto">
            <a:xfrm>
              <a:off x="5074" y="1053"/>
              <a:ext cx="420" cy="265"/>
            </a:xfrm>
            <a:prstGeom prst="rect">
              <a:avLst/>
            </a:prstGeom>
            <a:solidFill>
              <a:schemeClr val="hlink"/>
            </a:solidFill>
            <a:ln w="9398">
              <a:noFill/>
              <a:round/>
              <a:headEnd/>
              <a:tailEnd/>
            </a:ln>
          </p:spPr>
          <p:txBody>
            <a:bodyPr wrap="none" lIns="82945" tIns="41473" rIns="82945" bIns="41473" anchor="ctr"/>
            <a:lstStyle/>
            <a:p>
              <a:pPr algn="l">
                <a:defRPr/>
              </a:pPr>
              <a:endParaRPr lang="en-US" sz="1600"/>
            </a:p>
          </p:txBody>
        </p:sp>
        <p:sp>
          <p:nvSpPr>
            <p:cNvPr id="45089" name="Text Box 331"/>
            <p:cNvSpPr txBox="1">
              <a:spLocks noChangeArrowheads="1"/>
            </p:cNvSpPr>
            <p:nvPr/>
          </p:nvSpPr>
          <p:spPr bwMode="auto">
            <a:xfrm>
              <a:off x="5070" y="1056"/>
              <a:ext cx="430" cy="228"/>
            </a:xfrm>
            <a:prstGeom prst="rect">
              <a:avLst/>
            </a:prstGeom>
            <a:noFill/>
            <a:ln w="21600">
              <a:noFill/>
              <a:round/>
              <a:headEnd/>
              <a:tailEnd/>
            </a:ln>
          </p:spPr>
          <p:txBody>
            <a:bodyPr lIns="82945" tIns="93232" rIns="82945" bIns="41473"/>
            <a:lstStyle/>
            <a:p>
              <a:pPr>
                <a:tabLst>
                  <a:tab pos="655638" algn="l"/>
                </a:tabLst>
                <a:defRPr/>
              </a:pPr>
              <a:r>
                <a:rPr lang="en-GB" sz="800">
                  <a:solidFill>
                    <a:schemeClr val="bg1"/>
                  </a:solidFill>
                  <a:ea typeface="MS PGothic" pitchFamily="34" charset="-128"/>
                </a:rPr>
                <a:t>Grid Container</a:t>
              </a:r>
            </a:p>
          </p:txBody>
        </p:sp>
        <p:sp>
          <p:nvSpPr>
            <p:cNvPr id="45090" name="Rectangle 328"/>
            <p:cNvSpPr>
              <a:spLocks noChangeArrowheads="1"/>
            </p:cNvSpPr>
            <p:nvPr/>
          </p:nvSpPr>
          <p:spPr bwMode="auto">
            <a:xfrm>
              <a:off x="5074" y="1437"/>
              <a:ext cx="420" cy="265"/>
            </a:xfrm>
            <a:prstGeom prst="rect">
              <a:avLst/>
            </a:prstGeom>
            <a:solidFill>
              <a:schemeClr val="hlink"/>
            </a:solidFill>
            <a:ln w="9398">
              <a:noFill/>
              <a:round/>
              <a:headEnd/>
              <a:tailEnd/>
            </a:ln>
          </p:spPr>
          <p:txBody>
            <a:bodyPr wrap="none" lIns="82945" tIns="41473" rIns="82945" bIns="41473" anchor="ctr"/>
            <a:lstStyle/>
            <a:p>
              <a:pPr algn="l">
                <a:defRPr/>
              </a:pPr>
              <a:endParaRPr lang="en-US" sz="1600"/>
            </a:p>
          </p:txBody>
        </p:sp>
        <p:sp>
          <p:nvSpPr>
            <p:cNvPr id="45091" name="Text Box 331"/>
            <p:cNvSpPr txBox="1">
              <a:spLocks noChangeArrowheads="1"/>
            </p:cNvSpPr>
            <p:nvPr/>
          </p:nvSpPr>
          <p:spPr bwMode="auto">
            <a:xfrm>
              <a:off x="5070" y="1440"/>
              <a:ext cx="430" cy="228"/>
            </a:xfrm>
            <a:prstGeom prst="rect">
              <a:avLst/>
            </a:prstGeom>
            <a:noFill/>
            <a:ln w="21600">
              <a:noFill/>
              <a:round/>
              <a:headEnd/>
              <a:tailEnd/>
            </a:ln>
          </p:spPr>
          <p:txBody>
            <a:bodyPr lIns="82945" tIns="93232" rIns="82945" bIns="41473"/>
            <a:lstStyle/>
            <a:p>
              <a:pPr>
                <a:tabLst>
                  <a:tab pos="655638" algn="l"/>
                </a:tabLst>
                <a:defRPr/>
              </a:pPr>
              <a:r>
                <a:rPr lang="en-GB" sz="800">
                  <a:solidFill>
                    <a:schemeClr val="bg1"/>
                  </a:solidFill>
                  <a:ea typeface="MS PGothic" pitchFamily="34" charset="-128"/>
                </a:rPr>
                <a:t>Grid Container</a:t>
              </a:r>
            </a:p>
          </p:txBody>
        </p:sp>
        <p:sp>
          <p:nvSpPr>
            <p:cNvPr id="45092" name="Rectangle 328"/>
            <p:cNvSpPr>
              <a:spLocks noChangeArrowheads="1"/>
            </p:cNvSpPr>
            <p:nvPr/>
          </p:nvSpPr>
          <p:spPr bwMode="auto">
            <a:xfrm>
              <a:off x="5074" y="1773"/>
              <a:ext cx="420" cy="265"/>
            </a:xfrm>
            <a:prstGeom prst="rect">
              <a:avLst/>
            </a:prstGeom>
            <a:solidFill>
              <a:schemeClr val="hlink"/>
            </a:solidFill>
            <a:ln w="9398">
              <a:noFill/>
              <a:round/>
              <a:headEnd/>
              <a:tailEnd/>
            </a:ln>
          </p:spPr>
          <p:txBody>
            <a:bodyPr wrap="none" lIns="82945" tIns="41473" rIns="82945" bIns="41473" anchor="ctr"/>
            <a:lstStyle/>
            <a:p>
              <a:pPr algn="l">
                <a:defRPr/>
              </a:pPr>
              <a:endParaRPr lang="en-US" sz="1600"/>
            </a:p>
          </p:txBody>
        </p:sp>
        <p:sp>
          <p:nvSpPr>
            <p:cNvPr id="45093" name="Text Box 331"/>
            <p:cNvSpPr txBox="1">
              <a:spLocks noChangeArrowheads="1"/>
            </p:cNvSpPr>
            <p:nvPr/>
          </p:nvSpPr>
          <p:spPr bwMode="auto">
            <a:xfrm>
              <a:off x="5070" y="1776"/>
              <a:ext cx="430" cy="228"/>
            </a:xfrm>
            <a:prstGeom prst="rect">
              <a:avLst/>
            </a:prstGeom>
            <a:noFill/>
            <a:ln w="21600">
              <a:noFill/>
              <a:round/>
              <a:headEnd/>
              <a:tailEnd/>
            </a:ln>
          </p:spPr>
          <p:txBody>
            <a:bodyPr lIns="82945" tIns="93232" rIns="82945" bIns="41473"/>
            <a:lstStyle/>
            <a:p>
              <a:pPr>
                <a:tabLst>
                  <a:tab pos="655638" algn="l"/>
                </a:tabLst>
                <a:defRPr/>
              </a:pPr>
              <a:r>
                <a:rPr lang="en-GB" sz="800">
                  <a:solidFill>
                    <a:schemeClr val="bg1"/>
                  </a:solidFill>
                  <a:ea typeface="MS PGothic" pitchFamily="34" charset="-128"/>
                </a:rPr>
                <a:t>Grid Container</a:t>
              </a:r>
            </a:p>
          </p:txBody>
        </p:sp>
        <p:sp>
          <p:nvSpPr>
            <p:cNvPr id="45094" name="Rectangle 328"/>
            <p:cNvSpPr>
              <a:spLocks noChangeArrowheads="1"/>
            </p:cNvSpPr>
            <p:nvPr/>
          </p:nvSpPr>
          <p:spPr bwMode="auto">
            <a:xfrm>
              <a:off x="5074" y="2157"/>
              <a:ext cx="420" cy="265"/>
            </a:xfrm>
            <a:prstGeom prst="rect">
              <a:avLst/>
            </a:prstGeom>
            <a:solidFill>
              <a:schemeClr val="hlink"/>
            </a:solidFill>
            <a:ln w="9398">
              <a:noFill/>
              <a:round/>
              <a:headEnd/>
              <a:tailEnd/>
            </a:ln>
          </p:spPr>
          <p:txBody>
            <a:bodyPr wrap="none" lIns="82945" tIns="41473" rIns="82945" bIns="41473" anchor="ctr"/>
            <a:lstStyle/>
            <a:p>
              <a:pPr algn="l">
                <a:defRPr/>
              </a:pPr>
              <a:endParaRPr lang="en-US" sz="1600"/>
            </a:p>
          </p:txBody>
        </p:sp>
        <p:sp>
          <p:nvSpPr>
            <p:cNvPr id="45095" name="Text Box 331"/>
            <p:cNvSpPr txBox="1">
              <a:spLocks noChangeArrowheads="1"/>
            </p:cNvSpPr>
            <p:nvPr/>
          </p:nvSpPr>
          <p:spPr bwMode="auto">
            <a:xfrm>
              <a:off x="5070" y="2160"/>
              <a:ext cx="430" cy="228"/>
            </a:xfrm>
            <a:prstGeom prst="rect">
              <a:avLst/>
            </a:prstGeom>
            <a:noFill/>
            <a:ln w="21600">
              <a:noFill/>
              <a:round/>
              <a:headEnd/>
              <a:tailEnd/>
            </a:ln>
          </p:spPr>
          <p:txBody>
            <a:bodyPr lIns="82945" tIns="93232" rIns="82945" bIns="41473"/>
            <a:lstStyle/>
            <a:p>
              <a:pPr>
                <a:tabLst>
                  <a:tab pos="655638" algn="l"/>
                </a:tabLst>
                <a:defRPr/>
              </a:pPr>
              <a:r>
                <a:rPr lang="en-GB" sz="800">
                  <a:solidFill>
                    <a:schemeClr val="bg1"/>
                  </a:solidFill>
                  <a:ea typeface="MS PGothic" pitchFamily="34" charset="-128"/>
                </a:rPr>
                <a:t>Grid Container</a:t>
              </a:r>
            </a:p>
          </p:txBody>
        </p:sp>
        <p:sp>
          <p:nvSpPr>
            <p:cNvPr id="45096" name="Rectangle 328"/>
            <p:cNvSpPr>
              <a:spLocks noChangeArrowheads="1"/>
            </p:cNvSpPr>
            <p:nvPr/>
          </p:nvSpPr>
          <p:spPr bwMode="auto">
            <a:xfrm>
              <a:off x="5074" y="2736"/>
              <a:ext cx="420" cy="265"/>
            </a:xfrm>
            <a:prstGeom prst="rect">
              <a:avLst/>
            </a:prstGeom>
            <a:solidFill>
              <a:schemeClr val="hlink"/>
            </a:solidFill>
            <a:ln w="9398">
              <a:noFill/>
              <a:round/>
              <a:headEnd/>
              <a:tailEnd/>
            </a:ln>
          </p:spPr>
          <p:txBody>
            <a:bodyPr wrap="none" lIns="82945" tIns="41473" rIns="82945" bIns="41473" anchor="ctr"/>
            <a:lstStyle/>
            <a:p>
              <a:pPr algn="l">
                <a:defRPr/>
              </a:pPr>
              <a:endParaRPr lang="en-US" sz="1600"/>
            </a:p>
          </p:txBody>
        </p:sp>
        <p:sp>
          <p:nvSpPr>
            <p:cNvPr id="45097" name="Text Box 331"/>
            <p:cNvSpPr txBox="1">
              <a:spLocks noChangeArrowheads="1"/>
            </p:cNvSpPr>
            <p:nvPr/>
          </p:nvSpPr>
          <p:spPr bwMode="auto">
            <a:xfrm>
              <a:off x="5070" y="2739"/>
              <a:ext cx="430" cy="228"/>
            </a:xfrm>
            <a:prstGeom prst="rect">
              <a:avLst/>
            </a:prstGeom>
            <a:noFill/>
            <a:ln w="21600">
              <a:noFill/>
              <a:round/>
              <a:headEnd/>
              <a:tailEnd/>
            </a:ln>
          </p:spPr>
          <p:txBody>
            <a:bodyPr lIns="82945" tIns="93232" rIns="82945" bIns="41473"/>
            <a:lstStyle/>
            <a:p>
              <a:pPr>
                <a:tabLst>
                  <a:tab pos="655638" algn="l"/>
                </a:tabLst>
                <a:defRPr/>
              </a:pPr>
              <a:r>
                <a:rPr lang="en-GB" sz="800">
                  <a:solidFill>
                    <a:schemeClr val="bg1"/>
                  </a:solidFill>
                  <a:ea typeface="MS PGothic" pitchFamily="34" charset="-128"/>
                </a:rPr>
                <a:t>Grid Container</a:t>
              </a:r>
            </a:p>
          </p:txBody>
        </p:sp>
      </p:grpSp>
      <p:sp>
        <p:nvSpPr>
          <p:cNvPr id="24582" name="Rectangle 41"/>
          <p:cNvSpPr>
            <a:spLocks noChangeArrowheads="1"/>
          </p:cNvSpPr>
          <p:nvPr/>
        </p:nvSpPr>
        <p:spPr bwMode="auto">
          <a:xfrm>
            <a:off x="3932238" y="1333500"/>
            <a:ext cx="3502025" cy="2482850"/>
          </a:xfrm>
          <a:prstGeom prst="rect">
            <a:avLst/>
          </a:prstGeom>
          <a:gradFill rotWithShape="1">
            <a:gsLst>
              <a:gs pos="0">
                <a:srgbClr val="C0C0C0">
                  <a:alpha val="71999"/>
                </a:srgbClr>
              </a:gs>
              <a:gs pos="100000">
                <a:srgbClr val="FFFFFF"/>
              </a:gs>
            </a:gsLst>
            <a:lin ang="54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182880"/>
          <a:lstStyle/>
          <a:p>
            <a:pPr marL="227013" indent="-227013"/>
            <a:endParaRPr lang="en-US" sz="1400"/>
          </a:p>
        </p:txBody>
      </p:sp>
      <p:pic>
        <p:nvPicPr>
          <p:cNvPr id="24583"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3038" y="3005138"/>
            <a:ext cx="203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2106613"/>
            <a:ext cx="19907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1419225"/>
            <a:ext cx="20605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Rectangle 5"/>
          <p:cNvSpPr>
            <a:spLocks noChangeArrowheads="1"/>
          </p:cNvSpPr>
          <p:nvPr/>
        </p:nvSpPr>
        <p:spPr bwMode="auto">
          <a:xfrm>
            <a:off x="5324475" y="1473200"/>
            <a:ext cx="1874838" cy="358775"/>
          </a:xfrm>
          <a:prstGeom prst="rect">
            <a:avLst/>
          </a:prstGeom>
          <a:gradFill rotWithShape="1">
            <a:gsLst>
              <a:gs pos="0">
                <a:srgbClr val="83AF00"/>
              </a:gs>
              <a:gs pos="100000">
                <a:srgbClr val="99CC00"/>
              </a:gs>
            </a:gsLst>
            <a:lin ang="189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228600" bIns="228600" anchor="ctr"/>
          <a:lstStyle/>
          <a:p>
            <a:pPr>
              <a:lnSpc>
                <a:spcPct val="95000"/>
              </a:lnSpc>
            </a:pPr>
            <a:r>
              <a:rPr lang="en-US" sz="1200" b="1" i="1">
                <a:solidFill>
                  <a:schemeClr val="bg1"/>
                </a:solidFill>
              </a:rPr>
              <a:t>Servlet/JSP/</a:t>
            </a:r>
            <a:br>
              <a:rPr lang="en-US" sz="1200" b="1" i="1">
                <a:solidFill>
                  <a:schemeClr val="bg1"/>
                </a:solidFill>
              </a:rPr>
            </a:br>
            <a:r>
              <a:rPr lang="en-US" sz="1200" b="1" i="1">
                <a:solidFill>
                  <a:schemeClr val="bg1"/>
                </a:solidFill>
              </a:rPr>
              <a:t>application</a:t>
            </a:r>
          </a:p>
        </p:txBody>
      </p:sp>
      <p:sp>
        <p:nvSpPr>
          <p:cNvPr id="24587" name="Rectangle 6"/>
          <p:cNvSpPr>
            <a:spLocks noChangeArrowheads="1"/>
          </p:cNvSpPr>
          <p:nvPr/>
        </p:nvSpPr>
        <p:spPr bwMode="auto">
          <a:xfrm>
            <a:off x="5362575" y="2122488"/>
            <a:ext cx="1797050" cy="395287"/>
          </a:xfrm>
          <a:prstGeom prst="rect">
            <a:avLst/>
          </a:prstGeom>
          <a:gradFill rotWithShape="1">
            <a:gsLst>
              <a:gs pos="0">
                <a:srgbClr val="279B9B"/>
              </a:gs>
              <a:gs pos="100000">
                <a:srgbClr val="33CCCC"/>
              </a:gs>
            </a:gsLst>
            <a:lin ang="189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228600" bIns="228600" anchor="ctr"/>
          <a:lstStyle/>
          <a:p>
            <a:pPr>
              <a:lnSpc>
                <a:spcPct val="95000"/>
              </a:lnSpc>
            </a:pPr>
            <a:r>
              <a:rPr lang="en-US" sz="1200" b="1"/>
              <a:t>DistributedMap API</a:t>
            </a:r>
          </a:p>
        </p:txBody>
      </p:sp>
      <p:sp>
        <p:nvSpPr>
          <p:cNvPr id="24588" name="Rectangle 8"/>
          <p:cNvSpPr>
            <a:spLocks noChangeArrowheads="1"/>
          </p:cNvSpPr>
          <p:nvPr/>
        </p:nvSpPr>
        <p:spPr bwMode="auto">
          <a:xfrm>
            <a:off x="5380038" y="3022600"/>
            <a:ext cx="1763712" cy="647700"/>
          </a:xfrm>
          <a:prstGeom prst="rect">
            <a:avLst/>
          </a:prstGeom>
          <a:gradFill rotWithShape="1">
            <a:gsLst>
              <a:gs pos="0">
                <a:srgbClr val="00CCFF"/>
              </a:gs>
              <a:gs pos="100000">
                <a:srgbClr val="55DDFF"/>
              </a:gs>
            </a:gsLst>
            <a:lin ang="189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nSpc>
                <a:spcPct val="95000"/>
              </a:lnSpc>
            </a:pPr>
            <a:r>
              <a:rPr lang="en-US" sz="1200" b="1"/>
              <a:t>WebSphere eXtreme</a:t>
            </a:r>
          </a:p>
          <a:p>
            <a:pPr>
              <a:lnSpc>
                <a:spcPct val="95000"/>
              </a:lnSpc>
            </a:pPr>
            <a:r>
              <a:rPr lang="en-US" sz="1200" b="1"/>
              <a:t>Scale Client</a:t>
            </a:r>
          </a:p>
        </p:txBody>
      </p:sp>
      <p:sp>
        <p:nvSpPr>
          <p:cNvPr id="24589" name="Line 9"/>
          <p:cNvSpPr>
            <a:spLocks noChangeShapeType="1"/>
          </p:cNvSpPr>
          <p:nvPr/>
        </p:nvSpPr>
        <p:spPr bwMode="auto">
          <a:xfrm>
            <a:off x="6261100" y="1866900"/>
            <a:ext cx="0" cy="230188"/>
          </a:xfrm>
          <a:prstGeom prst="line">
            <a:avLst/>
          </a:prstGeom>
          <a:noFill/>
          <a:ln w="25400">
            <a:solidFill>
              <a:schemeClr val="bg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0" name="Line 10"/>
          <p:cNvSpPr>
            <a:spLocks noChangeShapeType="1"/>
          </p:cNvSpPr>
          <p:nvPr/>
        </p:nvSpPr>
        <p:spPr bwMode="auto">
          <a:xfrm flipH="1">
            <a:off x="5027613" y="2289175"/>
            <a:ext cx="320675" cy="0"/>
          </a:xfrm>
          <a:prstGeom prst="line">
            <a:avLst/>
          </a:prstGeom>
          <a:noFill/>
          <a:ln w="254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1" name="Line 11"/>
          <p:cNvSpPr>
            <a:spLocks noChangeShapeType="1"/>
          </p:cNvSpPr>
          <p:nvPr/>
        </p:nvSpPr>
        <p:spPr bwMode="auto">
          <a:xfrm>
            <a:off x="6261100" y="2538413"/>
            <a:ext cx="0" cy="457200"/>
          </a:xfrm>
          <a:prstGeom prst="line">
            <a:avLst/>
          </a:prstGeom>
          <a:noFill/>
          <a:ln w="25400">
            <a:solidFill>
              <a:schemeClr val="bg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24592"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3200" y="2101850"/>
            <a:ext cx="11271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3" name="AutoShape 7"/>
          <p:cNvSpPr>
            <a:spLocks noChangeArrowheads="1"/>
          </p:cNvSpPr>
          <p:nvPr/>
        </p:nvSpPr>
        <p:spPr bwMode="auto">
          <a:xfrm>
            <a:off x="4046538" y="2117725"/>
            <a:ext cx="995362" cy="377825"/>
          </a:xfrm>
          <a:prstGeom prst="foldedCorner">
            <a:avLst>
              <a:gd name="adj" fmla="val 21769"/>
            </a:avLst>
          </a:prstGeom>
          <a:gradFill rotWithShape="1">
            <a:gsLst>
              <a:gs pos="0">
                <a:srgbClr val="279B9B"/>
              </a:gs>
              <a:gs pos="100000">
                <a:srgbClr val="33CCCC"/>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tIns="91440" anchor="ctr"/>
          <a:lstStyle/>
          <a:p>
            <a:pPr>
              <a:lnSpc>
                <a:spcPct val="95000"/>
              </a:lnSpc>
            </a:pPr>
            <a:r>
              <a:rPr lang="en-US" sz="1200" b="1"/>
              <a:t>cachespec</a:t>
            </a:r>
          </a:p>
          <a:p>
            <a:pPr>
              <a:lnSpc>
                <a:spcPct val="95000"/>
              </a:lnSpc>
            </a:pPr>
            <a:r>
              <a:rPr lang="en-US" sz="1200" b="1"/>
              <a:t>xml</a:t>
            </a:r>
          </a:p>
        </p:txBody>
      </p:sp>
      <p:sp>
        <p:nvSpPr>
          <p:cNvPr id="24594" name="AutoShape 39"/>
          <p:cNvSpPr>
            <a:spLocks noChangeArrowheads="1"/>
          </p:cNvSpPr>
          <p:nvPr/>
        </p:nvSpPr>
        <p:spPr bwMode="auto">
          <a:xfrm>
            <a:off x="7248525" y="3286125"/>
            <a:ext cx="874713" cy="238125"/>
          </a:xfrm>
          <a:prstGeom prst="leftRightArrow">
            <a:avLst>
              <a:gd name="adj1" fmla="val 50000"/>
              <a:gd name="adj2" fmla="val 58416"/>
            </a:avLst>
          </a:prstGeom>
          <a:solidFill>
            <a:schemeClr val="bg2"/>
          </a:solidFill>
          <a:ln w="25400">
            <a:solidFill>
              <a:schemeClr val="bg2"/>
            </a:solidFill>
            <a:round/>
            <a:headEnd type="triangle" w="med" len="med"/>
            <a:tailEnd type="triangle" w="med" len="med"/>
          </a:ln>
        </p:spPr>
        <p:txBody>
          <a:bodyPr wrap="none" anchor="ctr"/>
          <a:lstStyle/>
          <a:p>
            <a:endParaRPr lang="en-US" sz="1600"/>
          </a:p>
        </p:txBody>
      </p:sp>
      <p:sp>
        <p:nvSpPr>
          <p:cNvPr id="24595" name="Rectangle 57"/>
          <p:cNvSpPr>
            <a:spLocks noChangeArrowheads="1"/>
          </p:cNvSpPr>
          <p:nvPr/>
        </p:nvSpPr>
        <p:spPr bwMode="auto">
          <a:xfrm>
            <a:off x="3913188" y="4030663"/>
            <a:ext cx="3502025" cy="2482850"/>
          </a:xfrm>
          <a:prstGeom prst="rect">
            <a:avLst/>
          </a:prstGeom>
          <a:gradFill rotWithShape="1">
            <a:gsLst>
              <a:gs pos="0">
                <a:srgbClr val="C0C0C0">
                  <a:alpha val="71999"/>
                </a:srgbClr>
              </a:gs>
              <a:gs pos="100000">
                <a:srgbClr val="FFFFFF"/>
              </a:gs>
            </a:gsLst>
            <a:lin ang="54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182880"/>
          <a:lstStyle/>
          <a:p>
            <a:pPr marL="227013" indent="-227013"/>
            <a:endParaRPr lang="en-US" sz="1400"/>
          </a:p>
        </p:txBody>
      </p:sp>
      <p:pic>
        <p:nvPicPr>
          <p:cNvPr id="24596"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3988" y="5702300"/>
            <a:ext cx="2030412"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75" y="4803775"/>
            <a:ext cx="19923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75" y="4116388"/>
            <a:ext cx="20621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9" name="Rectangle 5"/>
          <p:cNvSpPr>
            <a:spLocks noChangeArrowheads="1"/>
          </p:cNvSpPr>
          <p:nvPr/>
        </p:nvSpPr>
        <p:spPr bwMode="auto">
          <a:xfrm>
            <a:off x="5303838" y="4170363"/>
            <a:ext cx="1874837" cy="358775"/>
          </a:xfrm>
          <a:prstGeom prst="rect">
            <a:avLst/>
          </a:prstGeom>
          <a:gradFill rotWithShape="1">
            <a:gsLst>
              <a:gs pos="0">
                <a:srgbClr val="83AF00"/>
              </a:gs>
              <a:gs pos="100000">
                <a:srgbClr val="99CC00"/>
              </a:gs>
            </a:gsLst>
            <a:lin ang="189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228600" bIns="228600" anchor="ctr"/>
          <a:lstStyle/>
          <a:p>
            <a:pPr>
              <a:lnSpc>
                <a:spcPct val="95000"/>
              </a:lnSpc>
            </a:pPr>
            <a:r>
              <a:rPr lang="en-US" sz="1200" b="1" i="1">
                <a:solidFill>
                  <a:schemeClr val="bg1"/>
                </a:solidFill>
              </a:rPr>
              <a:t>Servlet/JSP/</a:t>
            </a:r>
            <a:br>
              <a:rPr lang="en-US" sz="1200" b="1" i="1">
                <a:solidFill>
                  <a:schemeClr val="bg1"/>
                </a:solidFill>
              </a:rPr>
            </a:br>
            <a:r>
              <a:rPr lang="en-US" sz="1200" b="1" i="1">
                <a:solidFill>
                  <a:schemeClr val="bg1"/>
                </a:solidFill>
              </a:rPr>
              <a:t>application</a:t>
            </a:r>
          </a:p>
        </p:txBody>
      </p:sp>
      <p:sp>
        <p:nvSpPr>
          <p:cNvPr id="24600" name="Rectangle 6"/>
          <p:cNvSpPr>
            <a:spLocks noChangeArrowheads="1"/>
          </p:cNvSpPr>
          <p:nvPr/>
        </p:nvSpPr>
        <p:spPr bwMode="auto">
          <a:xfrm>
            <a:off x="5343525" y="4819650"/>
            <a:ext cx="1797050" cy="395288"/>
          </a:xfrm>
          <a:prstGeom prst="rect">
            <a:avLst/>
          </a:prstGeom>
          <a:gradFill rotWithShape="1">
            <a:gsLst>
              <a:gs pos="0">
                <a:srgbClr val="279B9B"/>
              </a:gs>
              <a:gs pos="100000">
                <a:srgbClr val="33CCCC"/>
              </a:gs>
            </a:gsLst>
            <a:lin ang="189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228600" bIns="228600" anchor="ctr"/>
          <a:lstStyle/>
          <a:p>
            <a:pPr>
              <a:lnSpc>
                <a:spcPct val="95000"/>
              </a:lnSpc>
            </a:pPr>
            <a:r>
              <a:rPr lang="en-US" sz="1200" b="1"/>
              <a:t>DistributedMap API</a:t>
            </a:r>
          </a:p>
        </p:txBody>
      </p:sp>
      <p:sp>
        <p:nvSpPr>
          <p:cNvPr id="24601" name="Rectangle 8"/>
          <p:cNvSpPr>
            <a:spLocks noChangeArrowheads="1"/>
          </p:cNvSpPr>
          <p:nvPr/>
        </p:nvSpPr>
        <p:spPr bwMode="auto">
          <a:xfrm>
            <a:off x="5360988" y="5719763"/>
            <a:ext cx="1763712" cy="647700"/>
          </a:xfrm>
          <a:prstGeom prst="rect">
            <a:avLst/>
          </a:prstGeom>
          <a:gradFill rotWithShape="1">
            <a:gsLst>
              <a:gs pos="0">
                <a:srgbClr val="00CCFF"/>
              </a:gs>
              <a:gs pos="100000">
                <a:srgbClr val="55DDFF"/>
              </a:gs>
            </a:gsLst>
            <a:lin ang="189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nSpc>
                <a:spcPct val="95000"/>
              </a:lnSpc>
            </a:pPr>
            <a:r>
              <a:rPr lang="en-US" sz="1200" b="1"/>
              <a:t>WebSphere eXtreme</a:t>
            </a:r>
          </a:p>
          <a:p>
            <a:pPr>
              <a:lnSpc>
                <a:spcPct val="95000"/>
              </a:lnSpc>
            </a:pPr>
            <a:r>
              <a:rPr lang="en-US" sz="1200" b="1"/>
              <a:t>Scale Client</a:t>
            </a:r>
          </a:p>
        </p:txBody>
      </p:sp>
      <p:sp>
        <p:nvSpPr>
          <p:cNvPr id="24602" name="Line 9"/>
          <p:cNvSpPr>
            <a:spLocks noChangeShapeType="1"/>
          </p:cNvSpPr>
          <p:nvPr/>
        </p:nvSpPr>
        <p:spPr bwMode="auto">
          <a:xfrm>
            <a:off x="6242050" y="4564063"/>
            <a:ext cx="0" cy="230187"/>
          </a:xfrm>
          <a:prstGeom prst="line">
            <a:avLst/>
          </a:prstGeom>
          <a:noFill/>
          <a:ln w="25400">
            <a:solidFill>
              <a:schemeClr val="bg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3" name="Line 10"/>
          <p:cNvSpPr>
            <a:spLocks noChangeShapeType="1"/>
          </p:cNvSpPr>
          <p:nvPr/>
        </p:nvSpPr>
        <p:spPr bwMode="auto">
          <a:xfrm flipH="1">
            <a:off x="5006975" y="4984750"/>
            <a:ext cx="320675" cy="0"/>
          </a:xfrm>
          <a:prstGeom prst="line">
            <a:avLst/>
          </a:prstGeom>
          <a:noFill/>
          <a:ln w="254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4" name="Line 11"/>
          <p:cNvSpPr>
            <a:spLocks noChangeShapeType="1"/>
          </p:cNvSpPr>
          <p:nvPr/>
        </p:nvSpPr>
        <p:spPr bwMode="auto">
          <a:xfrm>
            <a:off x="6242050" y="5235575"/>
            <a:ext cx="0" cy="457200"/>
          </a:xfrm>
          <a:prstGeom prst="line">
            <a:avLst/>
          </a:prstGeom>
          <a:noFill/>
          <a:ln w="25400">
            <a:solidFill>
              <a:schemeClr val="bg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24605"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2563" y="4799013"/>
            <a:ext cx="112871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6" name="AutoShape 7"/>
          <p:cNvSpPr>
            <a:spLocks noChangeArrowheads="1"/>
          </p:cNvSpPr>
          <p:nvPr/>
        </p:nvSpPr>
        <p:spPr bwMode="auto">
          <a:xfrm>
            <a:off x="4027488" y="4814888"/>
            <a:ext cx="995362" cy="377825"/>
          </a:xfrm>
          <a:prstGeom prst="foldedCorner">
            <a:avLst>
              <a:gd name="adj" fmla="val 21769"/>
            </a:avLst>
          </a:prstGeom>
          <a:gradFill rotWithShape="1">
            <a:gsLst>
              <a:gs pos="0">
                <a:srgbClr val="279B9B"/>
              </a:gs>
              <a:gs pos="100000">
                <a:srgbClr val="33CCCC"/>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tIns="91440" anchor="ctr"/>
          <a:lstStyle/>
          <a:p>
            <a:pPr>
              <a:lnSpc>
                <a:spcPct val="95000"/>
              </a:lnSpc>
            </a:pPr>
            <a:r>
              <a:rPr lang="en-US" sz="1200" b="1"/>
              <a:t>cachespec</a:t>
            </a:r>
          </a:p>
          <a:p>
            <a:pPr>
              <a:lnSpc>
                <a:spcPct val="95000"/>
              </a:lnSpc>
            </a:pPr>
            <a:r>
              <a:rPr lang="en-US" sz="1200" b="1"/>
              <a:t>xml</a:t>
            </a:r>
          </a:p>
        </p:txBody>
      </p:sp>
      <p:sp>
        <p:nvSpPr>
          <p:cNvPr id="24607" name="AutoShape 39"/>
          <p:cNvSpPr>
            <a:spLocks noChangeArrowheads="1"/>
          </p:cNvSpPr>
          <p:nvPr/>
        </p:nvSpPr>
        <p:spPr bwMode="auto">
          <a:xfrm>
            <a:off x="7229475" y="5983288"/>
            <a:ext cx="874713" cy="238125"/>
          </a:xfrm>
          <a:prstGeom prst="leftRightArrow">
            <a:avLst>
              <a:gd name="adj1" fmla="val 50000"/>
              <a:gd name="adj2" fmla="val 58416"/>
            </a:avLst>
          </a:prstGeom>
          <a:solidFill>
            <a:schemeClr val="bg2"/>
          </a:solidFill>
          <a:ln w="25400">
            <a:solidFill>
              <a:schemeClr val="bg2"/>
            </a:solidFill>
            <a:round/>
            <a:headEnd type="triangle" w="med" len="med"/>
            <a:tailEnd type="triangle" w="med" len="med"/>
          </a:ln>
        </p:spPr>
        <p:txBody>
          <a:bodyPr wrap="none" anchor="ctr"/>
          <a:lstStyle/>
          <a:p>
            <a:endParaRPr lang="en-US" sz="1600"/>
          </a:p>
        </p:txBody>
      </p:sp>
    </p:spTree>
    <p:extLst>
      <p:ext uri="{BB962C8B-B14F-4D97-AF65-F5344CB8AC3E}">
        <p14:creationId xmlns:p14="http://schemas.microsoft.com/office/powerpoint/2010/main" val="61927055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4"/>
          <p:cNvSpPr>
            <a:spLocks noGrp="1"/>
          </p:cNvSpPr>
          <p:nvPr>
            <p:ph idx="1"/>
          </p:nvPr>
        </p:nvSpPr>
        <p:spPr bwMode="auto">
          <a:xfrm>
            <a:off x="136525" y="1466850"/>
            <a:ext cx="8583613" cy="3892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5000"/>
              </a:lnSpc>
              <a:spcBef>
                <a:spcPct val="0"/>
              </a:spcBef>
            </a:pPr>
            <a:r>
              <a:rPr lang="en-US" sz="1600" dirty="0" smtClean="0"/>
              <a:t>Add your own Liberty features via </a:t>
            </a:r>
            <a:r>
              <a:rPr lang="en-US" sz="1600" dirty="0" err="1" smtClean="0"/>
              <a:t>OSGi</a:t>
            </a:r>
            <a:r>
              <a:rPr lang="en-US" sz="1600" dirty="0" smtClean="0"/>
              <a:t> bundles</a:t>
            </a:r>
          </a:p>
          <a:p>
            <a:pPr lvl="1" eaLnBrk="1" hangingPunct="1">
              <a:lnSpc>
                <a:spcPct val="95000"/>
              </a:lnSpc>
              <a:spcBef>
                <a:spcPct val="0"/>
              </a:spcBef>
            </a:pPr>
            <a:r>
              <a:rPr lang="en-US" sz="1600" dirty="0" smtClean="0"/>
              <a:t>Web application bundles also supported</a:t>
            </a:r>
            <a:r>
              <a:rPr lang="en-US" altLang="ja-JP" sz="1600" dirty="0" smtClean="0">
                <a:ea typeface="MS PGothic" pitchFamily="34" charset="-128"/>
              </a:rPr>
              <a:t/>
            </a:r>
            <a:br>
              <a:rPr lang="en-US" altLang="ja-JP" sz="1600" dirty="0" smtClean="0">
                <a:ea typeface="MS PGothic" pitchFamily="34" charset="-128"/>
              </a:rPr>
            </a:br>
            <a:endParaRPr lang="en-US" sz="1600" dirty="0" smtClean="0"/>
          </a:p>
          <a:p>
            <a:pPr eaLnBrk="1" hangingPunct="1">
              <a:lnSpc>
                <a:spcPct val="95000"/>
              </a:lnSpc>
              <a:spcBef>
                <a:spcPct val="0"/>
              </a:spcBef>
            </a:pPr>
            <a:r>
              <a:rPr lang="en-US" sz="1600" dirty="0" smtClean="0"/>
              <a:t>Allows complete integration of third-party function into the Liberty runtime and development tools</a:t>
            </a:r>
          </a:p>
          <a:p>
            <a:pPr eaLnBrk="1" hangingPunct="1">
              <a:lnSpc>
                <a:spcPct val="95000"/>
              </a:lnSpc>
              <a:spcBef>
                <a:spcPct val="0"/>
              </a:spcBef>
            </a:pPr>
            <a:endParaRPr lang="en-US" sz="1600" dirty="0" smtClean="0"/>
          </a:p>
          <a:p>
            <a:pPr eaLnBrk="1" hangingPunct="1">
              <a:lnSpc>
                <a:spcPct val="95000"/>
              </a:lnSpc>
              <a:spcBef>
                <a:spcPct val="0"/>
              </a:spcBef>
            </a:pPr>
            <a:r>
              <a:rPr lang="en-US" sz="1600" dirty="0" smtClean="0"/>
              <a:t>Full life cycle: packaging, installation, and un-installation</a:t>
            </a:r>
            <a:r>
              <a:rPr lang="en-US" altLang="ja-JP" sz="1600" dirty="0" smtClean="0">
                <a:ea typeface="MS PGothic" pitchFamily="34" charset="-128"/>
              </a:rPr>
              <a:t/>
            </a:r>
            <a:br>
              <a:rPr lang="en-US" altLang="ja-JP" sz="1600" dirty="0" smtClean="0">
                <a:ea typeface="MS PGothic" pitchFamily="34" charset="-128"/>
              </a:rPr>
            </a:br>
            <a:endParaRPr lang="en-US" sz="1600" dirty="0" smtClean="0"/>
          </a:p>
          <a:p>
            <a:pPr eaLnBrk="1" hangingPunct="1">
              <a:lnSpc>
                <a:spcPct val="95000"/>
              </a:lnSpc>
              <a:spcBef>
                <a:spcPct val="0"/>
              </a:spcBef>
            </a:pPr>
            <a:r>
              <a:rPr lang="en-US" sz="1600" dirty="0" smtClean="0"/>
              <a:t>System Programming Interface (SPI) for:</a:t>
            </a:r>
          </a:p>
          <a:p>
            <a:pPr lvl="1" eaLnBrk="1" hangingPunct="1">
              <a:lnSpc>
                <a:spcPct val="95000"/>
              </a:lnSpc>
              <a:spcBef>
                <a:spcPct val="0"/>
              </a:spcBef>
            </a:pPr>
            <a:r>
              <a:rPr lang="en-US" sz="1600" dirty="0" smtClean="0"/>
              <a:t> Adding your own configuration</a:t>
            </a:r>
          </a:p>
          <a:p>
            <a:pPr lvl="1" eaLnBrk="1" hangingPunct="1">
              <a:lnSpc>
                <a:spcPct val="95000"/>
              </a:lnSpc>
              <a:spcBef>
                <a:spcPct val="0"/>
              </a:spcBef>
            </a:pPr>
            <a:r>
              <a:rPr lang="en-US" sz="1600" dirty="0" smtClean="0"/>
              <a:t> Interaction with Liberty kernel</a:t>
            </a:r>
            <a:r>
              <a:rPr lang="en-US" altLang="ja-JP" sz="1600" dirty="0" smtClean="0">
                <a:ea typeface="MS PGothic" pitchFamily="34" charset="-128"/>
              </a:rPr>
              <a:t/>
            </a:r>
            <a:br>
              <a:rPr lang="en-US" altLang="ja-JP" sz="1600" dirty="0" smtClean="0">
                <a:ea typeface="MS PGothic" pitchFamily="34" charset="-128"/>
              </a:rPr>
            </a:br>
            <a:endParaRPr lang="en-US" sz="1600" dirty="0" smtClean="0"/>
          </a:p>
          <a:p>
            <a:pPr eaLnBrk="1" hangingPunct="1">
              <a:lnSpc>
                <a:spcPct val="95000"/>
              </a:lnSpc>
              <a:spcBef>
                <a:spcPct val="0"/>
              </a:spcBef>
            </a:pPr>
            <a:r>
              <a:rPr lang="en-US" sz="1600" dirty="0" smtClean="0"/>
              <a:t>Class visibility protected by class loader</a:t>
            </a:r>
            <a:r>
              <a:rPr lang="en-US" altLang="ja-JP" sz="1600" dirty="0" smtClean="0">
                <a:ea typeface="MS PGothic" pitchFamily="34" charset="-128"/>
              </a:rPr>
              <a:t/>
            </a:r>
            <a:br>
              <a:rPr lang="en-US" altLang="ja-JP" sz="1600" dirty="0" smtClean="0">
                <a:ea typeface="MS PGothic" pitchFamily="34" charset="-128"/>
              </a:rPr>
            </a:br>
            <a:endParaRPr lang="en-US" sz="1600" dirty="0" smtClean="0"/>
          </a:p>
          <a:p>
            <a:pPr eaLnBrk="1" hangingPunct="1">
              <a:lnSpc>
                <a:spcPct val="95000"/>
              </a:lnSpc>
              <a:spcBef>
                <a:spcPct val="0"/>
              </a:spcBef>
            </a:pPr>
            <a:r>
              <a:rPr lang="en-US" sz="1600" dirty="0" smtClean="0"/>
              <a:t>Sample scenarios:</a:t>
            </a:r>
          </a:p>
          <a:p>
            <a:pPr lvl="1" eaLnBrk="1" hangingPunct="1">
              <a:lnSpc>
                <a:spcPct val="95000"/>
              </a:lnSpc>
              <a:spcBef>
                <a:spcPct val="0"/>
              </a:spcBef>
            </a:pPr>
            <a:r>
              <a:rPr lang="en-US" sz="1600" dirty="0" smtClean="0"/>
              <a:t>Extend </a:t>
            </a:r>
            <a:r>
              <a:rPr lang="en-US" sz="1600" dirty="0" err="1" smtClean="0"/>
              <a:t>OSGi</a:t>
            </a:r>
            <a:r>
              <a:rPr lang="en-US" sz="1600" dirty="0" smtClean="0"/>
              <a:t> applications programming model</a:t>
            </a:r>
          </a:p>
          <a:p>
            <a:pPr lvl="1" eaLnBrk="1" hangingPunct="1">
              <a:lnSpc>
                <a:spcPct val="95000"/>
              </a:lnSpc>
              <a:spcBef>
                <a:spcPct val="0"/>
              </a:spcBef>
            </a:pPr>
            <a:r>
              <a:rPr lang="en-US" sz="1600" dirty="0" smtClean="0"/>
              <a:t>Provide new infrastructure (i.e. Custom User Registry)</a:t>
            </a:r>
          </a:p>
        </p:txBody>
      </p:sp>
      <p:sp>
        <p:nvSpPr>
          <p:cNvPr id="25603" name="Title 1"/>
          <p:cNvSpPr>
            <a:spLocks/>
          </p:cNvSpPr>
          <p:nvPr/>
        </p:nvSpPr>
        <p:spPr bwMode="auto">
          <a:xfrm>
            <a:off x="107504" y="811560"/>
            <a:ext cx="8616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ja-JP" sz="2400" b="1" dirty="0" smtClean="0">
                <a:solidFill>
                  <a:schemeClr val="tx2"/>
                </a:solidFill>
                <a:ea typeface="MS PGothic" pitchFamily="34" charset="-128"/>
              </a:rPr>
              <a:t>SPI </a:t>
            </a:r>
            <a:r>
              <a:rPr lang="en-US" altLang="ja-JP" sz="2400" b="1" dirty="0">
                <a:solidFill>
                  <a:schemeClr val="tx2"/>
                </a:solidFill>
                <a:ea typeface="MS PGothic" pitchFamily="34" charset="-128"/>
              </a:rPr>
              <a:t>for Liberty Profile Extensions</a:t>
            </a:r>
          </a:p>
        </p:txBody>
      </p:sp>
    </p:spTree>
    <p:extLst>
      <p:ext uri="{BB962C8B-B14F-4D97-AF65-F5344CB8AC3E}">
        <p14:creationId xmlns:p14="http://schemas.microsoft.com/office/powerpoint/2010/main" val="39466570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bwMode="auto">
          <a:xfrm>
            <a:off x="133350" y="919572"/>
            <a:ext cx="8616950" cy="457200"/>
          </a:xfrm>
          <a:ln>
            <a:miter lim="800000"/>
            <a:headEnd/>
            <a:tailEnd/>
          </a:ln>
        </p:spPr>
        <p:txBody>
          <a:bodyPr vert="horz" wrap="square" lIns="91440" tIns="45720" rIns="91440" bIns="45720" numCol="1" anchor="t" anchorCtr="0" compatLnSpc="1">
            <a:prstTxWarp prst="textNoShape">
              <a:avLst/>
            </a:prstTxWarp>
          </a:bodyPr>
          <a:lstStyle/>
          <a:p>
            <a:pPr defTabSz="45720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kern="1200" dirty="0" smtClean="0">
                <a:ea typeface="MS Gothic" pitchFamily="49" charset="-128"/>
                <a:cs typeface="Arial" pitchFamily="34" charset="0"/>
              </a:rPr>
              <a:t>Security</a:t>
            </a:r>
          </a:p>
        </p:txBody>
      </p:sp>
      <p:sp>
        <p:nvSpPr>
          <p:cNvPr id="41987" name="Content Placeholder 1"/>
          <p:cNvSpPr>
            <a:spLocks noGrp="1"/>
          </p:cNvSpPr>
          <p:nvPr>
            <p:ph idx="1"/>
          </p:nvPr>
        </p:nvSpPr>
        <p:spPr>
          <a:xfrm>
            <a:off x="133350" y="1252538"/>
            <a:ext cx="8583613" cy="5026025"/>
          </a:xfrm>
        </p:spPr>
        <p:txBody>
          <a:bodyPr/>
          <a:lstStyle/>
          <a:p>
            <a:pPr>
              <a:lnSpc>
                <a:spcPts val="3725"/>
              </a:lnSpc>
              <a:buClrTx/>
              <a:buSzPct val="114000"/>
              <a:defRPr/>
            </a:pPr>
            <a:r>
              <a:rPr lang="en-US" dirty="0" smtClean="0">
                <a:cs typeface="Arial" pitchFamily="34" charset="0"/>
              </a:rPr>
              <a:t>Secure out of the box</a:t>
            </a:r>
          </a:p>
          <a:p>
            <a:pPr>
              <a:lnSpc>
                <a:spcPts val="3725"/>
              </a:lnSpc>
              <a:buClrTx/>
              <a:buSzPct val="114000"/>
              <a:defRPr/>
            </a:pPr>
            <a:r>
              <a:rPr lang="en-US" dirty="0" smtClean="0">
                <a:cs typeface="Arial" pitchFamily="34" charset="0"/>
              </a:rPr>
              <a:t>All opened ports are local host only</a:t>
            </a:r>
          </a:p>
          <a:p>
            <a:pPr>
              <a:lnSpc>
                <a:spcPts val="3725"/>
              </a:lnSpc>
              <a:buClrTx/>
              <a:buSzPct val="114000"/>
              <a:defRPr/>
            </a:pPr>
            <a:r>
              <a:rPr lang="en-US" dirty="0" smtClean="0">
                <a:cs typeface="Arial" pitchFamily="34" charset="0"/>
              </a:rPr>
              <a:t>Exposes no remote management by default</a:t>
            </a:r>
          </a:p>
          <a:p>
            <a:pPr>
              <a:lnSpc>
                <a:spcPts val="3725"/>
              </a:lnSpc>
              <a:buClrTx/>
              <a:buSzPct val="114000"/>
              <a:defRPr/>
            </a:pPr>
            <a:r>
              <a:rPr lang="en-US" dirty="0" smtClean="0">
                <a:cs typeface="Arial" pitchFamily="34" charset="0"/>
              </a:rPr>
              <a:t>Seamless transition when enabling security</a:t>
            </a:r>
          </a:p>
          <a:p>
            <a:pPr>
              <a:lnSpc>
                <a:spcPts val="3725"/>
              </a:lnSpc>
              <a:buClrTx/>
              <a:buSzPct val="114000"/>
              <a:defRPr/>
            </a:pPr>
            <a:r>
              <a:rPr lang="en-US" dirty="0" smtClean="0">
                <a:cs typeface="Arial" pitchFamily="34" charset="0"/>
              </a:rPr>
              <a:t>Aim to make security painless</a:t>
            </a:r>
          </a:p>
          <a:p>
            <a:pPr marL="0" indent="0">
              <a:buFontTx/>
              <a:buNone/>
              <a:defRPr/>
            </a:pPr>
            <a:endParaRPr lang="en-GB" sz="1600" dirty="0" smtClean="0"/>
          </a:p>
        </p:txBody>
      </p:sp>
      <p:sp>
        <p:nvSpPr>
          <p:cNvPr id="3" name="Rectangle 2"/>
          <p:cNvSpPr/>
          <p:nvPr/>
        </p:nvSpPr>
        <p:spPr bwMode="auto">
          <a:xfrm>
            <a:off x="5984875" y="3975100"/>
            <a:ext cx="3021013" cy="984250"/>
          </a:xfrm>
          <a:prstGeom prst="rect">
            <a:avLst/>
          </a:prstGeom>
          <a:gradFill>
            <a:gsLst>
              <a:gs pos="0">
                <a:srgbClr val="FFFF99">
                  <a:lumMod val="81000"/>
                  <a:lumOff val="19000"/>
                </a:srgbClr>
              </a:gs>
              <a:gs pos="100000">
                <a:schemeClr val="bg1">
                  <a:lumMod val="0"/>
                  <a:lumOff val="100000"/>
                </a:schemeClr>
              </a:gs>
            </a:gsLst>
            <a:lin ang="5400000" scaled="1"/>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lIns="72000" tIns="0" rIns="0" bIns="0" anchor="ctr">
            <a:spAutoFit/>
          </a:bodyPr>
          <a:lstStyle/>
          <a:p>
            <a:pPr algn="l" eaLnBrk="0" hangingPunct="0">
              <a:spcBef>
                <a:spcPts val="600"/>
              </a:spcBef>
              <a:spcAft>
                <a:spcPts val="300"/>
              </a:spcAft>
              <a:buClr>
                <a:srgbClr val="6699CC"/>
              </a:buClr>
              <a:buSzPct val="115000"/>
              <a:defRPr/>
            </a:pPr>
            <a:r>
              <a:rPr lang="en-GB" sz="1600" dirty="0">
                <a:latin typeface="Arial" charset="0"/>
                <a:cs typeface="Arial" charset="0"/>
              </a:rPr>
              <a:t>Includes all the security services (authentication, basic registry, authorization) and web specific security code</a:t>
            </a:r>
            <a:endParaRPr lang="en-GB" dirty="0">
              <a:latin typeface="Arial" charset="0"/>
              <a:cs typeface="Arial" charset="0"/>
            </a:endParaRPr>
          </a:p>
        </p:txBody>
      </p:sp>
      <p:cxnSp>
        <p:nvCxnSpPr>
          <p:cNvPr id="6" name="Straight Connector 5"/>
          <p:cNvCxnSpPr>
            <a:stCxn id="3" idx="1"/>
          </p:cNvCxnSpPr>
          <p:nvPr/>
        </p:nvCxnSpPr>
        <p:spPr bwMode="auto">
          <a:xfrm rot="10800000" flipV="1">
            <a:off x="5087938" y="4467225"/>
            <a:ext cx="896937" cy="720725"/>
          </a:xfrm>
          <a:prstGeom prst="line">
            <a:avLst/>
          </a:prstGeom>
          <a:gradFill rotWithShape="1">
            <a:gsLst>
              <a:gs pos="0">
                <a:schemeClr val="folHlink">
                  <a:alpha val="5000"/>
                </a:schemeClr>
              </a:gs>
              <a:gs pos="100000">
                <a:schemeClr val="folHlink">
                  <a:gamma/>
                  <a:shade val="46275"/>
                  <a:invGamma/>
                </a:schemeClr>
              </a:gs>
            </a:gsLst>
            <a:lin ang="5400000" scaled="1"/>
          </a:gradFill>
          <a:ln w="3175" cap="flat" cmpd="sng" algn="ctr">
            <a:solidFill>
              <a:schemeClr val="bg2"/>
            </a:solidFill>
            <a:prstDash val="solid"/>
            <a:round/>
            <a:headEnd type="none" w="med" len="med"/>
            <a:tailEnd type="none" w="med" len="med"/>
          </a:ln>
          <a:effectLst/>
        </p:spPr>
      </p:cxnSp>
      <p:sp>
        <p:nvSpPr>
          <p:cNvPr id="10" name="Rectangle 9"/>
          <p:cNvSpPr/>
          <p:nvPr/>
        </p:nvSpPr>
        <p:spPr bwMode="auto">
          <a:xfrm>
            <a:off x="5965825" y="5897563"/>
            <a:ext cx="2695575" cy="492125"/>
          </a:xfrm>
          <a:prstGeom prst="rect">
            <a:avLst/>
          </a:prstGeom>
          <a:gradFill>
            <a:gsLst>
              <a:gs pos="0">
                <a:srgbClr val="FFFF99">
                  <a:lumMod val="81000"/>
                  <a:lumOff val="19000"/>
                </a:srgbClr>
              </a:gs>
              <a:gs pos="100000">
                <a:schemeClr val="bg1">
                  <a:lumMod val="0"/>
                  <a:lumOff val="100000"/>
                </a:schemeClr>
              </a:gs>
            </a:gsLst>
            <a:lin ang="5400000" scaled="1"/>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lIns="72000" tIns="0" rIns="0" bIns="0" anchor="ctr">
            <a:spAutoFit/>
          </a:bodyPr>
          <a:lstStyle/>
          <a:p>
            <a:pPr algn="l" eaLnBrk="0" hangingPunct="0">
              <a:spcBef>
                <a:spcPts val="600"/>
              </a:spcBef>
              <a:spcAft>
                <a:spcPts val="300"/>
              </a:spcAft>
              <a:buClr>
                <a:srgbClr val="6699CC"/>
              </a:buClr>
              <a:buSzPct val="115000"/>
              <a:defRPr/>
            </a:pPr>
            <a:r>
              <a:rPr lang="en-GB" sz="1600" dirty="0">
                <a:latin typeface="Arial" charset="0"/>
                <a:cs typeface="Arial" charset="0"/>
              </a:rPr>
              <a:t>Includes the SAF registry and authorization code</a:t>
            </a:r>
          </a:p>
        </p:txBody>
      </p:sp>
      <p:cxnSp>
        <p:nvCxnSpPr>
          <p:cNvPr id="9" name="Straight Connector 8"/>
          <p:cNvCxnSpPr>
            <a:stCxn id="10" idx="1"/>
          </p:cNvCxnSpPr>
          <p:nvPr/>
        </p:nvCxnSpPr>
        <p:spPr bwMode="auto">
          <a:xfrm rot="10800000">
            <a:off x="5099050" y="6051550"/>
            <a:ext cx="866775" cy="92075"/>
          </a:xfrm>
          <a:prstGeom prst="line">
            <a:avLst/>
          </a:prstGeom>
          <a:gradFill rotWithShape="1">
            <a:gsLst>
              <a:gs pos="0">
                <a:schemeClr val="folHlink">
                  <a:alpha val="5000"/>
                </a:schemeClr>
              </a:gs>
              <a:gs pos="100000">
                <a:schemeClr val="folHlink">
                  <a:gamma/>
                  <a:shade val="46275"/>
                  <a:invGamma/>
                </a:schemeClr>
              </a:gs>
            </a:gsLst>
            <a:lin ang="5400000" scaled="1"/>
          </a:gradFill>
          <a:ln w="3175" cap="flat" cmpd="sng" algn="ctr">
            <a:solidFill>
              <a:schemeClr val="bg2"/>
            </a:solidFill>
            <a:prstDash val="solid"/>
            <a:round/>
            <a:headEnd type="none" w="med" len="med"/>
            <a:tailEnd type="none" w="med" len="med"/>
          </a:ln>
          <a:effectLst/>
        </p:spPr>
      </p:cxnSp>
      <p:sp>
        <p:nvSpPr>
          <p:cNvPr id="13" name="Rectangle 12"/>
          <p:cNvSpPr/>
          <p:nvPr/>
        </p:nvSpPr>
        <p:spPr bwMode="auto">
          <a:xfrm>
            <a:off x="5980113" y="3400425"/>
            <a:ext cx="1674812" cy="492125"/>
          </a:xfrm>
          <a:prstGeom prst="rect">
            <a:avLst/>
          </a:prstGeom>
          <a:gradFill>
            <a:gsLst>
              <a:gs pos="0">
                <a:srgbClr val="FFFF99">
                  <a:lumMod val="81000"/>
                  <a:lumOff val="19000"/>
                </a:srgbClr>
              </a:gs>
              <a:gs pos="100000">
                <a:schemeClr val="bg1">
                  <a:lumMod val="0"/>
                  <a:lumOff val="100000"/>
                </a:schemeClr>
              </a:gs>
            </a:gsLst>
            <a:lin ang="5400000" scaled="1"/>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lIns="72000" tIns="0" rIns="0" bIns="0" anchor="ctr">
            <a:spAutoFit/>
          </a:bodyPr>
          <a:lstStyle/>
          <a:p>
            <a:pPr algn="l" eaLnBrk="0" hangingPunct="0">
              <a:spcBef>
                <a:spcPts val="600"/>
              </a:spcBef>
              <a:spcAft>
                <a:spcPts val="300"/>
              </a:spcAft>
              <a:buClr>
                <a:srgbClr val="6699CC"/>
              </a:buClr>
              <a:buSzPct val="115000"/>
              <a:defRPr/>
            </a:pPr>
            <a:r>
              <a:rPr lang="en-GB" sz="1600" dirty="0">
                <a:latin typeface="Arial" charset="0"/>
                <a:cs typeface="Arial" charset="0"/>
              </a:rPr>
              <a:t>Includes the SSL specific code</a:t>
            </a:r>
          </a:p>
        </p:txBody>
      </p:sp>
      <p:cxnSp>
        <p:nvCxnSpPr>
          <p:cNvPr id="16" name="Straight Connector 15"/>
          <p:cNvCxnSpPr>
            <a:stCxn id="13" idx="1"/>
          </p:cNvCxnSpPr>
          <p:nvPr/>
        </p:nvCxnSpPr>
        <p:spPr bwMode="auto">
          <a:xfrm rot="10800000" flipV="1">
            <a:off x="5091113" y="3646488"/>
            <a:ext cx="889000" cy="1114425"/>
          </a:xfrm>
          <a:prstGeom prst="line">
            <a:avLst/>
          </a:prstGeom>
          <a:gradFill rotWithShape="1">
            <a:gsLst>
              <a:gs pos="0">
                <a:schemeClr val="folHlink">
                  <a:alpha val="5000"/>
                </a:schemeClr>
              </a:gs>
              <a:gs pos="100000">
                <a:schemeClr val="folHlink">
                  <a:gamma/>
                  <a:shade val="46275"/>
                  <a:invGamma/>
                </a:schemeClr>
              </a:gs>
            </a:gsLst>
            <a:lin ang="5400000" scaled="1"/>
          </a:gradFill>
          <a:ln w="3175" cap="flat" cmpd="sng" algn="ctr">
            <a:solidFill>
              <a:schemeClr val="bg2"/>
            </a:solidFill>
            <a:prstDash val="solid"/>
            <a:round/>
            <a:headEnd type="none" w="med" len="med"/>
            <a:tailEnd type="none" w="med" len="med"/>
          </a:ln>
          <a:effectLst/>
        </p:spPr>
      </p:cxnSp>
      <p:grpSp>
        <p:nvGrpSpPr>
          <p:cNvPr id="2" name="Group 260"/>
          <p:cNvGrpSpPr>
            <a:grpSpLocks/>
          </p:cNvGrpSpPr>
          <p:nvPr/>
        </p:nvGrpSpPr>
        <p:grpSpPr bwMode="auto">
          <a:xfrm>
            <a:off x="3454786" y="5743153"/>
            <a:ext cx="1644268" cy="522288"/>
            <a:chOff x="1586" y="1611"/>
            <a:chExt cx="907" cy="331"/>
          </a:xfrm>
          <a:gradFill>
            <a:gsLst>
              <a:gs pos="0">
                <a:srgbClr val="5F5F5F"/>
              </a:gs>
              <a:gs pos="100000">
                <a:srgbClr val="1C1C1C"/>
              </a:gs>
            </a:gsLst>
            <a:lin ang="2700000" scaled="0"/>
          </a:gradFill>
        </p:grpSpPr>
        <p:sp>
          <p:nvSpPr>
            <p:cNvPr id="34" name="Rectangle 261"/>
            <p:cNvSpPr>
              <a:spLocks noChangeArrowheads="1"/>
            </p:cNvSpPr>
            <p:nvPr/>
          </p:nvSpPr>
          <p:spPr bwMode="auto">
            <a:xfrm>
              <a:off x="163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35" name="Rectangle 262"/>
            <p:cNvSpPr>
              <a:spLocks noChangeArrowheads="1"/>
            </p:cNvSpPr>
            <p:nvPr/>
          </p:nvSpPr>
          <p:spPr bwMode="auto">
            <a:xfrm>
              <a:off x="1858"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36" name="Rectangle 263"/>
            <p:cNvSpPr>
              <a:spLocks noChangeArrowheads="1"/>
            </p:cNvSpPr>
            <p:nvPr/>
          </p:nvSpPr>
          <p:spPr bwMode="auto">
            <a:xfrm>
              <a:off x="2085"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37" name="Rectangle 264"/>
            <p:cNvSpPr>
              <a:spLocks noChangeArrowheads="1"/>
            </p:cNvSpPr>
            <p:nvPr/>
          </p:nvSpPr>
          <p:spPr bwMode="auto">
            <a:xfrm>
              <a:off x="231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38" name="Text Box 265"/>
            <p:cNvSpPr txBox="1">
              <a:spLocks noChangeArrowheads="1"/>
            </p:cNvSpPr>
            <p:nvPr/>
          </p:nvSpPr>
          <p:spPr bwMode="auto">
            <a:xfrm>
              <a:off x="1586" y="1670"/>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err="1">
                  <a:solidFill>
                    <a:schemeClr val="bg1"/>
                  </a:solidFill>
                </a:rPr>
                <a:t>zosSecurity</a:t>
              </a:r>
              <a:endParaRPr lang="en-US" sz="1200" dirty="0">
                <a:solidFill>
                  <a:schemeClr val="bg1"/>
                </a:solidFill>
              </a:endParaRPr>
            </a:p>
          </p:txBody>
        </p:sp>
      </p:grpSp>
      <p:grpSp>
        <p:nvGrpSpPr>
          <p:cNvPr id="35851" name="Group 24"/>
          <p:cNvGrpSpPr>
            <a:grpSpLocks/>
          </p:cNvGrpSpPr>
          <p:nvPr/>
        </p:nvGrpSpPr>
        <p:grpSpPr bwMode="auto">
          <a:xfrm>
            <a:off x="3454400" y="5305425"/>
            <a:ext cx="1633538" cy="522288"/>
            <a:chOff x="4702746" y="2895675"/>
            <a:chExt cx="1633538" cy="522288"/>
          </a:xfrm>
        </p:grpSpPr>
        <p:grpSp>
          <p:nvGrpSpPr>
            <p:cNvPr id="5" name="Group 36"/>
            <p:cNvGrpSpPr>
              <a:grpSpLocks/>
            </p:cNvGrpSpPr>
            <p:nvPr/>
          </p:nvGrpSpPr>
          <p:grpSpPr bwMode="auto">
            <a:xfrm>
              <a:off x="4702746" y="2895675"/>
              <a:ext cx="1633538" cy="522288"/>
              <a:chOff x="2856" y="1543"/>
              <a:chExt cx="907" cy="331"/>
            </a:xfrm>
            <a:gradFill>
              <a:gsLst>
                <a:gs pos="0">
                  <a:srgbClr val="0070C0"/>
                </a:gs>
                <a:gs pos="100000">
                  <a:srgbClr val="0042C8"/>
                </a:gs>
              </a:gsLst>
              <a:lin ang="2700000" scaled="0"/>
            </a:gradFill>
          </p:grpSpPr>
          <p:sp>
            <p:nvSpPr>
              <p:cNvPr id="28" name="Rectangle 37"/>
              <p:cNvSpPr>
                <a:spLocks noChangeArrowheads="1"/>
              </p:cNvSpPr>
              <p:nvPr/>
            </p:nvSpPr>
            <p:spPr bwMode="auto">
              <a:xfrm>
                <a:off x="2902"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9" name="Rectangle 38"/>
              <p:cNvSpPr>
                <a:spLocks noChangeArrowheads="1"/>
              </p:cNvSpPr>
              <p:nvPr/>
            </p:nvSpPr>
            <p:spPr bwMode="auto">
              <a:xfrm>
                <a:off x="3128"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30" name="Rectangle 39"/>
              <p:cNvSpPr>
                <a:spLocks noChangeArrowheads="1"/>
              </p:cNvSpPr>
              <p:nvPr/>
            </p:nvSpPr>
            <p:spPr bwMode="auto">
              <a:xfrm>
                <a:off x="3355"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31" name="Rectangle 40"/>
              <p:cNvSpPr>
                <a:spLocks noChangeArrowheads="1"/>
              </p:cNvSpPr>
              <p:nvPr/>
            </p:nvSpPr>
            <p:spPr bwMode="auto">
              <a:xfrm>
                <a:off x="3582"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32" name="Text Box 41"/>
              <p:cNvSpPr txBox="1">
                <a:spLocks noChangeArrowheads="1"/>
              </p:cNvSpPr>
              <p:nvPr/>
            </p:nvSpPr>
            <p:spPr bwMode="auto">
              <a:xfrm>
                <a:off x="2856" y="1602"/>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1200" dirty="0" err="1" smtClean="0">
                    <a:solidFill>
                      <a:schemeClr val="bg1"/>
                    </a:solidFill>
                  </a:rPr>
                  <a:t>ldapRegistry</a:t>
                </a:r>
                <a:endParaRPr lang="en-US" sz="1200" dirty="0">
                  <a:solidFill>
                    <a:schemeClr val="bg1"/>
                  </a:solidFill>
                </a:endParaRPr>
              </a:p>
            </p:txBody>
          </p:sp>
        </p:grpSp>
        <p:sp>
          <p:nvSpPr>
            <p:cNvPr id="27" name="5-Point Star 26"/>
            <p:cNvSpPr/>
            <p:nvPr/>
          </p:nvSpPr>
          <p:spPr bwMode="auto">
            <a:xfrm>
              <a:off x="6169596" y="3009975"/>
              <a:ext cx="100013" cy="98425"/>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7" name="Group 279"/>
          <p:cNvGrpSpPr>
            <a:grpSpLocks/>
          </p:cNvGrpSpPr>
          <p:nvPr/>
        </p:nvGrpSpPr>
        <p:grpSpPr bwMode="auto">
          <a:xfrm>
            <a:off x="3454787" y="4878067"/>
            <a:ext cx="1633537" cy="522287"/>
            <a:chOff x="4058" y="2541"/>
            <a:chExt cx="1134" cy="363"/>
          </a:xfrm>
          <a:gradFill>
            <a:gsLst>
              <a:gs pos="0">
                <a:srgbClr val="0070C0"/>
              </a:gs>
              <a:gs pos="100000">
                <a:srgbClr val="002060">
                  <a:lumMod val="75000"/>
                  <a:lumOff val="25000"/>
                </a:srgbClr>
              </a:gs>
            </a:gsLst>
            <a:lin ang="2700000" scaled="0"/>
          </a:gradFill>
        </p:grpSpPr>
        <p:sp>
          <p:nvSpPr>
            <p:cNvPr id="12" name="Rectangle 255"/>
            <p:cNvSpPr>
              <a:spLocks noChangeArrowheads="1"/>
            </p:cNvSpPr>
            <p:nvPr/>
          </p:nvSpPr>
          <p:spPr bwMode="auto">
            <a:xfrm>
              <a:off x="4116" y="2541"/>
              <a:ext cx="171" cy="75"/>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14" name="Rectangle 256"/>
            <p:cNvSpPr>
              <a:spLocks noChangeArrowheads="1"/>
            </p:cNvSpPr>
            <p:nvPr/>
          </p:nvSpPr>
          <p:spPr bwMode="auto">
            <a:xfrm>
              <a:off x="4398" y="2541"/>
              <a:ext cx="171" cy="75"/>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15" name="Rectangle 257"/>
            <p:cNvSpPr>
              <a:spLocks noChangeArrowheads="1"/>
            </p:cNvSpPr>
            <p:nvPr/>
          </p:nvSpPr>
          <p:spPr bwMode="auto">
            <a:xfrm>
              <a:off x="4682" y="2541"/>
              <a:ext cx="171" cy="75"/>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17" name="Rectangle 258"/>
            <p:cNvSpPr>
              <a:spLocks noChangeArrowheads="1"/>
            </p:cNvSpPr>
            <p:nvPr/>
          </p:nvSpPr>
          <p:spPr bwMode="auto">
            <a:xfrm>
              <a:off x="4966" y="2541"/>
              <a:ext cx="171" cy="75"/>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18" name="Text Box 259"/>
            <p:cNvSpPr txBox="1">
              <a:spLocks noChangeArrowheads="1"/>
            </p:cNvSpPr>
            <p:nvPr/>
          </p:nvSpPr>
          <p:spPr bwMode="auto">
            <a:xfrm>
              <a:off x="4058" y="2609"/>
              <a:ext cx="1134" cy="295"/>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err="1">
                  <a:solidFill>
                    <a:schemeClr val="bg1"/>
                  </a:solidFill>
                </a:rPr>
                <a:t>appSecurity</a:t>
              </a:r>
              <a:endParaRPr lang="en-US" sz="1200" dirty="0">
                <a:solidFill>
                  <a:schemeClr val="bg1"/>
                </a:solidFill>
              </a:endParaRPr>
            </a:p>
          </p:txBody>
        </p:sp>
      </p:grpSp>
      <p:grpSp>
        <p:nvGrpSpPr>
          <p:cNvPr id="8" name="Group 236"/>
          <p:cNvGrpSpPr>
            <a:grpSpLocks/>
          </p:cNvGrpSpPr>
          <p:nvPr/>
        </p:nvGrpSpPr>
        <p:grpSpPr bwMode="auto">
          <a:xfrm>
            <a:off x="3457477" y="4452675"/>
            <a:ext cx="1633537" cy="522287"/>
            <a:chOff x="1586" y="1611"/>
            <a:chExt cx="907" cy="331"/>
          </a:xfrm>
          <a:gradFill>
            <a:gsLst>
              <a:gs pos="0">
                <a:srgbClr val="0070C0"/>
              </a:gs>
              <a:gs pos="100000">
                <a:srgbClr val="0042C8"/>
              </a:gs>
            </a:gsLst>
            <a:lin ang="2700000" scaled="0"/>
          </a:gradFill>
        </p:grpSpPr>
        <p:sp>
          <p:nvSpPr>
            <p:cNvPr id="20" name="Rectangle 237"/>
            <p:cNvSpPr>
              <a:spLocks noChangeArrowheads="1"/>
            </p:cNvSpPr>
            <p:nvPr/>
          </p:nvSpPr>
          <p:spPr bwMode="auto">
            <a:xfrm>
              <a:off x="163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1" name="Rectangle 238"/>
            <p:cNvSpPr>
              <a:spLocks noChangeArrowheads="1"/>
            </p:cNvSpPr>
            <p:nvPr/>
          </p:nvSpPr>
          <p:spPr bwMode="auto">
            <a:xfrm>
              <a:off x="1858"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2" name="Rectangle 239"/>
            <p:cNvSpPr>
              <a:spLocks noChangeArrowheads="1"/>
            </p:cNvSpPr>
            <p:nvPr/>
          </p:nvSpPr>
          <p:spPr bwMode="auto">
            <a:xfrm>
              <a:off x="2085"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3" name="Rectangle 240"/>
            <p:cNvSpPr>
              <a:spLocks noChangeArrowheads="1"/>
            </p:cNvSpPr>
            <p:nvPr/>
          </p:nvSpPr>
          <p:spPr bwMode="auto">
            <a:xfrm>
              <a:off x="231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4" name="Text Box 241"/>
            <p:cNvSpPr txBox="1">
              <a:spLocks noChangeArrowheads="1"/>
            </p:cNvSpPr>
            <p:nvPr/>
          </p:nvSpPr>
          <p:spPr bwMode="auto">
            <a:xfrm>
              <a:off x="1586" y="1670"/>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err="1">
                  <a:solidFill>
                    <a:schemeClr val="bg1"/>
                  </a:solidFill>
                </a:rPr>
                <a:t>ssl</a:t>
              </a:r>
              <a:endParaRPr lang="en-US" sz="1200" dirty="0">
                <a:solidFill>
                  <a:schemeClr val="bg1"/>
                </a:solidFill>
              </a:endParaRPr>
            </a:p>
          </p:txBody>
        </p:sp>
      </p:grpSp>
      <p:sp>
        <p:nvSpPr>
          <p:cNvPr id="41" name="Rectangle 40"/>
          <p:cNvSpPr/>
          <p:nvPr/>
        </p:nvSpPr>
        <p:spPr bwMode="auto">
          <a:xfrm>
            <a:off x="5973763" y="5072063"/>
            <a:ext cx="2697162" cy="738187"/>
          </a:xfrm>
          <a:prstGeom prst="rect">
            <a:avLst/>
          </a:prstGeom>
          <a:gradFill>
            <a:gsLst>
              <a:gs pos="0">
                <a:srgbClr val="FFFF99">
                  <a:lumMod val="81000"/>
                  <a:lumOff val="19000"/>
                </a:srgbClr>
              </a:gs>
              <a:gs pos="100000">
                <a:schemeClr val="bg1">
                  <a:lumMod val="0"/>
                  <a:lumOff val="100000"/>
                </a:schemeClr>
              </a:gs>
            </a:gsLst>
            <a:lin ang="5400000" scaled="1"/>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lIns="72000" tIns="0" rIns="0" bIns="0" anchor="ctr">
            <a:spAutoFit/>
          </a:bodyPr>
          <a:lstStyle/>
          <a:p>
            <a:pPr algn="l" eaLnBrk="0" hangingPunct="0">
              <a:spcBef>
                <a:spcPts val="600"/>
              </a:spcBef>
              <a:spcAft>
                <a:spcPts val="300"/>
              </a:spcAft>
              <a:buClr>
                <a:srgbClr val="6699CC"/>
              </a:buClr>
              <a:buSzPct val="115000"/>
              <a:defRPr/>
            </a:pPr>
            <a:r>
              <a:rPr lang="en-GB" sz="1600" dirty="0">
                <a:cs typeface="Arial" charset="0"/>
              </a:rPr>
              <a:t>Optionally use one or more (federated) LDAP user registries</a:t>
            </a:r>
            <a:endParaRPr lang="en-GB" dirty="0">
              <a:latin typeface="Arial" charset="0"/>
              <a:cs typeface="Arial" charset="0"/>
            </a:endParaRPr>
          </a:p>
        </p:txBody>
      </p:sp>
      <p:cxnSp>
        <p:nvCxnSpPr>
          <p:cNvPr id="49" name="Straight Connector 48"/>
          <p:cNvCxnSpPr>
            <a:stCxn id="41" idx="1"/>
          </p:cNvCxnSpPr>
          <p:nvPr/>
        </p:nvCxnSpPr>
        <p:spPr bwMode="auto">
          <a:xfrm rot="10800000" flipV="1">
            <a:off x="5087938" y="5440363"/>
            <a:ext cx="885825" cy="173037"/>
          </a:xfrm>
          <a:prstGeom prst="line">
            <a:avLst/>
          </a:prstGeom>
          <a:gradFill rotWithShape="1">
            <a:gsLst>
              <a:gs pos="0">
                <a:schemeClr val="folHlink">
                  <a:alpha val="5000"/>
                </a:schemeClr>
              </a:gs>
              <a:gs pos="100000">
                <a:schemeClr val="folHlink">
                  <a:gamma/>
                  <a:shade val="46275"/>
                  <a:invGamma/>
                </a:schemeClr>
              </a:gs>
            </a:gsLst>
            <a:lin ang="5400000" scaled="1"/>
          </a:gradFill>
          <a:ln w="3175" cap="flat" cmpd="sng" algn="ctr">
            <a:solidFill>
              <a:schemeClr val="bg2"/>
            </a:solidFill>
            <a:prstDash val="solid"/>
            <a:round/>
            <a:headEnd type="none" w="med" len="med"/>
            <a:tailEnd type="none" w="med" len="med"/>
          </a:ln>
          <a:effectLst/>
        </p:spPr>
      </p:cxnSp>
      <p:sp>
        <p:nvSpPr>
          <p:cNvPr id="43" name="Rectangle 42"/>
          <p:cNvSpPr/>
          <p:nvPr/>
        </p:nvSpPr>
        <p:spPr>
          <a:xfrm>
            <a:off x="5543550" y="1411288"/>
            <a:ext cx="3149600" cy="1428083"/>
          </a:xfrm>
          <a:prstGeom prst="rect">
            <a:avLst/>
          </a:prstGeom>
          <a:ln w="19050">
            <a:solidFill>
              <a:schemeClr val="accent1"/>
            </a:solidFill>
          </a:ln>
        </p:spPr>
        <p:txBody>
          <a:bodyPr>
            <a:spAutoFit/>
          </a:bodyPr>
          <a:lstStyle/>
          <a:p>
            <a:pPr marL="234950" indent="-234950" algn="l" eaLnBrk="0" hangingPunct="0">
              <a:spcBef>
                <a:spcPct val="55000"/>
              </a:spcBef>
              <a:buClr>
                <a:srgbClr val="000000"/>
              </a:buClr>
              <a:defRPr/>
            </a:pPr>
            <a:r>
              <a:rPr lang="en-US" sz="1400" b="1" kern="0" dirty="0">
                <a:solidFill>
                  <a:schemeClr val="accent1"/>
                </a:solidFill>
                <a:latin typeface="Arial"/>
                <a:cs typeface="+mn-cs"/>
              </a:rPr>
              <a:t>New for Liberty in WAS v8.5.5</a:t>
            </a:r>
          </a:p>
          <a:p>
            <a:pPr marL="173038" lvl="1" indent="-115888" algn="l" eaLnBrk="0" hangingPunct="0">
              <a:spcBef>
                <a:spcPct val="5000"/>
              </a:spcBef>
              <a:buClr>
                <a:srgbClr val="000000"/>
              </a:buClr>
              <a:buFont typeface="Calibri" pitchFamily="34" charset="0"/>
              <a:buChar char="‒"/>
              <a:defRPr/>
            </a:pPr>
            <a:r>
              <a:rPr lang="en-GB" sz="1400" kern="0" dirty="0">
                <a:solidFill>
                  <a:schemeClr val="accent1"/>
                </a:solidFill>
                <a:latin typeface="Arial"/>
              </a:rPr>
              <a:t>Federated LDAP Repositories</a:t>
            </a:r>
          </a:p>
          <a:p>
            <a:pPr marL="173038" lvl="1" indent="-115888" algn="l" eaLnBrk="0" hangingPunct="0">
              <a:spcBef>
                <a:spcPct val="5000"/>
              </a:spcBef>
              <a:buClr>
                <a:srgbClr val="000000"/>
              </a:buClr>
              <a:buFont typeface="Calibri" pitchFamily="34" charset="0"/>
              <a:buChar char="‒"/>
              <a:defRPr/>
            </a:pPr>
            <a:r>
              <a:rPr lang="en-GB" sz="1400" kern="0" dirty="0">
                <a:solidFill>
                  <a:schemeClr val="accent1"/>
                </a:solidFill>
                <a:latin typeface="Arial"/>
              </a:rPr>
              <a:t>Custom User Registry</a:t>
            </a:r>
          </a:p>
          <a:p>
            <a:pPr marL="173038" lvl="1" indent="-115888" algn="l" eaLnBrk="0" hangingPunct="0">
              <a:spcBef>
                <a:spcPct val="5000"/>
              </a:spcBef>
              <a:buClr>
                <a:srgbClr val="000000"/>
              </a:buClr>
              <a:buFont typeface="Calibri" pitchFamily="34" charset="0"/>
              <a:buChar char="‒"/>
              <a:defRPr/>
            </a:pPr>
            <a:r>
              <a:rPr lang="en-GB" sz="1400" kern="0" dirty="0" err="1">
                <a:solidFill>
                  <a:schemeClr val="accent1"/>
                </a:solidFill>
                <a:latin typeface="Arial"/>
              </a:rPr>
              <a:t>OAuth</a:t>
            </a:r>
            <a:endParaRPr lang="en-GB" sz="1400" kern="0" dirty="0">
              <a:solidFill>
                <a:schemeClr val="accent1"/>
              </a:solidFill>
              <a:latin typeface="Arial"/>
            </a:endParaRPr>
          </a:p>
          <a:p>
            <a:pPr marL="173038" lvl="1" indent="-115888" algn="l" eaLnBrk="0" hangingPunct="0">
              <a:spcBef>
                <a:spcPct val="5000"/>
              </a:spcBef>
              <a:buClr>
                <a:srgbClr val="000000"/>
              </a:buClr>
              <a:buFont typeface="Calibri" pitchFamily="34" charset="0"/>
              <a:buChar char="‒"/>
              <a:defRPr/>
            </a:pPr>
            <a:r>
              <a:rPr lang="en-US" sz="1400" dirty="0">
                <a:solidFill>
                  <a:schemeClr val="accent1"/>
                </a:solidFill>
              </a:rPr>
              <a:t>Password </a:t>
            </a:r>
            <a:r>
              <a:rPr lang="en-US" sz="1400" dirty="0" smtClean="0">
                <a:solidFill>
                  <a:schemeClr val="accent1"/>
                </a:solidFill>
              </a:rPr>
              <a:t>encryption and hashing </a:t>
            </a:r>
            <a:r>
              <a:rPr lang="en-US" sz="1400" dirty="0">
                <a:solidFill>
                  <a:schemeClr val="accent1"/>
                </a:solidFill>
              </a:rPr>
              <a:t>in </a:t>
            </a:r>
            <a:r>
              <a:rPr lang="en-US" sz="1400" dirty="0" err="1">
                <a:solidFill>
                  <a:schemeClr val="accent1"/>
                </a:solidFill>
              </a:rPr>
              <a:t>config</a:t>
            </a:r>
            <a:r>
              <a:rPr lang="en-US" sz="1400" dirty="0">
                <a:solidFill>
                  <a:schemeClr val="accent1"/>
                </a:solidFill>
              </a:rPr>
              <a:t> files</a:t>
            </a:r>
            <a:endParaRPr lang="en-GB" sz="1400" kern="0" dirty="0">
              <a:solidFill>
                <a:schemeClr val="accent1"/>
              </a:solidFill>
              <a:latin typeface="Arial"/>
            </a:endParaRPr>
          </a:p>
        </p:txBody>
      </p:sp>
    </p:spTree>
    <p:extLst>
      <p:ext uri="{BB962C8B-B14F-4D97-AF65-F5344CB8AC3E}">
        <p14:creationId xmlns:p14="http://schemas.microsoft.com/office/powerpoint/2010/main" val="38647674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179512" y="864877"/>
            <a:ext cx="8616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5pPr>
            <a:lvl6pPr marL="2514600" indent="-228600" algn="ctr"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6pPr>
            <a:lvl7pPr marL="2971800" indent="-228600" algn="ctr"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7pPr>
            <a:lvl8pPr marL="3429000" indent="-228600" algn="ctr"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8pPr>
            <a:lvl9pPr marL="3886200" indent="-228600" algn="ctr"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9pPr>
          </a:lstStyle>
          <a:p>
            <a:pPr algn="l" eaLnBrk="1" hangingPunct="1">
              <a:buSzPct val="100000"/>
            </a:pPr>
            <a:r>
              <a:rPr lang="en-US" sz="2400" b="1" dirty="0" smtClean="0">
                <a:solidFill>
                  <a:schemeClr val="tx2"/>
                </a:solidFill>
                <a:ea typeface="MS Gothic" pitchFamily="49" charset="-128"/>
              </a:rPr>
              <a:t>Problem </a:t>
            </a:r>
            <a:r>
              <a:rPr lang="en-US" sz="2400" b="1" dirty="0">
                <a:solidFill>
                  <a:schemeClr val="tx2"/>
                </a:solidFill>
                <a:ea typeface="MS Gothic" pitchFamily="49" charset="-128"/>
              </a:rPr>
              <a:t>Determination</a:t>
            </a:r>
          </a:p>
        </p:txBody>
      </p:sp>
      <p:sp>
        <p:nvSpPr>
          <p:cNvPr id="1028" name="Text Box 3"/>
          <p:cNvSpPr txBox="1">
            <a:spLocks noChangeArrowheads="1"/>
          </p:cNvSpPr>
          <p:nvPr/>
        </p:nvSpPr>
        <p:spPr bwMode="auto">
          <a:xfrm>
            <a:off x="220787" y="1484784"/>
            <a:ext cx="8583613"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33363" indent="-233363" defTabSz="4572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itchFamily="34" charset="0"/>
                <a:cs typeface="Arial" pitchFamily="34" charset="0"/>
              </a:defRPr>
            </a:lvl1pPr>
            <a:lvl2pPr marL="461963" indent="-236538" defTabSz="4572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itchFamily="34" charset="0"/>
                <a:cs typeface="Arial" pitchFamily="34" charset="0"/>
              </a:defRPr>
            </a:lvl2pPr>
            <a:lvl3pPr marL="687388" indent="-223838" defTabSz="4572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itchFamily="34" charset="0"/>
                <a:cs typeface="Arial" pitchFamily="34" charset="0"/>
              </a:defRPr>
            </a:lvl3pPr>
            <a:lvl4pPr marL="1600200" indent="-228600" defTabSz="4572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itchFamily="34" charset="0"/>
                <a:cs typeface="Arial" pitchFamily="34" charset="0"/>
              </a:defRPr>
            </a:lvl4pPr>
            <a:lvl5pPr marL="2057400" indent="-228600" defTabSz="4572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itchFamily="34" charset="0"/>
                <a:cs typeface="Arial" pitchFamily="34" charset="0"/>
              </a:defRPr>
            </a:lvl5pPr>
            <a:lvl6pPr marL="2514600" indent="-228600" algn="ctr"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itchFamily="34" charset="0"/>
                <a:cs typeface="Arial" pitchFamily="34" charset="0"/>
              </a:defRPr>
            </a:lvl6pPr>
            <a:lvl7pPr marL="2971800" indent="-228600" algn="ctr"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itchFamily="34" charset="0"/>
                <a:cs typeface="Arial" pitchFamily="34" charset="0"/>
              </a:defRPr>
            </a:lvl7pPr>
            <a:lvl8pPr marL="3429000" indent="-228600" algn="ctr"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itchFamily="34" charset="0"/>
                <a:cs typeface="Arial" pitchFamily="34" charset="0"/>
              </a:defRPr>
            </a:lvl8pPr>
            <a:lvl9pPr marL="3886200" indent="-228600" algn="ctr"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itchFamily="34" charset="0"/>
                <a:cs typeface="Arial" pitchFamily="34" charset="0"/>
              </a:defRPr>
            </a:lvl9pPr>
          </a:lstStyle>
          <a:p>
            <a:pPr algn="l" eaLnBrk="1" hangingPunct="1">
              <a:spcBef>
                <a:spcPts val="1375"/>
              </a:spcBef>
              <a:buClr>
                <a:srgbClr val="000000"/>
              </a:buClr>
              <a:buSzPct val="100000"/>
              <a:buFont typeface="Arial" pitchFamily="34" charset="0"/>
              <a:buChar char="•"/>
            </a:pPr>
            <a:r>
              <a:rPr lang="en-US" sz="2000" dirty="0">
                <a:solidFill>
                  <a:srgbClr val="000000"/>
                </a:solidFill>
                <a:ea typeface="MS Gothic" pitchFamily="49" charset="-128"/>
              </a:rPr>
              <a:t>Problem Determination</a:t>
            </a:r>
          </a:p>
          <a:p>
            <a:pPr lvl="1" algn="l">
              <a:spcBef>
                <a:spcPts val="175"/>
              </a:spcBef>
              <a:buClr>
                <a:srgbClr val="000000"/>
              </a:buClr>
              <a:buSzPct val="100000"/>
              <a:buFont typeface="Calibri" pitchFamily="34" charset="0"/>
              <a:buChar char="‒"/>
            </a:pPr>
            <a:r>
              <a:rPr lang="en-US" dirty="0">
                <a:solidFill>
                  <a:srgbClr val="000000"/>
                </a:solidFill>
                <a:ea typeface="MS Gothic" pitchFamily="49" charset="-128"/>
              </a:rPr>
              <a:t>Binary Logging</a:t>
            </a:r>
          </a:p>
          <a:p>
            <a:pPr lvl="2" algn="l">
              <a:spcBef>
                <a:spcPts val="400"/>
              </a:spcBef>
              <a:buClr>
                <a:srgbClr val="000000"/>
              </a:buClr>
              <a:buSzPct val="100000"/>
              <a:buFont typeface="Wingdings" pitchFamily="2" charset="2"/>
              <a:buChar char=""/>
            </a:pPr>
            <a:r>
              <a:rPr lang="en-US" dirty="0" err="1">
                <a:solidFill>
                  <a:srgbClr val="000000"/>
                </a:solidFill>
                <a:ea typeface="MS Gothic" pitchFamily="49" charset="-128"/>
              </a:rPr>
              <a:t>bootstrap.properties</a:t>
            </a:r>
            <a:r>
              <a:rPr lang="en-US" dirty="0">
                <a:solidFill>
                  <a:srgbClr val="000000"/>
                </a:solidFill>
                <a:ea typeface="MS Gothic" pitchFamily="49" charset="-128"/>
              </a:rPr>
              <a:t>: </a:t>
            </a:r>
            <a:r>
              <a:rPr lang="en-US" dirty="0" err="1">
                <a:solidFill>
                  <a:srgbClr val="000000"/>
                </a:solidFill>
                <a:latin typeface="Courier New" pitchFamily="49" charset="0"/>
                <a:ea typeface="MS Gothic" pitchFamily="49" charset="-128"/>
              </a:rPr>
              <a:t>websphere.log.provider</a:t>
            </a:r>
            <a:r>
              <a:rPr lang="en-US" dirty="0">
                <a:solidFill>
                  <a:srgbClr val="000000"/>
                </a:solidFill>
                <a:latin typeface="Courier New" pitchFamily="49" charset="0"/>
                <a:ea typeface="MS Gothic" pitchFamily="49" charset="-128"/>
              </a:rPr>
              <a:t>=binaryLogging-1.0</a:t>
            </a:r>
          </a:p>
          <a:p>
            <a:pPr lvl="2" algn="l">
              <a:spcBef>
                <a:spcPts val="400"/>
              </a:spcBef>
              <a:buClr>
                <a:srgbClr val="000000"/>
              </a:buClr>
              <a:buSzPct val="100000"/>
              <a:buFont typeface="Wingdings" pitchFamily="2" charset="2"/>
              <a:buChar char=""/>
            </a:pPr>
            <a:r>
              <a:rPr lang="en-US" dirty="0">
                <a:solidFill>
                  <a:srgbClr val="000000"/>
                </a:solidFill>
                <a:ea typeface="MS Gothic" pitchFamily="49" charset="-128"/>
              </a:rPr>
              <a:t>Much faster than default text files</a:t>
            </a:r>
          </a:p>
          <a:p>
            <a:pPr lvl="2" algn="l">
              <a:spcBef>
                <a:spcPts val="400"/>
              </a:spcBef>
              <a:buClr>
                <a:srgbClr val="000000"/>
              </a:buClr>
              <a:buSzPct val="100000"/>
              <a:buFont typeface="Wingdings" pitchFamily="2" charset="2"/>
              <a:buChar char=""/>
            </a:pPr>
            <a:r>
              <a:rPr lang="en-US" dirty="0">
                <a:solidFill>
                  <a:srgbClr val="000000"/>
                </a:solidFill>
                <a:ea typeface="MS Gothic" pitchFamily="49" charset="-128"/>
              </a:rPr>
              <a:t>Works with same log and trace APIs as default Liberty log and trace</a:t>
            </a:r>
          </a:p>
          <a:p>
            <a:pPr lvl="2" algn="l">
              <a:spcBef>
                <a:spcPts val="400"/>
              </a:spcBef>
              <a:buClr>
                <a:srgbClr val="000000"/>
              </a:buClr>
              <a:buSzPct val="100000"/>
              <a:buFont typeface="Wingdings" pitchFamily="2" charset="2"/>
              <a:buChar char=""/>
            </a:pPr>
            <a:r>
              <a:rPr lang="en-US" dirty="0">
                <a:solidFill>
                  <a:srgbClr val="000000"/>
                </a:solidFill>
                <a:ea typeface="MS Gothic" pitchFamily="49" charset="-128"/>
              </a:rPr>
              <a:t>Use </a:t>
            </a:r>
            <a:r>
              <a:rPr lang="en-US" dirty="0" err="1">
                <a:solidFill>
                  <a:srgbClr val="000000"/>
                </a:solidFill>
                <a:ea typeface="MS Gothic" pitchFamily="49" charset="-128"/>
              </a:rPr>
              <a:t>binaryLog</a:t>
            </a:r>
            <a:r>
              <a:rPr lang="en-US" dirty="0">
                <a:solidFill>
                  <a:srgbClr val="000000"/>
                </a:solidFill>
                <a:ea typeface="MS Gothic" pitchFamily="49" charset="-128"/>
              </a:rPr>
              <a:t> tool to filter and retrieve log and trace</a:t>
            </a:r>
          </a:p>
          <a:p>
            <a:pPr lvl="2" algn="l">
              <a:spcBef>
                <a:spcPts val="400"/>
              </a:spcBef>
              <a:buClr>
                <a:srgbClr val="000000"/>
              </a:buClr>
              <a:buSzPct val="100000"/>
              <a:buFont typeface="Wingdings" pitchFamily="2" charset="2"/>
              <a:buChar char=""/>
            </a:pPr>
            <a:r>
              <a:rPr lang="en-US" dirty="0">
                <a:solidFill>
                  <a:srgbClr val="000000"/>
                </a:solidFill>
                <a:ea typeface="MS Gothic" pitchFamily="49" charset="-128"/>
              </a:rPr>
              <a:t>Recommended for production environments to improve trace performance</a:t>
            </a:r>
          </a:p>
          <a:p>
            <a:pPr lvl="2" algn="l">
              <a:spcBef>
                <a:spcPts val="400"/>
              </a:spcBef>
              <a:buClr>
                <a:srgbClr val="000000"/>
              </a:buClr>
              <a:buSzPct val="100000"/>
              <a:buFont typeface="Wingdings" pitchFamily="2" charset="2"/>
              <a:buChar char=""/>
            </a:pPr>
            <a:r>
              <a:rPr lang="en-US" dirty="0">
                <a:solidFill>
                  <a:srgbClr val="000000"/>
                </a:solidFill>
                <a:ea typeface="MS Gothic" pitchFamily="49" charset="-128"/>
              </a:rPr>
              <a:t>Same technology as WAS full profile High Performance Extensible Logging</a:t>
            </a:r>
          </a:p>
          <a:p>
            <a:pPr lvl="2" algn="l">
              <a:spcBef>
                <a:spcPts val="400"/>
              </a:spcBef>
              <a:buClr>
                <a:srgbClr val="000000"/>
              </a:buClr>
              <a:buSzPct val="100000"/>
              <a:buFont typeface="Wingdings" pitchFamily="2" charset="2"/>
              <a:buChar char=""/>
            </a:pPr>
            <a:endParaRPr lang="en-US" dirty="0">
              <a:solidFill>
                <a:srgbClr val="000000"/>
              </a:solidFill>
              <a:ea typeface="MS Gothic" pitchFamily="49" charset="-128"/>
            </a:endParaRPr>
          </a:p>
        </p:txBody>
      </p:sp>
      <p:graphicFrame>
        <p:nvGraphicFramePr>
          <p:cNvPr id="1026" name="Object 4"/>
          <p:cNvGraphicFramePr>
            <a:graphicFrameLocks noChangeAspect="1"/>
          </p:cNvGraphicFramePr>
          <p:nvPr>
            <p:extLst>
              <p:ext uri="{D42A27DB-BD31-4B8C-83A1-F6EECF244321}">
                <p14:modId xmlns:p14="http://schemas.microsoft.com/office/powerpoint/2010/main" val="2471391578"/>
              </p:ext>
            </p:extLst>
          </p:nvPr>
        </p:nvGraphicFramePr>
        <p:xfrm>
          <a:off x="2519772" y="3985376"/>
          <a:ext cx="4259470" cy="2395952"/>
        </p:xfrm>
        <a:graphic>
          <a:graphicData uri="http://schemas.openxmlformats.org/presentationml/2006/ole">
            <mc:AlternateContent xmlns:mc="http://schemas.openxmlformats.org/markup-compatibility/2006">
              <mc:Choice xmlns:v="urn:schemas-microsoft-com:vml" Requires="v">
                <p:oleObj spid="_x0000_s1058" r:id="rId4" imgW="5323680" imgH="2994840" progId="">
                  <p:embed/>
                </p:oleObj>
              </mc:Choice>
              <mc:Fallback>
                <p:oleObj r:id="rId4" imgW="5323680" imgH="29948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9772" y="3985376"/>
                        <a:ext cx="4259470" cy="2395952"/>
                      </a:xfrm>
                      <a:prstGeom prst="rect">
                        <a:avLst/>
                      </a:prstGeom>
                      <a:noFill/>
                      <a:effectLst/>
                      <a:extLst/>
                    </p:spPr>
                  </p:pic>
                </p:oleObj>
              </mc:Fallback>
            </mc:AlternateContent>
          </a:graphicData>
        </a:graphic>
      </p:graphicFrame>
    </p:spTree>
    <p:extLst>
      <p:ext uri="{BB962C8B-B14F-4D97-AF65-F5344CB8AC3E}">
        <p14:creationId xmlns:p14="http://schemas.microsoft.com/office/powerpoint/2010/main" val="86352984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xfrm>
            <a:off x="133350" y="898736"/>
            <a:ext cx="861695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solidFill>
                  <a:schemeClr val="accent1"/>
                </a:solidFill>
                <a:ea typeface="MS Gothic" pitchFamily="49" charset="-128"/>
              </a:rPr>
              <a:t>Monitoring</a:t>
            </a:r>
          </a:p>
        </p:txBody>
      </p:sp>
      <p:sp>
        <p:nvSpPr>
          <p:cNvPr id="61443" name="Rectangle 3"/>
          <p:cNvSpPr>
            <a:spLocks noGrp="1" noChangeArrowheads="1"/>
          </p:cNvSpPr>
          <p:nvPr>
            <p:ph type="body" idx="4294967295"/>
          </p:nvPr>
        </p:nvSpPr>
        <p:spPr bwMode="auto">
          <a:xfrm>
            <a:off x="0" y="1535323"/>
            <a:ext cx="8583613" cy="5026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600" dirty="0" smtClean="0"/>
              <a:t>Feature </a:t>
            </a:r>
            <a:r>
              <a:rPr lang="en-US" sz="1600" b="1" dirty="0" smtClean="0"/>
              <a:t>monitor-1.0</a:t>
            </a:r>
          </a:p>
          <a:p>
            <a:pPr lvl="1" eaLnBrk="1" hangingPunct="1"/>
            <a:r>
              <a:rPr lang="en-US" sz="1400" dirty="0" smtClean="0"/>
              <a:t>Uses BCI – no overhead when not configured</a:t>
            </a:r>
          </a:p>
          <a:p>
            <a:pPr lvl="1" eaLnBrk="1" hangingPunct="1"/>
            <a:r>
              <a:rPr lang="en-US" sz="1400" dirty="0" smtClean="0"/>
              <a:t>Collects data from various components including:</a:t>
            </a:r>
          </a:p>
          <a:p>
            <a:pPr lvl="2" eaLnBrk="1" hangingPunct="1"/>
            <a:r>
              <a:rPr lang="en-US" sz="1800" dirty="0" smtClean="0"/>
              <a:t>JVM</a:t>
            </a:r>
          </a:p>
          <a:p>
            <a:pPr lvl="2" eaLnBrk="1" hangingPunct="1"/>
            <a:r>
              <a:rPr lang="en-US" sz="1800" dirty="0" err="1" smtClean="0"/>
              <a:t>ThreadPool</a:t>
            </a:r>
            <a:endParaRPr lang="en-US" sz="1800" dirty="0" smtClean="0"/>
          </a:p>
          <a:p>
            <a:pPr lvl="2" eaLnBrk="1" hangingPunct="1"/>
            <a:r>
              <a:rPr lang="en-US" sz="1800" dirty="0" smtClean="0"/>
              <a:t>Web Applications</a:t>
            </a:r>
            <a:br>
              <a:rPr lang="en-US" sz="1800" dirty="0" smtClean="0"/>
            </a:br>
            <a:endParaRPr lang="en-US" sz="1800" dirty="0" smtClean="0"/>
          </a:p>
          <a:p>
            <a:pPr lvl="1"/>
            <a:r>
              <a:rPr lang="en-US" sz="1600" dirty="0" smtClean="0"/>
              <a:t>Attribute to specify which components to monitor and to gather counters in PMI-compatible format.</a:t>
            </a:r>
          </a:p>
          <a:p>
            <a:pPr lvl="2"/>
            <a:r>
              <a:rPr lang="en-US" sz="1800" dirty="0" smtClean="0"/>
              <a:t>&lt;monitor filter="</a:t>
            </a:r>
            <a:r>
              <a:rPr lang="en-US" sz="1800" dirty="0" err="1" smtClean="0"/>
              <a:t>WebContainer,ThreadPool,JVM</a:t>
            </a:r>
            <a:r>
              <a:rPr lang="en-US" sz="1800" dirty="0" smtClean="0"/>
              <a:t>“/&gt;</a:t>
            </a:r>
          </a:p>
          <a:p>
            <a:pPr lvl="2"/>
            <a:r>
              <a:rPr lang="en-US" sz="1800" dirty="0" smtClean="0"/>
              <a:t>&lt;monitor </a:t>
            </a:r>
            <a:r>
              <a:rPr lang="en-US" sz="1800" dirty="0" err="1" smtClean="0"/>
              <a:t>enableTraditionalPMI</a:t>
            </a:r>
            <a:r>
              <a:rPr lang="en-US" sz="1800" dirty="0" smtClean="0"/>
              <a:t>=‘true’/&gt;</a:t>
            </a:r>
          </a:p>
          <a:p>
            <a:pPr lvl="2"/>
            <a:endParaRPr lang="en-US" sz="1800" dirty="0" smtClean="0"/>
          </a:p>
          <a:p>
            <a:r>
              <a:rPr lang="en-US" sz="1600" dirty="0" smtClean="0"/>
              <a:t>Data reporting using </a:t>
            </a:r>
            <a:r>
              <a:rPr lang="en-US" sz="1600" dirty="0" err="1" smtClean="0"/>
              <a:t>MXBeans</a:t>
            </a:r>
            <a:endParaRPr lang="en-US" sz="1400" dirty="0" smtClean="0"/>
          </a:p>
          <a:p>
            <a:r>
              <a:rPr lang="en-US" sz="1800" dirty="0" smtClean="0"/>
              <a:t>Can be monitored via </a:t>
            </a:r>
            <a:r>
              <a:rPr lang="en-US" sz="1800" dirty="0" err="1" smtClean="0"/>
              <a:t>JConsole</a:t>
            </a:r>
            <a:r>
              <a:rPr lang="en-US" sz="1800" dirty="0" smtClean="0"/>
              <a:t> or any standard JMX client</a:t>
            </a:r>
          </a:p>
          <a:p>
            <a:pPr lvl="1" eaLnBrk="1" hangingPunct="1"/>
            <a:r>
              <a:rPr lang="en-US" sz="1400" dirty="0" smtClean="0"/>
              <a:t>Including third party tools like Wily/CA </a:t>
            </a:r>
            <a:r>
              <a:rPr lang="en-US" sz="1400" dirty="0" err="1" smtClean="0"/>
              <a:t>Introscope</a:t>
            </a:r>
            <a:endParaRPr lang="en-US" sz="1400" dirty="0" smtClean="0"/>
          </a:p>
          <a:p>
            <a:pPr lvl="1" eaLnBrk="1" hangingPunct="1">
              <a:buFontTx/>
              <a:buNone/>
            </a:pPr>
            <a:endParaRPr lang="en-US" sz="1400" dirty="0" smtClean="0"/>
          </a:p>
          <a:p>
            <a:pPr lvl="1" eaLnBrk="1" hangingPunct="1"/>
            <a:endParaRPr lang="en-US" sz="1400" dirty="0" smtClean="0"/>
          </a:p>
        </p:txBody>
      </p:sp>
      <p:grpSp>
        <p:nvGrpSpPr>
          <p:cNvPr id="2" name="Group 230"/>
          <p:cNvGrpSpPr>
            <a:grpSpLocks/>
          </p:cNvGrpSpPr>
          <p:nvPr/>
        </p:nvGrpSpPr>
        <p:grpSpPr bwMode="auto">
          <a:xfrm>
            <a:off x="6691086" y="1897273"/>
            <a:ext cx="1383153" cy="484490"/>
            <a:chOff x="1586" y="1611"/>
            <a:chExt cx="907" cy="331"/>
          </a:xfrm>
          <a:gradFill>
            <a:gsLst>
              <a:gs pos="0">
                <a:srgbClr val="0070C0"/>
              </a:gs>
              <a:gs pos="100000">
                <a:srgbClr val="002060">
                  <a:lumMod val="75000"/>
                  <a:lumOff val="25000"/>
                </a:srgbClr>
              </a:gs>
            </a:gsLst>
            <a:lin ang="2700000" scaled="0"/>
          </a:gradFill>
        </p:grpSpPr>
        <p:sp>
          <p:nvSpPr>
            <p:cNvPr id="6" name="Rectangle 231"/>
            <p:cNvSpPr>
              <a:spLocks noChangeArrowheads="1"/>
            </p:cNvSpPr>
            <p:nvPr/>
          </p:nvSpPr>
          <p:spPr bwMode="auto">
            <a:xfrm>
              <a:off x="163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7" name="Rectangle 232"/>
            <p:cNvSpPr>
              <a:spLocks noChangeArrowheads="1"/>
            </p:cNvSpPr>
            <p:nvPr/>
          </p:nvSpPr>
          <p:spPr bwMode="auto">
            <a:xfrm>
              <a:off x="1858"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8" name="Rectangle 233"/>
            <p:cNvSpPr>
              <a:spLocks noChangeArrowheads="1"/>
            </p:cNvSpPr>
            <p:nvPr/>
          </p:nvSpPr>
          <p:spPr bwMode="auto">
            <a:xfrm>
              <a:off x="2085"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9" name="Rectangle 234"/>
            <p:cNvSpPr>
              <a:spLocks noChangeArrowheads="1"/>
            </p:cNvSpPr>
            <p:nvPr/>
          </p:nvSpPr>
          <p:spPr bwMode="auto">
            <a:xfrm>
              <a:off x="231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10" name="Text Box 235"/>
            <p:cNvSpPr txBox="1">
              <a:spLocks noChangeArrowheads="1"/>
            </p:cNvSpPr>
            <p:nvPr/>
          </p:nvSpPr>
          <p:spPr bwMode="auto">
            <a:xfrm>
              <a:off x="1586" y="1670"/>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a:solidFill>
                    <a:schemeClr val="bg1"/>
                  </a:solidFill>
                </a:rPr>
                <a:t>monitor</a:t>
              </a:r>
            </a:p>
          </p:txBody>
        </p:sp>
      </p:grpSp>
      <p:grpSp>
        <p:nvGrpSpPr>
          <p:cNvPr id="3" name="Group 242"/>
          <p:cNvGrpSpPr>
            <a:grpSpLocks/>
          </p:cNvGrpSpPr>
          <p:nvPr/>
        </p:nvGrpSpPr>
        <p:grpSpPr bwMode="auto">
          <a:xfrm>
            <a:off x="7631001" y="4966115"/>
            <a:ext cx="1318331" cy="534281"/>
            <a:chOff x="1586" y="1611"/>
            <a:chExt cx="907" cy="331"/>
          </a:xfrm>
          <a:gradFill>
            <a:gsLst>
              <a:gs pos="0">
                <a:srgbClr val="0070C0"/>
              </a:gs>
              <a:gs pos="100000">
                <a:srgbClr val="002060">
                  <a:lumMod val="75000"/>
                  <a:lumOff val="25000"/>
                </a:srgbClr>
              </a:gs>
            </a:gsLst>
            <a:lin ang="2700000" scaled="0"/>
          </a:gradFill>
        </p:grpSpPr>
        <p:sp>
          <p:nvSpPr>
            <p:cNvPr id="12" name="Rectangle 243"/>
            <p:cNvSpPr>
              <a:spLocks noChangeArrowheads="1"/>
            </p:cNvSpPr>
            <p:nvPr/>
          </p:nvSpPr>
          <p:spPr bwMode="auto">
            <a:xfrm>
              <a:off x="163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13" name="Rectangle 244"/>
            <p:cNvSpPr>
              <a:spLocks noChangeArrowheads="1"/>
            </p:cNvSpPr>
            <p:nvPr/>
          </p:nvSpPr>
          <p:spPr bwMode="auto">
            <a:xfrm>
              <a:off x="1858"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14" name="Rectangle 245"/>
            <p:cNvSpPr>
              <a:spLocks noChangeArrowheads="1"/>
            </p:cNvSpPr>
            <p:nvPr/>
          </p:nvSpPr>
          <p:spPr bwMode="auto">
            <a:xfrm>
              <a:off x="2085"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15" name="Rectangle 246"/>
            <p:cNvSpPr>
              <a:spLocks noChangeArrowheads="1"/>
            </p:cNvSpPr>
            <p:nvPr/>
          </p:nvSpPr>
          <p:spPr bwMode="auto">
            <a:xfrm>
              <a:off x="231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16" name="Text Box 247"/>
            <p:cNvSpPr txBox="1">
              <a:spLocks noChangeArrowheads="1"/>
            </p:cNvSpPr>
            <p:nvPr/>
          </p:nvSpPr>
          <p:spPr bwMode="auto">
            <a:xfrm>
              <a:off x="1586" y="1670"/>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err="1">
                  <a:solidFill>
                    <a:schemeClr val="bg1"/>
                  </a:solidFill>
                </a:rPr>
                <a:t>restConnector</a:t>
              </a:r>
              <a:endParaRPr lang="en-US" sz="1200" dirty="0">
                <a:solidFill>
                  <a:schemeClr val="bg1"/>
                </a:solidFill>
              </a:endParaRPr>
            </a:p>
          </p:txBody>
        </p:sp>
      </p:grpSp>
      <p:grpSp>
        <p:nvGrpSpPr>
          <p:cNvPr id="4" name="Group 248"/>
          <p:cNvGrpSpPr>
            <a:grpSpLocks/>
          </p:cNvGrpSpPr>
          <p:nvPr/>
        </p:nvGrpSpPr>
        <p:grpSpPr bwMode="auto">
          <a:xfrm>
            <a:off x="5544457" y="4959787"/>
            <a:ext cx="1318330" cy="534281"/>
            <a:chOff x="1586" y="1611"/>
            <a:chExt cx="907" cy="331"/>
          </a:xfrm>
          <a:gradFill>
            <a:gsLst>
              <a:gs pos="0">
                <a:srgbClr val="0070C0"/>
              </a:gs>
              <a:gs pos="100000">
                <a:srgbClr val="002060">
                  <a:lumMod val="75000"/>
                  <a:lumOff val="25000"/>
                </a:srgbClr>
              </a:gs>
            </a:gsLst>
            <a:lin ang="2700000" scaled="0"/>
          </a:gradFill>
        </p:grpSpPr>
        <p:sp>
          <p:nvSpPr>
            <p:cNvPr id="18" name="Rectangle 249"/>
            <p:cNvSpPr>
              <a:spLocks noChangeArrowheads="1"/>
            </p:cNvSpPr>
            <p:nvPr/>
          </p:nvSpPr>
          <p:spPr bwMode="auto">
            <a:xfrm>
              <a:off x="163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19" name="Rectangle 250"/>
            <p:cNvSpPr>
              <a:spLocks noChangeArrowheads="1"/>
            </p:cNvSpPr>
            <p:nvPr/>
          </p:nvSpPr>
          <p:spPr bwMode="auto">
            <a:xfrm>
              <a:off x="1858"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 name="Rectangle 251"/>
            <p:cNvSpPr>
              <a:spLocks noChangeArrowheads="1"/>
            </p:cNvSpPr>
            <p:nvPr/>
          </p:nvSpPr>
          <p:spPr bwMode="auto">
            <a:xfrm>
              <a:off x="2085"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1" name="Rectangle 252"/>
            <p:cNvSpPr>
              <a:spLocks noChangeArrowheads="1"/>
            </p:cNvSpPr>
            <p:nvPr/>
          </p:nvSpPr>
          <p:spPr bwMode="auto">
            <a:xfrm>
              <a:off x="231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2" name="Text Box 253"/>
            <p:cNvSpPr txBox="1">
              <a:spLocks noChangeArrowheads="1"/>
            </p:cNvSpPr>
            <p:nvPr/>
          </p:nvSpPr>
          <p:spPr bwMode="auto">
            <a:xfrm>
              <a:off x="1586" y="1670"/>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err="1">
                  <a:solidFill>
                    <a:schemeClr val="bg1"/>
                  </a:solidFill>
                </a:rPr>
                <a:t>localConnector</a:t>
              </a:r>
              <a:endParaRPr lang="en-US" sz="1200" dirty="0">
                <a:solidFill>
                  <a:schemeClr val="bg1"/>
                </a:solidFill>
              </a:endParaRPr>
            </a:p>
          </p:txBody>
        </p:sp>
      </p:grpSp>
      <p:sp>
        <p:nvSpPr>
          <p:cNvPr id="61447" name="Rectangle 3"/>
          <p:cNvSpPr txBox="1">
            <a:spLocks noChangeArrowheads="1"/>
          </p:cNvSpPr>
          <p:nvPr/>
        </p:nvSpPr>
        <p:spPr bwMode="auto">
          <a:xfrm>
            <a:off x="2139950" y="2470361"/>
            <a:ext cx="3608388"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688975" indent="-22225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lvl="2" algn="l" eaLnBrk="1" hangingPunct="1">
              <a:spcBef>
                <a:spcPct val="20000"/>
              </a:spcBef>
              <a:buFont typeface="Wingdings" pitchFamily="2" charset="2"/>
              <a:buChar char="Ø"/>
            </a:pPr>
            <a:r>
              <a:rPr lang="en-US" sz="1600"/>
              <a:t>Database Connection pool</a:t>
            </a:r>
          </a:p>
          <a:p>
            <a:pPr lvl="2" algn="l" eaLnBrk="1" hangingPunct="1">
              <a:spcBef>
                <a:spcPct val="20000"/>
              </a:spcBef>
              <a:buFont typeface="Wingdings" pitchFamily="2" charset="2"/>
              <a:buChar char="Ø"/>
            </a:pPr>
            <a:r>
              <a:rPr lang="en-US" sz="1600"/>
              <a:t>Messaging</a:t>
            </a:r>
          </a:p>
          <a:p>
            <a:pPr lvl="2" algn="l" eaLnBrk="1" hangingPunct="1">
              <a:spcBef>
                <a:spcPct val="20000"/>
              </a:spcBef>
              <a:buFont typeface="Wingdings" pitchFamily="2" charset="2"/>
              <a:buChar char="Ø"/>
            </a:pPr>
            <a:r>
              <a:rPr lang="en-US" sz="1600"/>
              <a:t>Web services</a:t>
            </a:r>
          </a:p>
        </p:txBody>
      </p:sp>
    </p:spTree>
    <p:extLst>
      <p:ext uri="{BB962C8B-B14F-4D97-AF65-F5344CB8AC3E}">
        <p14:creationId xmlns:p14="http://schemas.microsoft.com/office/powerpoint/2010/main" val="296078299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3"/>
          <p:cNvSpPr>
            <a:spLocks noGrp="1"/>
          </p:cNvSpPr>
          <p:nvPr>
            <p:ph type="title"/>
          </p:nvPr>
        </p:nvSpPr>
        <p:spPr bwMode="auto">
          <a:xfrm>
            <a:off x="106551" y="980728"/>
            <a:ext cx="8616950" cy="457200"/>
          </a:xfrm>
          <a:ln>
            <a:miter lim="800000"/>
            <a:headEnd/>
            <a:tailEnd/>
          </a:ln>
        </p:spPr>
        <p:txBody>
          <a:bodyPr vert="horz" wrap="square" lIns="91440" tIns="45720" rIns="91440" bIns="45720" numCol="1" anchor="t" anchorCtr="0" compatLnSpc="1">
            <a:prstTxWarp prst="textNoShape">
              <a:avLst/>
            </a:prstTxWarp>
          </a:bodyPr>
          <a:lstStyle/>
          <a:p>
            <a:pPr>
              <a:defRPr/>
            </a:pPr>
            <a:r>
              <a:rPr lang="en-US" altLang="ja-JP" b="1" kern="1200" dirty="0" smtClean="0">
                <a:solidFill>
                  <a:schemeClr val="accent1"/>
                </a:solidFill>
                <a:ea typeface="MS PGothic" pitchFamily="34" charset="-128"/>
                <a:cs typeface="Arial" pitchFamily="34" charset="0"/>
              </a:rPr>
              <a:t>Collective Administration</a:t>
            </a:r>
          </a:p>
        </p:txBody>
      </p:sp>
      <p:sp>
        <p:nvSpPr>
          <p:cNvPr id="31747" name="Content Placeholder 4"/>
          <p:cNvSpPr>
            <a:spLocks noGrp="1"/>
          </p:cNvSpPr>
          <p:nvPr>
            <p:ph idx="1"/>
          </p:nvPr>
        </p:nvSpPr>
        <p:spPr bwMode="auto">
          <a:xfrm>
            <a:off x="251520" y="1520788"/>
            <a:ext cx="8583613" cy="5026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5000"/>
              </a:lnSpc>
              <a:spcBef>
                <a:spcPct val="0"/>
              </a:spcBef>
            </a:pPr>
            <a:r>
              <a:rPr lang="en-US" sz="1600" dirty="0" smtClean="0"/>
              <a:t>New Liberty collective management infrastructure</a:t>
            </a:r>
          </a:p>
          <a:p>
            <a:pPr lvl="1" eaLnBrk="1" hangingPunct="1">
              <a:lnSpc>
                <a:spcPct val="95000"/>
              </a:lnSpc>
              <a:spcBef>
                <a:spcPct val="0"/>
              </a:spcBef>
            </a:pPr>
            <a:r>
              <a:rPr lang="en-US" sz="1600" dirty="0" smtClean="0"/>
              <a:t>No dependency on full WAS</a:t>
            </a:r>
          </a:p>
          <a:p>
            <a:pPr lvl="1" eaLnBrk="1" hangingPunct="1">
              <a:lnSpc>
                <a:spcPct val="95000"/>
              </a:lnSpc>
              <a:spcBef>
                <a:spcPct val="0"/>
              </a:spcBef>
            </a:pPr>
            <a:r>
              <a:rPr lang="en-US" sz="1600" dirty="0" smtClean="0"/>
              <a:t>Agent-less administration</a:t>
            </a:r>
          </a:p>
          <a:p>
            <a:pPr lvl="1" eaLnBrk="1" hangingPunct="1">
              <a:lnSpc>
                <a:spcPct val="95000"/>
              </a:lnSpc>
              <a:spcBef>
                <a:spcPct val="0"/>
              </a:spcBef>
            </a:pPr>
            <a:r>
              <a:rPr lang="en-US" sz="1600" dirty="0" smtClean="0"/>
              <a:t>Deployment of Liberty topology</a:t>
            </a:r>
          </a:p>
          <a:p>
            <a:pPr lvl="1" eaLnBrk="1" hangingPunct="1">
              <a:lnSpc>
                <a:spcPct val="95000"/>
              </a:lnSpc>
              <a:spcBef>
                <a:spcPct val="0"/>
              </a:spcBef>
            </a:pPr>
            <a:r>
              <a:rPr lang="en-US" sz="1600" dirty="0" smtClean="0"/>
              <a:t>Static cluster management</a:t>
            </a:r>
          </a:p>
          <a:p>
            <a:pPr lvl="1" eaLnBrk="1" hangingPunct="1">
              <a:lnSpc>
                <a:spcPct val="95000"/>
              </a:lnSpc>
              <a:spcBef>
                <a:spcPct val="0"/>
              </a:spcBef>
            </a:pPr>
            <a:r>
              <a:rPr lang="en-US" sz="1600" dirty="0" smtClean="0"/>
              <a:t>Application and server deployment/update</a:t>
            </a:r>
          </a:p>
          <a:p>
            <a:pPr lvl="1" eaLnBrk="1" hangingPunct="1">
              <a:lnSpc>
                <a:spcPct val="95000"/>
              </a:lnSpc>
              <a:spcBef>
                <a:spcPct val="0"/>
              </a:spcBef>
            </a:pPr>
            <a:r>
              <a:rPr lang="en-US" sz="1600" dirty="0" smtClean="0"/>
              <a:t>JMX API through Java, </a:t>
            </a:r>
            <a:r>
              <a:rPr lang="en-US" sz="1600" dirty="0" err="1" smtClean="0"/>
              <a:t>Jython</a:t>
            </a:r>
            <a:r>
              <a:rPr lang="en-US" sz="1600" dirty="0" smtClean="0"/>
              <a:t>, and </a:t>
            </a:r>
            <a:r>
              <a:rPr lang="en-US" sz="1600" dirty="0" err="1" smtClean="0"/>
              <a:t>Jconsole</a:t>
            </a:r>
            <a:r>
              <a:rPr lang="en-US" sz="1600" dirty="0" smtClean="0"/>
              <a:t> clients</a:t>
            </a:r>
            <a:r>
              <a:rPr lang="en-US" altLang="ja-JP" sz="1600" dirty="0" smtClean="0">
                <a:ea typeface="MS PGothic" pitchFamily="34" charset="-128"/>
              </a:rPr>
              <a:t/>
            </a:r>
            <a:br>
              <a:rPr lang="en-US" altLang="ja-JP" sz="1600" dirty="0" smtClean="0">
                <a:ea typeface="MS PGothic" pitchFamily="34" charset="-128"/>
              </a:rPr>
            </a:br>
            <a:endParaRPr lang="en-US" sz="1600" dirty="0" smtClean="0"/>
          </a:p>
          <a:p>
            <a:pPr eaLnBrk="1" hangingPunct="1">
              <a:lnSpc>
                <a:spcPct val="95000"/>
              </a:lnSpc>
              <a:spcBef>
                <a:spcPct val="0"/>
              </a:spcBef>
            </a:pPr>
            <a:r>
              <a:rPr lang="en-US" sz="1600" dirty="0" smtClean="0"/>
              <a:t>Configuration:</a:t>
            </a:r>
          </a:p>
          <a:p>
            <a:pPr lvl="1" eaLnBrk="1" hangingPunct="1">
              <a:lnSpc>
                <a:spcPct val="95000"/>
              </a:lnSpc>
              <a:spcBef>
                <a:spcPct val="0"/>
              </a:spcBef>
            </a:pPr>
            <a:r>
              <a:rPr lang="en-US" sz="1600" dirty="0" smtClean="0"/>
              <a:t>Controller: Requires WAS ND or WAS z/OS license</a:t>
            </a:r>
          </a:p>
          <a:p>
            <a:pPr lvl="1" eaLnBrk="1" hangingPunct="1">
              <a:lnSpc>
                <a:spcPct val="95000"/>
              </a:lnSpc>
              <a:spcBef>
                <a:spcPct val="0"/>
              </a:spcBef>
            </a:pPr>
            <a:r>
              <a:rPr lang="en-US" sz="1600" dirty="0" smtClean="0"/>
              <a:t>Managed server: </a:t>
            </a:r>
          </a:p>
          <a:p>
            <a:pPr lvl="2" eaLnBrk="1" hangingPunct="1">
              <a:lnSpc>
                <a:spcPct val="95000"/>
              </a:lnSpc>
              <a:spcBef>
                <a:spcPct val="0"/>
              </a:spcBef>
              <a:buClr>
                <a:schemeClr val="tx1"/>
              </a:buClr>
            </a:pPr>
            <a:r>
              <a:rPr lang="en-US" sz="1100" dirty="0" smtClean="0"/>
              <a:t>May be Liberty core, WAS Base, WAS ND, or WAS z/OS</a:t>
            </a:r>
            <a:endParaRPr lang="en-US" altLang="ja-JP" sz="1600" dirty="0" smtClean="0">
              <a:ea typeface="MS PGothic" pitchFamily="34" charset="-128"/>
            </a:endParaRPr>
          </a:p>
          <a:p>
            <a:pPr lvl="1" eaLnBrk="1" hangingPunct="1">
              <a:lnSpc>
                <a:spcPct val="95000"/>
              </a:lnSpc>
              <a:spcBef>
                <a:spcPct val="0"/>
              </a:spcBef>
              <a:buClrTx/>
            </a:pPr>
            <a:r>
              <a:rPr lang="en-US" sz="1600" dirty="0" smtClean="0"/>
              <a:t>Static cluster supported on WAS ND and WAS z/OS</a:t>
            </a:r>
          </a:p>
          <a:p>
            <a:pPr lvl="1" eaLnBrk="1" hangingPunct="1">
              <a:lnSpc>
                <a:spcPct val="95000"/>
              </a:lnSpc>
              <a:spcBef>
                <a:spcPct val="0"/>
              </a:spcBef>
              <a:buClrTx/>
              <a:buFont typeface="Calibri" pitchFamily="34" charset="0"/>
              <a:buNone/>
            </a:pPr>
            <a:r>
              <a:rPr lang="en-US" sz="1600" dirty="0" smtClean="0"/>
              <a:t> </a:t>
            </a:r>
          </a:p>
          <a:p>
            <a:pPr eaLnBrk="1" hangingPunct="1">
              <a:lnSpc>
                <a:spcPct val="95000"/>
              </a:lnSpc>
              <a:spcBef>
                <a:spcPct val="0"/>
              </a:spcBef>
            </a:pPr>
            <a:r>
              <a:rPr lang="en-US" sz="1600" dirty="0" smtClean="0"/>
              <a:t>Highly available</a:t>
            </a:r>
            <a:r>
              <a:rPr lang="en-US" altLang="ja-JP" sz="1600" dirty="0" smtClean="0">
                <a:ea typeface="MS PGothic" pitchFamily="34" charset="-128"/>
              </a:rPr>
              <a:t/>
            </a:r>
            <a:br>
              <a:rPr lang="en-US" altLang="ja-JP" sz="1600" dirty="0" smtClean="0">
                <a:ea typeface="MS PGothic" pitchFamily="34" charset="-128"/>
              </a:rPr>
            </a:br>
            <a:endParaRPr lang="en-US" sz="1600" dirty="0" smtClean="0"/>
          </a:p>
          <a:p>
            <a:pPr eaLnBrk="1" hangingPunct="1">
              <a:lnSpc>
                <a:spcPct val="95000"/>
              </a:lnSpc>
              <a:spcBef>
                <a:spcPct val="0"/>
              </a:spcBef>
            </a:pPr>
            <a:r>
              <a:rPr lang="en-US" sz="1600" dirty="0" smtClean="0"/>
              <a:t>Highly scalable: Scales to 1000s of JVMs</a:t>
            </a:r>
          </a:p>
        </p:txBody>
      </p:sp>
      <p:grpSp>
        <p:nvGrpSpPr>
          <p:cNvPr id="31749" name="Group 24"/>
          <p:cNvGrpSpPr>
            <a:grpSpLocks/>
          </p:cNvGrpSpPr>
          <p:nvPr/>
        </p:nvGrpSpPr>
        <p:grpSpPr bwMode="auto">
          <a:xfrm>
            <a:off x="7013575" y="4510088"/>
            <a:ext cx="1651000" cy="609600"/>
            <a:chOff x="3072468" y="2891123"/>
            <a:chExt cx="1633538" cy="522288"/>
          </a:xfrm>
        </p:grpSpPr>
        <p:grpSp>
          <p:nvGrpSpPr>
            <p:cNvPr id="3" name="Group 36"/>
            <p:cNvGrpSpPr>
              <a:grpSpLocks/>
            </p:cNvGrpSpPr>
            <p:nvPr/>
          </p:nvGrpSpPr>
          <p:grpSpPr bwMode="auto">
            <a:xfrm>
              <a:off x="3072471" y="2891128"/>
              <a:ext cx="1633539" cy="522289"/>
              <a:chOff x="2856" y="1543"/>
              <a:chExt cx="907" cy="331"/>
            </a:xfrm>
            <a:gradFill>
              <a:gsLst>
                <a:gs pos="0">
                  <a:srgbClr val="0070C0"/>
                </a:gs>
                <a:gs pos="100000">
                  <a:srgbClr val="0042C8"/>
                </a:gs>
              </a:gsLst>
              <a:lin ang="2700000" scaled="0"/>
            </a:gradFill>
          </p:grpSpPr>
          <p:sp>
            <p:nvSpPr>
              <p:cNvPr id="28" name="Rectangle 37"/>
              <p:cNvSpPr>
                <a:spLocks noChangeArrowheads="1"/>
              </p:cNvSpPr>
              <p:nvPr/>
            </p:nvSpPr>
            <p:spPr bwMode="auto">
              <a:xfrm>
                <a:off x="2902"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9" name="Rectangle 38"/>
              <p:cNvSpPr>
                <a:spLocks noChangeArrowheads="1"/>
              </p:cNvSpPr>
              <p:nvPr/>
            </p:nvSpPr>
            <p:spPr bwMode="auto">
              <a:xfrm>
                <a:off x="3128"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30" name="Rectangle 39"/>
              <p:cNvSpPr>
                <a:spLocks noChangeArrowheads="1"/>
              </p:cNvSpPr>
              <p:nvPr/>
            </p:nvSpPr>
            <p:spPr bwMode="auto">
              <a:xfrm>
                <a:off x="3355"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31" name="Rectangle 40"/>
              <p:cNvSpPr>
                <a:spLocks noChangeArrowheads="1"/>
              </p:cNvSpPr>
              <p:nvPr/>
            </p:nvSpPr>
            <p:spPr bwMode="auto">
              <a:xfrm>
                <a:off x="3582"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32" name="Text Box 41"/>
              <p:cNvSpPr txBox="1">
                <a:spLocks noChangeArrowheads="1"/>
              </p:cNvSpPr>
              <p:nvPr/>
            </p:nvSpPr>
            <p:spPr bwMode="auto">
              <a:xfrm>
                <a:off x="2856" y="1602"/>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1200" dirty="0" err="1" smtClean="0">
                    <a:solidFill>
                      <a:schemeClr val="bg1"/>
                    </a:solidFill>
                  </a:rPr>
                  <a:t>collectiveMember</a:t>
                </a:r>
                <a:endParaRPr lang="en-US" sz="1200" dirty="0">
                  <a:solidFill>
                    <a:schemeClr val="bg1"/>
                  </a:solidFill>
                </a:endParaRPr>
              </a:p>
            </p:txBody>
          </p:sp>
        </p:grpSp>
        <p:sp>
          <p:nvSpPr>
            <p:cNvPr id="27" name="5-Point Star 26"/>
            <p:cNvSpPr/>
            <p:nvPr/>
          </p:nvSpPr>
          <p:spPr bwMode="auto">
            <a:xfrm>
              <a:off x="4564642" y="3009453"/>
              <a:ext cx="100525" cy="99290"/>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31750" name="Group 32"/>
          <p:cNvGrpSpPr>
            <a:grpSpLocks/>
          </p:cNvGrpSpPr>
          <p:nvPr/>
        </p:nvGrpSpPr>
        <p:grpSpPr bwMode="auto">
          <a:xfrm>
            <a:off x="7013575" y="3598863"/>
            <a:ext cx="1651000" cy="609600"/>
            <a:chOff x="5518186" y="1607838"/>
            <a:chExt cx="1633538" cy="522288"/>
          </a:xfrm>
        </p:grpSpPr>
        <p:grpSp>
          <p:nvGrpSpPr>
            <p:cNvPr id="5" name="Group 36"/>
            <p:cNvGrpSpPr>
              <a:grpSpLocks/>
            </p:cNvGrpSpPr>
            <p:nvPr/>
          </p:nvGrpSpPr>
          <p:grpSpPr bwMode="auto">
            <a:xfrm>
              <a:off x="5518189" y="1607843"/>
              <a:ext cx="1633539" cy="522289"/>
              <a:chOff x="2856" y="1543"/>
              <a:chExt cx="907" cy="331"/>
            </a:xfrm>
            <a:gradFill>
              <a:gsLst>
                <a:gs pos="0">
                  <a:srgbClr val="339966">
                    <a:lumMod val="75000"/>
                    <a:lumOff val="25000"/>
                  </a:srgbClr>
                </a:gs>
                <a:gs pos="100000">
                  <a:srgbClr val="006666"/>
                </a:gs>
              </a:gsLst>
              <a:lin ang="2700000" scaled="0"/>
            </a:gradFill>
          </p:grpSpPr>
          <p:sp>
            <p:nvSpPr>
              <p:cNvPr id="36" name="Rectangle 37"/>
              <p:cNvSpPr>
                <a:spLocks noChangeArrowheads="1"/>
              </p:cNvSpPr>
              <p:nvPr/>
            </p:nvSpPr>
            <p:spPr bwMode="auto">
              <a:xfrm>
                <a:off x="2902"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37" name="Rectangle 38"/>
              <p:cNvSpPr>
                <a:spLocks noChangeArrowheads="1"/>
              </p:cNvSpPr>
              <p:nvPr/>
            </p:nvSpPr>
            <p:spPr bwMode="auto">
              <a:xfrm>
                <a:off x="3128"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38" name="Rectangle 39"/>
              <p:cNvSpPr>
                <a:spLocks noChangeArrowheads="1"/>
              </p:cNvSpPr>
              <p:nvPr/>
            </p:nvSpPr>
            <p:spPr bwMode="auto">
              <a:xfrm>
                <a:off x="3355"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39" name="Rectangle 40"/>
              <p:cNvSpPr>
                <a:spLocks noChangeArrowheads="1"/>
              </p:cNvSpPr>
              <p:nvPr/>
            </p:nvSpPr>
            <p:spPr bwMode="auto">
              <a:xfrm>
                <a:off x="3582"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40" name="Text Box 41"/>
              <p:cNvSpPr txBox="1">
                <a:spLocks noChangeArrowheads="1"/>
              </p:cNvSpPr>
              <p:nvPr/>
            </p:nvSpPr>
            <p:spPr bwMode="auto">
              <a:xfrm>
                <a:off x="2856" y="1602"/>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1200" dirty="0" err="1" smtClean="0">
                    <a:solidFill>
                      <a:schemeClr val="bg1"/>
                    </a:solidFill>
                  </a:rPr>
                  <a:t>collectiveController</a:t>
                </a:r>
                <a:endParaRPr lang="en-US" sz="1200" dirty="0">
                  <a:solidFill>
                    <a:schemeClr val="bg1"/>
                  </a:solidFill>
                </a:endParaRPr>
              </a:p>
            </p:txBody>
          </p:sp>
        </p:grpSp>
        <p:sp>
          <p:nvSpPr>
            <p:cNvPr id="35" name="5-Point Star 34"/>
            <p:cNvSpPr/>
            <p:nvPr/>
          </p:nvSpPr>
          <p:spPr bwMode="auto">
            <a:xfrm>
              <a:off x="7013502" y="1734329"/>
              <a:ext cx="98955" cy="97929"/>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31751" name="Group 40"/>
          <p:cNvGrpSpPr>
            <a:grpSpLocks/>
          </p:cNvGrpSpPr>
          <p:nvPr/>
        </p:nvGrpSpPr>
        <p:grpSpPr bwMode="auto">
          <a:xfrm>
            <a:off x="7053263" y="5407025"/>
            <a:ext cx="1652587" cy="609600"/>
            <a:chOff x="6322410" y="1175448"/>
            <a:chExt cx="1633538" cy="522288"/>
          </a:xfrm>
        </p:grpSpPr>
        <p:grpSp>
          <p:nvGrpSpPr>
            <p:cNvPr id="7" name="Group 36"/>
            <p:cNvGrpSpPr>
              <a:grpSpLocks/>
            </p:cNvGrpSpPr>
            <p:nvPr/>
          </p:nvGrpSpPr>
          <p:grpSpPr bwMode="auto">
            <a:xfrm>
              <a:off x="6322413" y="1175453"/>
              <a:ext cx="1633539" cy="522289"/>
              <a:chOff x="2856" y="1543"/>
              <a:chExt cx="907" cy="331"/>
            </a:xfrm>
            <a:gradFill>
              <a:gsLst>
                <a:gs pos="0">
                  <a:srgbClr val="339966">
                    <a:lumMod val="75000"/>
                    <a:lumOff val="25000"/>
                  </a:srgbClr>
                </a:gs>
                <a:gs pos="100000">
                  <a:srgbClr val="006666"/>
                </a:gs>
              </a:gsLst>
              <a:lin ang="2700000" scaled="0"/>
            </a:gradFill>
          </p:grpSpPr>
          <p:sp>
            <p:nvSpPr>
              <p:cNvPr id="44" name="Rectangle 37"/>
              <p:cNvSpPr>
                <a:spLocks noChangeArrowheads="1"/>
              </p:cNvSpPr>
              <p:nvPr/>
            </p:nvSpPr>
            <p:spPr bwMode="auto">
              <a:xfrm>
                <a:off x="2902"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45" name="Rectangle 38"/>
              <p:cNvSpPr>
                <a:spLocks noChangeArrowheads="1"/>
              </p:cNvSpPr>
              <p:nvPr/>
            </p:nvSpPr>
            <p:spPr bwMode="auto">
              <a:xfrm>
                <a:off x="3128"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46" name="Rectangle 39"/>
              <p:cNvSpPr>
                <a:spLocks noChangeArrowheads="1"/>
              </p:cNvSpPr>
              <p:nvPr/>
            </p:nvSpPr>
            <p:spPr bwMode="auto">
              <a:xfrm>
                <a:off x="3355"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47" name="Rectangle 40"/>
              <p:cNvSpPr>
                <a:spLocks noChangeArrowheads="1"/>
              </p:cNvSpPr>
              <p:nvPr/>
            </p:nvSpPr>
            <p:spPr bwMode="auto">
              <a:xfrm>
                <a:off x="3582"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48" name="Text Box 41"/>
              <p:cNvSpPr txBox="1">
                <a:spLocks noChangeArrowheads="1"/>
              </p:cNvSpPr>
              <p:nvPr/>
            </p:nvSpPr>
            <p:spPr bwMode="auto">
              <a:xfrm>
                <a:off x="2856" y="1602"/>
                <a:ext cx="907" cy="272"/>
              </a:xfrm>
              <a:prstGeom prst="rect">
                <a:avLst/>
              </a:prstGeom>
              <a:grpFill/>
              <a:ln w="6350">
                <a:solidFill>
                  <a:schemeClr val="tx1"/>
                </a:solidFill>
                <a:miter lim="800000"/>
                <a:headEnd/>
                <a:tailEnd/>
              </a:ln>
              <a:effectLst/>
              <a:extLst/>
            </p:spPr>
            <p:txBody>
              <a:bodyPr anchor="ctr"/>
              <a:lstStyle>
                <a:lvl1pPr eaLnBrk="0" hangingPunct="0">
                  <a:defRPr sz="2200">
                    <a:solidFill>
                      <a:schemeClr val="bg2"/>
                    </a:solidFill>
                    <a:latin typeface="Arial" pitchFamily="34" charset="0"/>
                    <a:ea typeface="MS PGothic" pitchFamily="34" charset="-128"/>
                  </a:defRPr>
                </a:lvl1pPr>
                <a:lvl2pPr marL="742950" indent="-285750" eaLnBrk="0" hangingPunct="0">
                  <a:defRPr sz="2200">
                    <a:solidFill>
                      <a:schemeClr val="bg2"/>
                    </a:solidFill>
                    <a:latin typeface="Arial" pitchFamily="34" charset="0"/>
                    <a:ea typeface="MS PGothic" pitchFamily="34" charset="-128"/>
                  </a:defRPr>
                </a:lvl2pPr>
                <a:lvl3pPr marL="1143000" indent="-228600" eaLnBrk="0" hangingPunct="0">
                  <a:defRPr sz="2200">
                    <a:solidFill>
                      <a:schemeClr val="bg2"/>
                    </a:solidFill>
                    <a:latin typeface="Arial" pitchFamily="34" charset="0"/>
                    <a:ea typeface="MS PGothic" pitchFamily="34" charset="-128"/>
                  </a:defRPr>
                </a:lvl3pPr>
                <a:lvl4pPr marL="1600200" indent="-228600" eaLnBrk="0" hangingPunct="0">
                  <a:defRPr sz="2200">
                    <a:solidFill>
                      <a:schemeClr val="bg2"/>
                    </a:solidFill>
                    <a:latin typeface="Arial" pitchFamily="34" charset="0"/>
                    <a:ea typeface="MS PGothic" pitchFamily="34" charset="-128"/>
                  </a:defRPr>
                </a:lvl4pPr>
                <a:lvl5pPr marL="2057400" indent="-228600" eaLnBrk="0" hangingPunct="0">
                  <a:defRPr sz="2200">
                    <a:solidFill>
                      <a:schemeClr val="bg2"/>
                    </a:solidFill>
                    <a:latin typeface="Arial" pitchFamily="34" charset="0"/>
                    <a:ea typeface="MS PGothic" pitchFamily="34" charset="-128"/>
                  </a:defRPr>
                </a:lvl5pPr>
                <a:lvl6pPr marL="25146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6pPr>
                <a:lvl7pPr marL="29718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7pPr>
                <a:lvl8pPr marL="34290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8pPr>
                <a:lvl9pPr marL="3886200" indent="-228600" defTabSz="457200" eaLnBrk="0" fontAlgn="base" hangingPunct="0">
                  <a:spcBef>
                    <a:spcPct val="0"/>
                  </a:spcBef>
                  <a:spcAft>
                    <a:spcPct val="0"/>
                  </a:spcAft>
                  <a:defRPr sz="2200">
                    <a:solidFill>
                      <a:schemeClr val="bg2"/>
                    </a:solidFill>
                    <a:latin typeface="Arial" pitchFamily="34" charset="0"/>
                    <a:ea typeface="MS PGothic" pitchFamily="34" charset="-128"/>
                  </a:defRPr>
                </a:lvl9pPr>
              </a:lstStyle>
              <a:p>
                <a:pPr eaLnBrk="1" hangingPunct="1">
                  <a:spcBef>
                    <a:spcPct val="50000"/>
                  </a:spcBef>
                  <a:defRPr/>
                </a:pPr>
                <a:r>
                  <a:rPr lang="en-US" sz="1200" dirty="0" err="1" smtClean="0">
                    <a:solidFill>
                      <a:schemeClr val="bg1"/>
                    </a:solidFill>
                  </a:rPr>
                  <a:t>clusterMember</a:t>
                </a:r>
                <a:endParaRPr lang="en-US" sz="1200" dirty="0">
                  <a:solidFill>
                    <a:schemeClr val="bg1"/>
                  </a:solidFill>
                </a:endParaRPr>
              </a:p>
            </p:txBody>
          </p:sp>
        </p:grpSp>
        <p:sp>
          <p:nvSpPr>
            <p:cNvPr id="43" name="5-Point Star 42"/>
            <p:cNvSpPr/>
            <p:nvPr/>
          </p:nvSpPr>
          <p:spPr bwMode="auto">
            <a:xfrm>
              <a:off x="7833550" y="1296500"/>
              <a:ext cx="98860" cy="99289"/>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Tree>
    <p:extLst>
      <p:ext uri="{BB962C8B-B14F-4D97-AF65-F5344CB8AC3E}">
        <p14:creationId xmlns:p14="http://schemas.microsoft.com/office/powerpoint/2010/main" val="25698606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310" descr="firewall"/>
          <p:cNvPicPr>
            <a:picLocks noChangeAspect="1" noChangeArrowheads="1"/>
          </p:cNvPicPr>
          <p:nvPr/>
        </p:nvPicPr>
        <p:blipFill>
          <a:blip r:embed="rId3">
            <a:extLst>
              <a:ext uri="{28A0092B-C50C-407E-A947-70E740481C1C}">
                <a14:useLocalDpi xmlns:a14="http://schemas.microsoft.com/office/drawing/2010/main" val="0"/>
              </a:ext>
            </a:extLst>
          </a:blip>
          <a:srcRect l="68518"/>
          <a:stretch>
            <a:fillRect/>
          </a:stretch>
        </p:blipFill>
        <p:spPr bwMode="auto">
          <a:xfrm>
            <a:off x="2152650" y="1855787"/>
            <a:ext cx="323850"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Rectangle 10"/>
          <p:cNvSpPr>
            <a:spLocks noChangeArrowheads="1"/>
          </p:cNvSpPr>
          <p:nvPr/>
        </p:nvSpPr>
        <p:spPr bwMode="auto">
          <a:xfrm>
            <a:off x="6486525" y="900112"/>
            <a:ext cx="1131888" cy="3375025"/>
          </a:xfrm>
          <a:prstGeom prst="rect">
            <a:avLst/>
          </a:prstGeom>
          <a:solidFill>
            <a:schemeClr val="folHlink"/>
          </a:solidFill>
          <a:ln>
            <a:noFill/>
          </a:ln>
          <a:extLst>
            <a:ext uri="{91240B29-F687-4f45-9708-019B960494DF}">
              <a14:hiddenLine xmlns:a14="http://schemas.microsoft.com/office/drawing/2010/main" w="9398">
                <a:solidFill>
                  <a:srgbClr val="000000"/>
                </a:solidFill>
                <a:round/>
                <a:headEnd/>
                <a:tailEnd/>
              </a14:hiddenLine>
            </a:ext>
          </a:extLst>
        </p:spPr>
        <p:txBody>
          <a:bodyPr wrap="none" lIns="82945" tIns="41473" rIns="82945" bIns="41473" anchor="ctr"/>
          <a:lstStyle/>
          <a:p>
            <a:pPr algn="l"/>
            <a:endParaRPr lang="en-US" sz="1600"/>
          </a:p>
        </p:txBody>
      </p:sp>
      <p:sp>
        <p:nvSpPr>
          <p:cNvPr id="73732" name="Rectangle 11"/>
          <p:cNvSpPr>
            <a:spLocks noChangeArrowheads="1"/>
          </p:cNvSpPr>
          <p:nvPr/>
        </p:nvSpPr>
        <p:spPr bwMode="auto">
          <a:xfrm>
            <a:off x="3989388" y="900112"/>
            <a:ext cx="1131887" cy="4606925"/>
          </a:xfrm>
          <a:prstGeom prst="rect">
            <a:avLst/>
          </a:prstGeom>
          <a:solidFill>
            <a:schemeClr val="folHlink"/>
          </a:solidFill>
          <a:ln>
            <a:noFill/>
          </a:ln>
          <a:extLst>
            <a:ext uri="{91240B29-F687-4f45-9708-019B960494DF}">
              <a14:hiddenLine xmlns:a14="http://schemas.microsoft.com/office/drawing/2010/main" w="9398">
                <a:solidFill>
                  <a:srgbClr val="000000"/>
                </a:solidFill>
                <a:round/>
                <a:headEnd/>
                <a:tailEnd/>
              </a14:hiddenLine>
            </a:ext>
          </a:extLst>
        </p:spPr>
        <p:txBody>
          <a:bodyPr wrap="none" lIns="82945" tIns="41473" rIns="82945" bIns="41473" anchor="ctr"/>
          <a:lstStyle/>
          <a:p>
            <a:pPr algn="l"/>
            <a:endParaRPr lang="en-US" sz="1600"/>
          </a:p>
        </p:txBody>
      </p:sp>
      <p:sp>
        <p:nvSpPr>
          <p:cNvPr id="73733" name="Rectangle 12"/>
          <p:cNvSpPr>
            <a:spLocks noChangeArrowheads="1"/>
          </p:cNvSpPr>
          <p:nvPr/>
        </p:nvSpPr>
        <p:spPr bwMode="auto">
          <a:xfrm>
            <a:off x="5186363" y="900112"/>
            <a:ext cx="1131887" cy="4606925"/>
          </a:xfrm>
          <a:prstGeom prst="rect">
            <a:avLst/>
          </a:prstGeom>
          <a:solidFill>
            <a:schemeClr val="folHlink"/>
          </a:solidFill>
          <a:ln>
            <a:noFill/>
          </a:ln>
          <a:extLst>
            <a:ext uri="{91240B29-F687-4f45-9708-019B960494DF}">
              <a14:hiddenLine xmlns:a14="http://schemas.microsoft.com/office/drawing/2010/main" w="9398">
                <a:solidFill>
                  <a:srgbClr val="000000"/>
                </a:solidFill>
                <a:round/>
                <a:headEnd/>
                <a:tailEnd/>
              </a14:hiddenLine>
            </a:ext>
          </a:extLst>
        </p:spPr>
        <p:txBody>
          <a:bodyPr wrap="none" lIns="82945" tIns="41473" rIns="82945" bIns="41473" anchor="ctr"/>
          <a:lstStyle/>
          <a:p>
            <a:pPr algn="l"/>
            <a:endParaRPr lang="en-US" sz="1600"/>
          </a:p>
        </p:txBody>
      </p:sp>
      <p:sp>
        <p:nvSpPr>
          <p:cNvPr id="73734" name="Rectangle 7"/>
          <p:cNvSpPr>
            <a:spLocks noGrp="1" noChangeArrowheads="1"/>
          </p:cNvSpPr>
          <p:nvPr>
            <p:ph type="title" idx="4294967295"/>
          </p:nvPr>
        </p:nvSpPr>
        <p:spPr bwMode="auto">
          <a:xfrm>
            <a:off x="-76200" y="838200"/>
            <a:ext cx="861695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82945" rIns="82945" bIns="41473" anchor="ctr"/>
          <a:lstStyle/>
          <a:p>
            <a:pPr eaLnBrk="1" hangingPunct="1">
              <a:lnSpc>
                <a:spcPct val="97000"/>
              </a:lnSpc>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b="1" dirty="0" smtClean="0"/>
              <a:t>Liberty Server Management</a:t>
            </a:r>
          </a:p>
        </p:txBody>
      </p:sp>
      <p:sp>
        <p:nvSpPr>
          <p:cNvPr id="73735" name="Line 298"/>
          <p:cNvSpPr>
            <a:spLocks noChangeShapeType="1"/>
          </p:cNvSpPr>
          <p:nvPr/>
        </p:nvSpPr>
        <p:spPr bwMode="auto">
          <a:xfrm flipV="1">
            <a:off x="1846263" y="2109787"/>
            <a:ext cx="2239962" cy="1050925"/>
          </a:xfrm>
          <a:prstGeom prst="line">
            <a:avLst/>
          </a:prstGeom>
          <a:noFill/>
          <a:ln w="22225">
            <a:solidFill>
              <a:srgbClr val="000000"/>
            </a:solidFill>
            <a:round/>
            <a:headEnd/>
            <a:tailEnd type="triangle" w="med" len="me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73736" name="Line 299"/>
          <p:cNvSpPr>
            <a:spLocks noChangeShapeType="1"/>
          </p:cNvSpPr>
          <p:nvPr/>
        </p:nvSpPr>
        <p:spPr bwMode="auto">
          <a:xfrm flipV="1">
            <a:off x="1912938" y="2166937"/>
            <a:ext cx="3506787" cy="1011238"/>
          </a:xfrm>
          <a:prstGeom prst="line">
            <a:avLst/>
          </a:prstGeom>
          <a:noFill/>
          <a:ln w="22225">
            <a:solidFill>
              <a:srgbClr val="000000"/>
            </a:solidFill>
            <a:round/>
            <a:headEnd/>
            <a:tailEnd type="triangle" w="med" len="me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73737" name="Line 304"/>
          <p:cNvSpPr>
            <a:spLocks noChangeShapeType="1"/>
          </p:cNvSpPr>
          <p:nvPr/>
        </p:nvSpPr>
        <p:spPr bwMode="auto">
          <a:xfrm flipV="1">
            <a:off x="1838325" y="2176462"/>
            <a:ext cx="4724400" cy="1114425"/>
          </a:xfrm>
          <a:prstGeom prst="line">
            <a:avLst/>
          </a:prstGeom>
          <a:noFill/>
          <a:ln w="22225">
            <a:solidFill>
              <a:srgbClr val="000000"/>
            </a:solidFill>
            <a:round/>
            <a:headEnd/>
            <a:tailEnd type="triangle" w="med" len="me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73738" name="Text Box 306"/>
          <p:cNvSpPr txBox="1">
            <a:spLocks noChangeArrowheads="1"/>
          </p:cNvSpPr>
          <p:nvPr/>
        </p:nvSpPr>
        <p:spPr bwMode="auto">
          <a:xfrm>
            <a:off x="7624763" y="2305050"/>
            <a:ext cx="1370012"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wrap="none" lIns="81639" tIns="55221" rIns="81639" bIns="40820"/>
          <a:lstStyle>
            <a:lvl1pPr eaLnBrk="0" hangingPunct="0">
              <a:tabLst>
                <a:tab pos="655638" algn="l"/>
                <a:tab pos="1312863" algn="l"/>
              </a:tabLst>
              <a:defRPr>
                <a:solidFill>
                  <a:schemeClr val="tx1"/>
                </a:solidFill>
                <a:latin typeface="Arial" pitchFamily="34" charset="0"/>
                <a:cs typeface="Arial" pitchFamily="34" charset="0"/>
              </a:defRPr>
            </a:lvl1pPr>
            <a:lvl2pPr marL="742950" indent="-285750" eaLnBrk="0" hangingPunct="0">
              <a:tabLst>
                <a:tab pos="655638" algn="l"/>
                <a:tab pos="1312863" algn="l"/>
              </a:tabLst>
              <a:defRPr>
                <a:solidFill>
                  <a:schemeClr val="tx1"/>
                </a:solidFill>
                <a:latin typeface="Arial" pitchFamily="34" charset="0"/>
                <a:cs typeface="Arial" pitchFamily="34" charset="0"/>
              </a:defRPr>
            </a:lvl2pPr>
            <a:lvl3pPr marL="1143000" indent="-228600" eaLnBrk="0" hangingPunct="0">
              <a:tabLst>
                <a:tab pos="655638" algn="l"/>
                <a:tab pos="1312863" algn="l"/>
              </a:tabLst>
              <a:defRPr>
                <a:solidFill>
                  <a:schemeClr val="tx1"/>
                </a:solidFill>
                <a:latin typeface="Arial" pitchFamily="34" charset="0"/>
                <a:cs typeface="Arial" pitchFamily="34" charset="0"/>
              </a:defRPr>
            </a:lvl3pPr>
            <a:lvl4pPr marL="1600200" indent="-228600" eaLnBrk="0" hangingPunct="0">
              <a:tabLst>
                <a:tab pos="655638" algn="l"/>
                <a:tab pos="1312863" algn="l"/>
              </a:tabLst>
              <a:defRPr>
                <a:solidFill>
                  <a:schemeClr val="tx1"/>
                </a:solidFill>
                <a:latin typeface="Arial" pitchFamily="34" charset="0"/>
                <a:cs typeface="Arial" pitchFamily="34" charset="0"/>
              </a:defRPr>
            </a:lvl4pPr>
            <a:lvl5pPr marL="2057400" indent="-228600" eaLnBrk="0" hangingPunct="0">
              <a:tabLst>
                <a:tab pos="655638" algn="l"/>
                <a:tab pos="1312863" algn="l"/>
              </a:tabLst>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655638" algn="l"/>
                <a:tab pos="1312863" algn="l"/>
              </a:tabLs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655638" algn="l"/>
                <a:tab pos="1312863" algn="l"/>
              </a:tabLs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655638" algn="l"/>
                <a:tab pos="1312863" algn="l"/>
              </a:tabLs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655638" algn="l"/>
                <a:tab pos="1312863" algn="l"/>
              </a:tabLst>
              <a:defRPr>
                <a:solidFill>
                  <a:schemeClr val="tx1"/>
                </a:solidFill>
                <a:latin typeface="Arial" pitchFamily="34" charset="0"/>
                <a:cs typeface="Arial" pitchFamily="34" charset="0"/>
              </a:defRPr>
            </a:lvl9pPr>
          </a:lstStyle>
          <a:p>
            <a:pPr algn="l" eaLnBrk="1" hangingPunct="1"/>
            <a:r>
              <a:rPr lang="en-US" sz="1600">
                <a:solidFill>
                  <a:srgbClr val="000000"/>
                </a:solidFill>
              </a:rPr>
              <a:t>Collective</a:t>
            </a:r>
          </a:p>
          <a:p>
            <a:pPr algn="l" eaLnBrk="1" hangingPunct="1"/>
            <a:r>
              <a:rPr lang="en-US" sz="1600">
                <a:solidFill>
                  <a:srgbClr val="000000"/>
                </a:solidFill>
              </a:rPr>
              <a:t>Members</a:t>
            </a:r>
          </a:p>
          <a:p>
            <a:pPr algn="l" eaLnBrk="1" hangingPunct="1"/>
            <a:r>
              <a:rPr lang="en-US" sz="1600">
                <a:solidFill>
                  <a:srgbClr val="000000"/>
                </a:solidFill>
              </a:rPr>
              <a:t>(Liberty Core,</a:t>
            </a:r>
          </a:p>
          <a:p>
            <a:pPr algn="l" eaLnBrk="1" hangingPunct="1"/>
            <a:r>
              <a:rPr lang="en-US" sz="1600">
                <a:solidFill>
                  <a:srgbClr val="000000"/>
                </a:solidFill>
              </a:rPr>
              <a:t>Base, ND, </a:t>
            </a:r>
          </a:p>
          <a:p>
            <a:pPr algn="l" eaLnBrk="1" hangingPunct="1"/>
            <a:r>
              <a:rPr lang="en-US" sz="1600">
                <a:solidFill>
                  <a:srgbClr val="000000"/>
                </a:solidFill>
              </a:rPr>
              <a:t>or z/OS)</a:t>
            </a:r>
          </a:p>
        </p:txBody>
      </p:sp>
      <p:sp>
        <p:nvSpPr>
          <p:cNvPr id="73739" name="Text Box 42"/>
          <p:cNvSpPr txBox="1">
            <a:spLocks noChangeArrowheads="1"/>
          </p:cNvSpPr>
          <p:nvPr/>
        </p:nvSpPr>
        <p:spPr bwMode="auto">
          <a:xfrm>
            <a:off x="5427663" y="858837"/>
            <a:ext cx="62706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2945" tIns="95288" rIns="82945" bIns="41473"/>
          <a:lstStyle>
            <a:lvl1pPr eaLnBrk="0" hangingPunct="0">
              <a:tabLst>
                <a:tab pos="655638" algn="l"/>
              </a:tabLst>
              <a:defRPr>
                <a:solidFill>
                  <a:schemeClr val="tx1"/>
                </a:solidFill>
                <a:latin typeface="Arial" pitchFamily="34" charset="0"/>
                <a:cs typeface="Arial" pitchFamily="34" charset="0"/>
              </a:defRPr>
            </a:lvl1pPr>
            <a:lvl2pPr marL="742950" indent="-285750" eaLnBrk="0" hangingPunct="0">
              <a:tabLst>
                <a:tab pos="655638" algn="l"/>
              </a:tabLst>
              <a:defRPr>
                <a:solidFill>
                  <a:schemeClr val="tx1"/>
                </a:solidFill>
                <a:latin typeface="Arial" pitchFamily="34" charset="0"/>
                <a:cs typeface="Arial" pitchFamily="34" charset="0"/>
              </a:defRPr>
            </a:lvl2pPr>
            <a:lvl3pPr marL="1143000" indent="-228600" eaLnBrk="0" hangingPunct="0">
              <a:tabLst>
                <a:tab pos="655638" algn="l"/>
              </a:tabLst>
              <a:defRPr>
                <a:solidFill>
                  <a:schemeClr val="tx1"/>
                </a:solidFill>
                <a:latin typeface="Arial" pitchFamily="34" charset="0"/>
                <a:cs typeface="Arial" pitchFamily="34" charset="0"/>
              </a:defRPr>
            </a:lvl3pPr>
            <a:lvl4pPr marL="1600200" indent="-228600" eaLnBrk="0" hangingPunct="0">
              <a:tabLst>
                <a:tab pos="655638" algn="l"/>
              </a:tabLst>
              <a:defRPr>
                <a:solidFill>
                  <a:schemeClr val="tx1"/>
                </a:solidFill>
                <a:latin typeface="Arial" pitchFamily="34" charset="0"/>
                <a:cs typeface="Arial" pitchFamily="34" charset="0"/>
              </a:defRPr>
            </a:lvl4pPr>
            <a:lvl5pPr marL="2057400" indent="-228600" eaLnBrk="0" hangingPunct="0">
              <a:tabLst>
                <a:tab pos="655638" algn="l"/>
              </a:tabLst>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9pPr>
          </a:lstStyle>
          <a:p>
            <a:pPr algn="l" eaLnBrk="1" hangingPunct="1"/>
            <a:r>
              <a:rPr lang="en-GB" sz="1200" b="1">
                <a:solidFill>
                  <a:srgbClr val="000000"/>
                </a:solidFill>
                <a:ea typeface="MS PGothic" pitchFamily="34" charset="-128"/>
              </a:rPr>
              <a:t>host 2</a:t>
            </a:r>
          </a:p>
        </p:txBody>
      </p:sp>
      <p:sp>
        <p:nvSpPr>
          <p:cNvPr id="73740" name="Text Box 43"/>
          <p:cNvSpPr txBox="1">
            <a:spLocks noChangeArrowheads="1"/>
          </p:cNvSpPr>
          <p:nvPr/>
        </p:nvSpPr>
        <p:spPr bwMode="auto">
          <a:xfrm>
            <a:off x="4222750" y="849312"/>
            <a:ext cx="627063"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2945" tIns="95288" rIns="82945" bIns="41473"/>
          <a:lstStyle>
            <a:lvl1pPr eaLnBrk="0" hangingPunct="0">
              <a:tabLst>
                <a:tab pos="655638" algn="l"/>
              </a:tabLst>
              <a:defRPr>
                <a:solidFill>
                  <a:schemeClr val="tx1"/>
                </a:solidFill>
                <a:latin typeface="Arial" pitchFamily="34" charset="0"/>
                <a:cs typeface="Arial" pitchFamily="34" charset="0"/>
              </a:defRPr>
            </a:lvl1pPr>
            <a:lvl2pPr marL="742950" indent="-285750" eaLnBrk="0" hangingPunct="0">
              <a:tabLst>
                <a:tab pos="655638" algn="l"/>
              </a:tabLst>
              <a:defRPr>
                <a:solidFill>
                  <a:schemeClr val="tx1"/>
                </a:solidFill>
                <a:latin typeface="Arial" pitchFamily="34" charset="0"/>
                <a:cs typeface="Arial" pitchFamily="34" charset="0"/>
              </a:defRPr>
            </a:lvl2pPr>
            <a:lvl3pPr marL="1143000" indent="-228600" eaLnBrk="0" hangingPunct="0">
              <a:tabLst>
                <a:tab pos="655638" algn="l"/>
              </a:tabLst>
              <a:defRPr>
                <a:solidFill>
                  <a:schemeClr val="tx1"/>
                </a:solidFill>
                <a:latin typeface="Arial" pitchFamily="34" charset="0"/>
                <a:cs typeface="Arial" pitchFamily="34" charset="0"/>
              </a:defRPr>
            </a:lvl3pPr>
            <a:lvl4pPr marL="1600200" indent="-228600" eaLnBrk="0" hangingPunct="0">
              <a:tabLst>
                <a:tab pos="655638" algn="l"/>
              </a:tabLst>
              <a:defRPr>
                <a:solidFill>
                  <a:schemeClr val="tx1"/>
                </a:solidFill>
                <a:latin typeface="Arial" pitchFamily="34" charset="0"/>
                <a:cs typeface="Arial" pitchFamily="34" charset="0"/>
              </a:defRPr>
            </a:lvl4pPr>
            <a:lvl5pPr marL="2057400" indent="-228600" eaLnBrk="0" hangingPunct="0">
              <a:tabLst>
                <a:tab pos="655638" algn="l"/>
              </a:tabLst>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9pPr>
          </a:lstStyle>
          <a:p>
            <a:pPr algn="l" eaLnBrk="1" hangingPunct="1"/>
            <a:r>
              <a:rPr lang="en-GB" sz="1200" b="1">
                <a:solidFill>
                  <a:srgbClr val="000000"/>
                </a:solidFill>
                <a:ea typeface="MS PGothic" pitchFamily="34" charset="-128"/>
              </a:rPr>
              <a:t>host 1</a:t>
            </a:r>
          </a:p>
        </p:txBody>
      </p:sp>
      <p:sp>
        <p:nvSpPr>
          <p:cNvPr id="73741" name="Text Box 44"/>
          <p:cNvSpPr txBox="1">
            <a:spLocks noChangeArrowheads="1"/>
          </p:cNvSpPr>
          <p:nvPr/>
        </p:nvSpPr>
        <p:spPr bwMode="auto">
          <a:xfrm>
            <a:off x="6727825" y="866775"/>
            <a:ext cx="627063"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2945" tIns="95288" rIns="82945" bIns="41473"/>
          <a:lstStyle>
            <a:lvl1pPr eaLnBrk="0" hangingPunct="0">
              <a:tabLst>
                <a:tab pos="655638" algn="l"/>
              </a:tabLst>
              <a:defRPr>
                <a:solidFill>
                  <a:schemeClr val="tx1"/>
                </a:solidFill>
                <a:latin typeface="Arial" pitchFamily="34" charset="0"/>
                <a:cs typeface="Arial" pitchFamily="34" charset="0"/>
              </a:defRPr>
            </a:lvl1pPr>
            <a:lvl2pPr marL="742950" indent="-285750" eaLnBrk="0" hangingPunct="0">
              <a:tabLst>
                <a:tab pos="655638" algn="l"/>
              </a:tabLst>
              <a:defRPr>
                <a:solidFill>
                  <a:schemeClr val="tx1"/>
                </a:solidFill>
                <a:latin typeface="Arial" pitchFamily="34" charset="0"/>
                <a:cs typeface="Arial" pitchFamily="34" charset="0"/>
              </a:defRPr>
            </a:lvl2pPr>
            <a:lvl3pPr marL="1143000" indent="-228600" eaLnBrk="0" hangingPunct="0">
              <a:tabLst>
                <a:tab pos="655638" algn="l"/>
              </a:tabLst>
              <a:defRPr>
                <a:solidFill>
                  <a:schemeClr val="tx1"/>
                </a:solidFill>
                <a:latin typeface="Arial" pitchFamily="34" charset="0"/>
                <a:cs typeface="Arial" pitchFamily="34" charset="0"/>
              </a:defRPr>
            </a:lvl3pPr>
            <a:lvl4pPr marL="1600200" indent="-228600" eaLnBrk="0" hangingPunct="0">
              <a:tabLst>
                <a:tab pos="655638" algn="l"/>
              </a:tabLst>
              <a:defRPr>
                <a:solidFill>
                  <a:schemeClr val="tx1"/>
                </a:solidFill>
                <a:latin typeface="Arial" pitchFamily="34" charset="0"/>
                <a:cs typeface="Arial" pitchFamily="34" charset="0"/>
              </a:defRPr>
            </a:lvl4pPr>
            <a:lvl5pPr marL="2057400" indent="-228600" eaLnBrk="0" hangingPunct="0">
              <a:tabLst>
                <a:tab pos="655638" algn="l"/>
              </a:tabLst>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9pPr>
          </a:lstStyle>
          <a:p>
            <a:pPr algn="l" eaLnBrk="1" hangingPunct="1"/>
            <a:r>
              <a:rPr lang="en-GB" sz="1200" b="1">
                <a:solidFill>
                  <a:srgbClr val="000000"/>
                </a:solidFill>
                <a:ea typeface="MS PGothic" pitchFamily="34" charset="-128"/>
              </a:rPr>
              <a:t>host 3</a:t>
            </a:r>
          </a:p>
        </p:txBody>
      </p:sp>
      <p:sp>
        <p:nvSpPr>
          <p:cNvPr id="73742" name="Rectangle 52"/>
          <p:cNvSpPr>
            <a:spLocks noChangeArrowheads="1"/>
          </p:cNvSpPr>
          <p:nvPr/>
        </p:nvSpPr>
        <p:spPr bwMode="auto">
          <a:xfrm>
            <a:off x="4057650" y="1192212"/>
            <a:ext cx="3425825" cy="952500"/>
          </a:xfrm>
          <a:prstGeom prst="rect">
            <a:avLst/>
          </a:prstGeom>
          <a:solidFill>
            <a:srgbClr val="DDDDDD">
              <a:alpha val="70979"/>
            </a:srgbClr>
          </a:solidFill>
          <a:ln>
            <a:noFill/>
          </a:ln>
          <a:extLst>
            <a:ext uri="{91240B29-F687-4f45-9708-019B960494DF}">
              <a14:hiddenLine xmlns:a14="http://schemas.microsoft.com/office/drawing/2010/main" w="21590">
                <a:solidFill>
                  <a:srgbClr val="000000"/>
                </a:solidFill>
                <a:round/>
                <a:headEnd/>
                <a:tailEnd/>
              </a14:hiddenLine>
            </a:ext>
          </a:extLst>
        </p:spPr>
        <p:txBody>
          <a:bodyPr wrap="none" lIns="82945" tIns="41473" rIns="82945" bIns="41473" anchor="ctr"/>
          <a:lstStyle/>
          <a:p>
            <a:pPr algn="l"/>
            <a:endParaRPr lang="en-US" sz="1600"/>
          </a:p>
        </p:txBody>
      </p:sp>
      <p:sp>
        <p:nvSpPr>
          <p:cNvPr id="73743" name="Rectangle 53"/>
          <p:cNvSpPr>
            <a:spLocks noChangeArrowheads="1"/>
          </p:cNvSpPr>
          <p:nvPr/>
        </p:nvSpPr>
        <p:spPr bwMode="auto">
          <a:xfrm>
            <a:off x="4189413" y="1316037"/>
            <a:ext cx="631825" cy="742950"/>
          </a:xfrm>
          <a:prstGeom prst="rect">
            <a:avLst/>
          </a:prstGeom>
          <a:solidFill>
            <a:srgbClr val="CC99FF"/>
          </a:solidFill>
          <a:ln>
            <a:noFill/>
          </a:ln>
          <a:extLst>
            <a:ext uri="{91240B29-F687-4f45-9708-019B960494DF}">
              <a14:hiddenLine xmlns:a14="http://schemas.microsoft.com/office/drawing/2010/main" w="9398">
                <a:solidFill>
                  <a:srgbClr val="000000"/>
                </a:solidFill>
                <a:round/>
                <a:headEnd/>
                <a:tailEnd/>
              </a14:hiddenLine>
            </a:ext>
          </a:extLst>
        </p:spPr>
        <p:txBody>
          <a:bodyPr wrap="none" lIns="82945" tIns="41473" rIns="82945" bIns="41473" anchor="ctr"/>
          <a:lstStyle/>
          <a:p>
            <a:pPr algn="l"/>
            <a:endParaRPr lang="en-US" sz="1600"/>
          </a:p>
        </p:txBody>
      </p:sp>
      <p:grpSp>
        <p:nvGrpSpPr>
          <p:cNvPr id="73744" name="Group 54"/>
          <p:cNvGrpSpPr>
            <a:grpSpLocks/>
          </p:cNvGrpSpPr>
          <p:nvPr/>
        </p:nvGrpSpPr>
        <p:grpSpPr bwMode="auto">
          <a:xfrm>
            <a:off x="4221163" y="1579562"/>
            <a:ext cx="563562" cy="250825"/>
            <a:chOff x="2499" y="618"/>
            <a:chExt cx="424" cy="199"/>
          </a:xfrm>
        </p:grpSpPr>
        <p:grpSp>
          <p:nvGrpSpPr>
            <p:cNvPr id="73976" name="Group 55"/>
            <p:cNvGrpSpPr>
              <a:grpSpLocks/>
            </p:cNvGrpSpPr>
            <p:nvPr/>
          </p:nvGrpSpPr>
          <p:grpSpPr bwMode="auto">
            <a:xfrm>
              <a:off x="2499" y="760"/>
              <a:ext cx="141" cy="57"/>
              <a:chOff x="2499" y="760"/>
              <a:chExt cx="141" cy="57"/>
            </a:xfrm>
          </p:grpSpPr>
          <p:sp>
            <p:nvSpPr>
              <p:cNvPr id="74019" name="Rectangle 56"/>
              <p:cNvSpPr>
                <a:spLocks noChangeArrowheads="1"/>
              </p:cNvSpPr>
              <p:nvPr/>
            </p:nvSpPr>
            <p:spPr bwMode="auto">
              <a:xfrm>
                <a:off x="2506"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4020" name="Rectangle 57"/>
              <p:cNvSpPr>
                <a:spLocks noChangeArrowheads="1"/>
              </p:cNvSpPr>
              <p:nvPr/>
            </p:nvSpPr>
            <p:spPr bwMode="auto">
              <a:xfrm>
                <a:off x="2541"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4021" name="Rectangle 58"/>
              <p:cNvSpPr>
                <a:spLocks noChangeArrowheads="1"/>
              </p:cNvSpPr>
              <p:nvPr/>
            </p:nvSpPr>
            <p:spPr bwMode="auto">
              <a:xfrm>
                <a:off x="2577"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4022" name="Rectangle 59"/>
              <p:cNvSpPr>
                <a:spLocks noChangeArrowheads="1"/>
              </p:cNvSpPr>
              <p:nvPr/>
            </p:nvSpPr>
            <p:spPr bwMode="auto">
              <a:xfrm>
                <a:off x="2612"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4023" name="Text Box 60"/>
              <p:cNvSpPr txBox="1">
                <a:spLocks noChangeArrowheads="1"/>
              </p:cNvSpPr>
              <p:nvPr/>
            </p:nvSpPr>
            <p:spPr bwMode="auto">
              <a:xfrm>
                <a:off x="2499" y="771"/>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Feature Manager</a:t>
                </a:r>
              </a:p>
            </p:txBody>
          </p:sp>
        </p:grpSp>
        <p:grpSp>
          <p:nvGrpSpPr>
            <p:cNvPr id="73977" name="Group 61"/>
            <p:cNvGrpSpPr>
              <a:grpSpLocks/>
            </p:cNvGrpSpPr>
            <p:nvPr/>
          </p:nvGrpSpPr>
          <p:grpSpPr bwMode="auto">
            <a:xfrm>
              <a:off x="2641" y="760"/>
              <a:ext cx="141" cy="57"/>
              <a:chOff x="2641" y="760"/>
              <a:chExt cx="141" cy="57"/>
            </a:xfrm>
          </p:grpSpPr>
          <p:sp>
            <p:nvSpPr>
              <p:cNvPr id="74014" name="Rectangle 62"/>
              <p:cNvSpPr>
                <a:spLocks noChangeArrowheads="1"/>
              </p:cNvSpPr>
              <p:nvPr/>
            </p:nvSpPr>
            <p:spPr bwMode="auto">
              <a:xfrm>
                <a:off x="2648"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4015" name="Rectangle 63"/>
              <p:cNvSpPr>
                <a:spLocks noChangeArrowheads="1"/>
              </p:cNvSpPr>
              <p:nvPr/>
            </p:nvSpPr>
            <p:spPr bwMode="auto">
              <a:xfrm>
                <a:off x="2683"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4016" name="Rectangle 64"/>
              <p:cNvSpPr>
                <a:spLocks noChangeArrowheads="1"/>
              </p:cNvSpPr>
              <p:nvPr/>
            </p:nvSpPr>
            <p:spPr bwMode="auto">
              <a:xfrm>
                <a:off x="2719"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4017" name="Rectangle 65"/>
              <p:cNvSpPr>
                <a:spLocks noChangeArrowheads="1"/>
              </p:cNvSpPr>
              <p:nvPr/>
            </p:nvSpPr>
            <p:spPr bwMode="auto">
              <a:xfrm>
                <a:off x="2755"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4018" name="Text Box 66"/>
              <p:cNvSpPr txBox="1">
                <a:spLocks noChangeArrowheads="1"/>
              </p:cNvSpPr>
              <p:nvPr/>
            </p:nvSpPr>
            <p:spPr bwMode="auto">
              <a:xfrm>
                <a:off x="2641" y="771"/>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HTTP Transport</a:t>
                </a:r>
              </a:p>
            </p:txBody>
          </p:sp>
        </p:grpSp>
        <p:grpSp>
          <p:nvGrpSpPr>
            <p:cNvPr id="73978" name="Group 67"/>
            <p:cNvGrpSpPr>
              <a:grpSpLocks/>
            </p:cNvGrpSpPr>
            <p:nvPr/>
          </p:nvGrpSpPr>
          <p:grpSpPr bwMode="auto">
            <a:xfrm>
              <a:off x="2783" y="760"/>
              <a:ext cx="141" cy="57"/>
              <a:chOff x="2783" y="760"/>
              <a:chExt cx="141" cy="57"/>
            </a:xfrm>
          </p:grpSpPr>
          <p:sp>
            <p:nvSpPr>
              <p:cNvPr id="74009" name="Rectangle 68"/>
              <p:cNvSpPr>
                <a:spLocks noChangeArrowheads="1"/>
              </p:cNvSpPr>
              <p:nvPr/>
            </p:nvSpPr>
            <p:spPr bwMode="auto">
              <a:xfrm>
                <a:off x="2790"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4010" name="Rectangle 69"/>
              <p:cNvSpPr>
                <a:spLocks noChangeArrowheads="1"/>
              </p:cNvSpPr>
              <p:nvPr/>
            </p:nvSpPr>
            <p:spPr bwMode="auto">
              <a:xfrm>
                <a:off x="2825"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4011" name="Rectangle 70"/>
              <p:cNvSpPr>
                <a:spLocks noChangeArrowheads="1"/>
              </p:cNvSpPr>
              <p:nvPr/>
            </p:nvSpPr>
            <p:spPr bwMode="auto">
              <a:xfrm>
                <a:off x="2861"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4012" name="Rectangle 71"/>
              <p:cNvSpPr>
                <a:spLocks noChangeArrowheads="1"/>
              </p:cNvSpPr>
              <p:nvPr/>
            </p:nvSpPr>
            <p:spPr bwMode="auto">
              <a:xfrm>
                <a:off x="2896"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4013" name="Text Box 72"/>
              <p:cNvSpPr txBox="1">
                <a:spLocks noChangeArrowheads="1"/>
              </p:cNvSpPr>
              <p:nvPr/>
            </p:nvSpPr>
            <p:spPr bwMode="auto">
              <a:xfrm>
                <a:off x="2783" y="771"/>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Application Manager</a:t>
                </a:r>
              </a:p>
            </p:txBody>
          </p:sp>
        </p:grpSp>
        <p:grpSp>
          <p:nvGrpSpPr>
            <p:cNvPr id="73979" name="Group 73"/>
            <p:cNvGrpSpPr>
              <a:grpSpLocks/>
            </p:cNvGrpSpPr>
            <p:nvPr/>
          </p:nvGrpSpPr>
          <p:grpSpPr bwMode="auto">
            <a:xfrm>
              <a:off x="2570" y="713"/>
              <a:ext cx="141" cy="57"/>
              <a:chOff x="2570" y="713"/>
              <a:chExt cx="141" cy="57"/>
            </a:xfrm>
          </p:grpSpPr>
          <p:sp>
            <p:nvSpPr>
              <p:cNvPr id="74004" name="Rectangle 74"/>
              <p:cNvSpPr>
                <a:spLocks noChangeArrowheads="1"/>
              </p:cNvSpPr>
              <p:nvPr/>
            </p:nvSpPr>
            <p:spPr bwMode="auto">
              <a:xfrm>
                <a:off x="2577"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4005" name="Rectangle 75"/>
              <p:cNvSpPr>
                <a:spLocks noChangeArrowheads="1"/>
              </p:cNvSpPr>
              <p:nvPr/>
            </p:nvSpPr>
            <p:spPr bwMode="auto">
              <a:xfrm>
                <a:off x="2612"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4006" name="Rectangle 76"/>
              <p:cNvSpPr>
                <a:spLocks noChangeArrowheads="1"/>
              </p:cNvSpPr>
              <p:nvPr/>
            </p:nvSpPr>
            <p:spPr bwMode="auto">
              <a:xfrm>
                <a:off x="2648"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4007" name="Rectangle 77"/>
              <p:cNvSpPr>
                <a:spLocks noChangeArrowheads="1"/>
              </p:cNvSpPr>
              <p:nvPr/>
            </p:nvSpPr>
            <p:spPr bwMode="auto">
              <a:xfrm>
                <a:off x="2683"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4008" name="Text Box 78"/>
              <p:cNvSpPr txBox="1">
                <a:spLocks noChangeArrowheads="1"/>
              </p:cNvSpPr>
              <p:nvPr/>
            </p:nvSpPr>
            <p:spPr bwMode="auto">
              <a:xfrm>
                <a:off x="2570" y="724"/>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servlet-3.0</a:t>
                </a:r>
              </a:p>
            </p:txBody>
          </p:sp>
        </p:grpSp>
        <p:grpSp>
          <p:nvGrpSpPr>
            <p:cNvPr id="73980" name="Group 79"/>
            <p:cNvGrpSpPr>
              <a:grpSpLocks/>
            </p:cNvGrpSpPr>
            <p:nvPr/>
          </p:nvGrpSpPr>
          <p:grpSpPr bwMode="auto">
            <a:xfrm>
              <a:off x="2499" y="665"/>
              <a:ext cx="141" cy="58"/>
              <a:chOff x="2499" y="665"/>
              <a:chExt cx="141" cy="58"/>
            </a:xfrm>
          </p:grpSpPr>
          <p:sp>
            <p:nvSpPr>
              <p:cNvPr id="73999" name="Rectangle 80"/>
              <p:cNvSpPr>
                <a:spLocks noChangeArrowheads="1"/>
              </p:cNvSpPr>
              <p:nvPr/>
            </p:nvSpPr>
            <p:spPr bwMode="auto">
              <a:xfrm>
                <a:off x="2506"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4000" name="Rectangle 81"/>
              <p:cNvSpPr>
                <a:spLocks noChangeArrowheads="1"/>
              </p:cNvSpPr>
              <p:nvPr/>
            </p:nvSpPr>
            <p:spPr bwMode="auto">
              <a:xfrm>
                <a:off x="2541"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4001" name="Rectangle 82"/>
              <p:cNvSpPr>
                <a:spLocks noChangeArrowheads="1"/>
              </p:cNvSpPr>
              <p:nvPr/>
            </p:nvSpPr>
            <p:spPr bwMode="auto">
              <a:xfrm>
                <a:off x="2577"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4002" name="Rectangle 83"/>
              <p:cNvSpPr>
                <a:spLocks noChangeArrowheads="1"/>
              </p:cNvSpPr>
              <p:nvPr/>
            </p:nvSpPr>
            <p:spPr bwMode="auto">
              <a:xfrm>
                <a:off x="2612"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4003" name="Text Box 84"/>
              <p:cNvSpPr txBox="1">
                <a:spLocks noChangeArrowheads="1"/>
              </p:cNvSpPr>
              <p:nvPr/>
            </p:nvSpPr>
            <p:spPr bwMode="auto">
              <a:xfrm>
                <a:off x="2499" y="676"/>
                <a:ext cx="141" cy="47"/>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jsp-2.2</a:t>
                </a:r>
              </a:p>
            </p:txBody>
          </p:sp>
        </p:grpSp>
        <p:grpSp>
          <p:nvGrpSpPr>
            <p:cNvPr id="73981" name="Group 85"/>
            <p:cNvGrpSpPr>
              <a:grpSpLocks/>
            </p:cNvGrpSpPr>
            <p:nvPr/>
          </p:nvGrpSpPr>
          <p:grpSpPr bwMode="auto">
            <a:xfrm>
              <a:off x="2712" y="713"/>
              <a:ext cx="141" cy="56"/>
              <a:chOff x="2712" y="713"/>
              <a:chExt cx="141" cy="56"/>
            </a:xfrm>
          </p:grpSpPr>
          <p:sp>
            <p:nvSpPr>
              <p:cNvPr id="73994" name="Rectangle 86"/>
              <p:cNvSpPr>
                <a:spLocks noChangeArrowheads="1"/>
              </p:cNvSpPr>
              <p:nvPr/>
            </p:nvSpPr>
            <p:spPr bwMode="auto">
              <a:xfrm>
                <a:off x="2719"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95" name="Rectangle 87"/>
              <p:cNvSpPr>
                <a:spLocks noChangeArrowheads="1"/>
              </p:cNvSpPr>
              <p:nvPr/>
            </p:nvSpPr>
            <p:spPr bwMode="auto">
              <a:xfrm>
                <a:off x="2754"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96" name="Rectangle 88"/>
              <p:cNvSpPr>
                <a:spLocks noChangeArrowheads="1"/>
              </p:cNvSpPr>
              <p:nvPr/>
            </p:nvSpPr>
            <p:spPr bwMode="auto">
              <a:xfrm>
                <a:off x="2790"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97" name="Rectangle 89"/>
              <p:cNvSpPr>
                <a:spLocks noChangeArrowheads="1"/>
              </p:cNvSpPr>
              <p:nvPr/>
            </p:nvSpPr>
            <p:spPr bwMode="auto">
              <a:xfrm>
                <a:off x="2825"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98" name="Text Box 90"/>
              <p:cNvSpPr txBox="1">
                <a:spLocks noChangeArrowheads="1"/>
              </p:cNvSpPr>
              <p:nvPr/>
            </p:nvSpPr>
            <p:spPr bwMode="auto">
              <a:xfrm>
                <a:off x="2712" y="723"/>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appsecurity-1.0</a:t>
                </a:r>
              </a:p>
            </p:txBody>
          </p:sp>
        </p:grpSp>
        <p:grpSp>
          <p:nvGrpSpPr>
            <p:cNvPr id="73982" name="Group 91"/>
            <p:cNvGrpSpPr>
              <a:grpSpLocks/>
            </p:cNvGrpSpPr>
            <p:nvPr/>
          </p:nvGrpSpPr>
          <p:grpSpPr bwMode="auto">
            <a:xfrm>
              <a:off x="2641" y="665"/>
              <a:ext cx="141" cy="58"/>
              <a:chOff x="2641" y="665"/>
              <a:chExt cx="141" cy="58"/>
            </a:xfrm>
          </p:grpSpPr>
          <p:sp>
            <p:nvSpPr>
              <p:cNvPr id="73989" name="Rectangle 92"/>
              <p:cNvSpPr>
                <a:spLocks noChangeArrowheads="1"/>
              </p:cNvSpPr>
              <p:nvPr/>
            </p:nvSpPr>
            <p:spPr bwMode="auto">
              <a:xfrm>
                <a:off x="2648"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90" name="Rectangle 93"/>
              <p:cNvSpPr>
                <a:spLocks noChangeArrowheads="1"/>
              </p:cNvSpPr>
              <p:nvPr/>
            </p:nvSpPr>
            <p:spPr bwMode="auto">
              <a:xfrm>
                <a:off x="2683"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91" name="Rectangle 94"/>
              <p:cNvSpPr>
                <a:spLocks noChangeArrowheads="1"/>
              </p:cNvSpPr>
              <p:nvPr/>
            </p:nvSpPr>
            <p:spPr bwMode="auto">
              <a:xfrm>
                <a:off x="2719"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92" name="Rectangle 95"/>
              <p:cNvSpPr>
                <a:spLocks noChangeArrowheads="1"/>
              </p:cNvSpPr>
              <p:nvPr/>
            </p:nvSpPr>
            <p:spPr bwMode="auto">
              <a:xfrm>
                <a:off x="2755"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93" name="Text Box 96"/>
              <p:cNvSpPr txBox="1">
                <a:spLocks noChangeArrowheads="1"/>
              </p:cNvSpPr>
              <p:nvPr/>
            </p:nvSpPr>
            <p:spPr bwMode="auto">
              <a:xfrm>
                <a:off x="2641" y="676"/>
                <a:ext cx="141" cy="47"/>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restconnector-1.0</a:t>
                </a:r>
              </a:p>
            </p:txBody>
          </p:sp>
        </p:grpSp>
        <p:grpSp>
          <p:nvGrpSpPr>
            <p:cNvPr id="73983" name="Group 97"/>
            <p:cNvGrpSpPr>
              <a:grpSpLocks/>
            </p:cNvGrpSpPr>
            <p:nvPr/>
          </p:nvGrpSpPr>
          <p:grpSpPr bwMode="auto">
            <a:xfrm>
              <a:off x="2570" y="618"/>
              <a:ext cx="141" cy="57"/>
              <a:chOff x="2570" y="618"/>
              <a:chExt cx="141" cy="57"/>
            </a:xfrm>
          </p:grpSpPr>
          <p:sp>
            <p:nvSpPr>
              <p:cNvPr id="73984" name="Rectangle 98"/>
              <p:cNvSpPr>
                <a:spLocks noChangeArrowheads="1"/>
              </p:cNvSpPr>
              <p:nvPr/>
            </p:nvSpPr>
            <p:spPr bwMode="auto">
              <a:xfrm>
                <a:off x="2577" y="618"/>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85" name="Rectangle 99"/>
              <p:cNvSpPr>
                <a:spLocks noChangeArrowheads="1"/>
              </p:cNvSpPr>
              <p:nvPr/>
            </p:nvSpPr>
            <p:spPr bwMode="auto">
              <a:xfrm>
                <a:off x="2612" y="618"/>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86" name="Rectangle 100"/>
              <p:cNvSpPr>
                <a:spLocks noChangeArrowheads="1"/>
              </p:cNvSpPr>
              <p:nvPr/>
            </p:nvSpPr>
            <p:spPr bwMode="auto">
              <a:xfrm>
                <a:off x="2648" y="618"/>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87" name="Rectangle 101"/>
              <p:cNvSpPr>
                <a:spLocks noChangeArrowheads="1"/>
              </p:cNvSpPr>
              <p:nvPr/>
            </p:nvSpPr>
            <p:spPr bwMode="auto">
              <a:xfrm>
                <a:off x="2683" y="618"/>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88" name="Text Box 102"/>
              <p:cNvSpPr txBox="1">
                <a:spLocks noChangeArrowheads="1"/>
              </p:cNvSpPr>
              <p:nvPr/>
            </p:nvSpPr>
            <p:spPr bwMode="auto">
              <a:xfrm>
                <a:off x="2570" y="628"/>
                <a:ext cx="141" cy="47"/>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jpa-2.0</a:t>
                </a:r>
              </a:p>
            </p:txBody>
          </p:sp>
        </p:grpSp>
      </p:grpSp>
      <p:sp>
        <p:nvSpPr>
          <p:cNvPr id="73745" name="AutoShape 104"/>
          <p:cNvSpPr>
            <a:spLocks noChangeArrowheads="1"/>
          </p:cNvSpPr>
          <p:nvPr/>
        </p:nvSpPr>
        <p:spPr bwMode="auto">
          <a:xfrm>
            <a:off x="4294188" y="1346200"/>
            <a:ext cx="392112" cy="169862"/>
          </a:xfrm>
          <a:prstGeom prst="roundRect">
            <a:avLst>
              <a:gd name="adj" fmla="val 16667"/>
            </a:avLst>
          </a:prstGeom>
          <a:solidFill>
            <a:srgbClr val="339966"/>
          </a:solidFill>
          <a:ln w="9398">
            <a:solidFill>
              <a:srgbClr val="000000"/>
            </a:solidFill>
            <a:round/>
            <a:headEnd/>
            <a:tailEnd/>
          </a:ln>
        </p:spPr>
        <p:txBody>
          <a:bodyPr lIns="82945" rIns="82945" bIns="137160"/>
          <a:lstStyle/>
          <a:p>
            <a:pPr algn="l"/>
            <a:r>
              <a:rPr lang="en-GB" sz="700">
                <a:solidFill>
                  <a:srgbClr val="FFFFFF"/>
                </a:solidFill>
              </a:rPr>
              <a:t>Apps</a:t>
            </a:r>
          </a:p>
        </p:txBody>
      </p:sp>
      <p:sp>
        <p:nvSpPr>
          <p:cNvPr id="73746" name="Text Box 105"/>
          <p:cNvSpPr txBox="1">
            <a:spLocks noChangeArrowheads="1"/>
          </p:cNvSpPr>
          <p:nvPr/>
        </p:nvSpPr>
        <p:spPr bwMode="auto">
          <a:xfrm>
            <a:off x="4162425" y="1773237"/>
            <a:ext cx="7318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2945" tIns="89116" rIns="82945" bIns="41473"/>
          <a:lstStyle>
            <a:lvl1pPr eaLnBrk="0" hangingPunct="0">
              <a:tabLst>
                <a:tab pos="655638" algn="l"/>
              </a:tabLst>
              <a:defRPr>
                <a:solidFill>
                  <a:schemeClr val="tx1"/>
                </a:solidFill>
                <a:latin typeface="Arial" pitchFamily="34" charset="0"/>
                <a:cs typeface="Arial" pitchFamily="34" charset="0"/>
              </a:defRPr>
            </a:lvl1pPr>
            <a:lvl2pPr marL="742950" indent="-285750" eaLnBrk="0" hangingPunct="0">
              <a:tabLst>
                <a:tab pos="655638" algn="l"/>
              </a:tabLst>
              <a:defRPr>
                <a:solidFill>
                  <a:schemeClr val="tx1"/>
                </a:solidFill>
                <a:latin typeface="Arial" pitchFamily="34" charset="0"/>
                <a:cs typeface="Arial" pitchFamily="34" charset="0"/>
              </a:defRPr>
            </a:lvl2pPr>
            <a:lvl3pPr marL="1143000" indent="-228600" eaLnBrk="0" hangingPunct="0">
              <a:tabLst>
                <a:tab pos="655638" algn="l"/>
              </a:tabLst>
              <a:defRPr>
                <a:solidFill>
                  <a:schemeClr val="tx1"/>
                </a:solidFill>
                <a:latin typeface="Arial" pitchFamily="34" charset="0"/>
                <a:cs typeface="Arial" pitchFamily="34" charset="0"/>
              </a:defRPr>
            </a:lvl3pPr>
            <a:lvl4pPr marL="1600200" indent="-228600" eaLnBrk="0" hangingPunct="0">
              <a:tabLst>
                <a:tab pos="655638" algn="l"/>
              </a:tabLst>
              <a:defRPr>
                <a:solidFill>
                  <a:schemeClr val="tx1"/>
                </a:solidFill>
                <a:latin typeface="Arial" pitchFamily="34" charset="0"/>
                <a:cs typeface="Arial" pitchFamily="34" charset="0"/>
              </a:defRPr>
            </a:lvl4pPr>
            <a:lvl5pPr marL="2057400" indent="-228600" eaLnBrk="0" hangingPunct="0">
              <a:tabLst>
                <a:tab pos="655638" algn="l"/>
              </a:tabLst>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9pPr>
          </a:lstStyle>
          <a:p>
            <a:pPr algn="l" eaLnBrk="1" hangingPunct="1"/>
            <a:r>
              <a:rPr lang="en-GB" sz="700">
                <a:solidFill>
                  <a:srgbClr val="000000"/>
                </a:solidFill>
                <a:ea typeface="MS PGothic" pitchFamily="34" charset="-128"/>
              </a:rPr>
              <a:t>Liberty Profile</a:t>
            </a:r>
          </a:p>
          <a:p>
            <a:pPr algn="l" eaLnBrk="1" hangingPunct="1">
              <a:lnSpc>
                <a:spcPct val="91000"/>
              </a:lnSpc>
            </a:pPr>
            <a:r>
              <a:rPr lang="en-GB" sz="700">
                <a:solidFill>
                  <a:srgbClr val="000000"/>
                </a:solidFill>
                <a:ea typeface="MS PGothic" pitchFamily="34" charset="-128"/>
              </a:rPr>
              <a:t>Server 1</a:t>
            </a:r>
          </a:p>
        </p:txBody>
      </p:sp>
      <p:sp>
        <p:nvSpPr>
          <p:cNvPr id="73747" name="Rectangle 106"/>
          <p:cNvSpPr>
            <a:spLocks noChangeArrowheads="1"/>
          </p:cNvSpPr>
          <p:nvPr/>
        </p:nvSpPr>
        <p:spPr bwMode="auto">
          <a:xfrm>
            <a:off x="5395913" y="1316037"/>
            <a:ext cx="631825" cy="742950"/>
          </a:xfrm>
          <a:prstGeom prst="rect">
            <a:avLst/>
          </a:prstGeom>
          <a:solidFill>
            <a:srgbClr val="CC99FF"/>
          </a:solidFill>
          <a:ln>
            <a:noFill/>
          </a:ln>
          <a:extLst>
            <a:ext uri="{91240B29-F687-4f45-9708-019B960494DF}">
              <a14:hiddenLine xmlns:a14="http://schemas.microsoft.com/office/drawing/2010/main" w="9398">
                <a:solidFill>
                  <a:srgbClr val="000000"/>
                </a:solidFill>
                <a:round/>
                <a:headEnd/>
                <a:tailEnd/>
              </a14:hiddenLine>
            </a:ext>
          </a:extLst>
        </p:spPr>
        <p:txBody>
          <a:bodyPr wrap="none" lIns="82945" tIns="41473" rIns="82945" bIns="41473" anchor="ctr"/>
          <a:lstStyle/>
          <a:p>
            <a:pPr algn="l"/>
            <a:endParaRPr lang="en-US" sz="1600"/>
          </a:p>
        </p:txBody>
      </p:sp>
      <p:grpSp>
        <p:nvGrpSpPr>
          <p:cNvPr id="73748" name="Group 107"/>
          <p:cNvGrpSpPr>
            <a:grpSpLocks/>
          </p:cNvGrpSpPr>
          <p:nvPr/>
        </p:nvGrpSpPr>
        <p:grpSpPr bwMode="auto">
          <a:xfrm>
            <a:off x="5427663" y="1579562"/>
            <a:ext cx="566737" cy="250825"/>
            <a:chOff x="3405" y="618"/>
            <a:chExt cx="426" cy="199"/>
          </a:xfrm>
        </p:grpSpPr>
        <p:grpSp>
          <p:nvGrpSpPr>
            <p:cNvPr id="73928" name="Group 108"/>
            <p:cNvGrpSpPr>
              <a:grpSpLocks/>
            </p:cNvGrpSpPr>
            <p:nvPr/>
          </p:nvGrpSpPr>
          <p:grpSpPr bwMode="auto">
            <a:xfrm>
              <a:off x="3405" y="760"/>
              <a:ext cx="141" cy="57"/>
              <a:chOff x="3405" y="760"/>
              <a:chExt cx="141" cy="57"/>
            </a:xfrm>
          </p:grpSpPr>
          <p:sp>
            <p:nvSpPr>
              <p:cNvPr id="73971" name="Rectangle 109"/>
              <p:cNvSpPr>
                <a:spLocks noChangeArrowheads="1"/>
              </p:cNvSpPr>
              <p:nvPr/>
            </p:nvSpPr>
            <p:spPr bwMode="auto">
              <a:xfrm>
                <a:off x="3412"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72" name="Rectangle 110"/>
              <p:cNvSpPr>
                <a:spLocks noChangeArrowheads="1"/>
              </p:cNvSpPr>
              <p:nvPr/>
            </p:nvSpPr>
            <p:spPr bwMode="auto">
              <a:xfrm>
                <a:off x="3448"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73" name="Rectangle 111"/>
              <p:cNvSpPr>
                <a:spLocks noChangeArrowheads="1"/>
              </p:cNvSpPr>
              <p:nvPr/>
            </p:nvSpPr>
            <p:spPr bwMode="auto">
              <a:xfrm>
                <a:off x="3483"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74" name="Rectangle 112"/>
              <p:cNvSpPr>
                <a:spLocks noChangeArrowheads="1"/>
              </p:cNvSpPr>
              <p:nvPr/>
            </p:nvSpPr>
            <p:spPr bwMode="auto">
              <a:xfrm>
                <a:off x="3519"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75" name="Text Box 113"/>
              <p:cNvSpPr txBox="1">
                <a:spLocks noChangeArrowheads="1"/>
              </p:cNvSpPr>
              <p:nvPr/>
            </p:nvSpPr>
            <p:spPr bwMode="auto">
              <a:xfrm>
                <a:off x="3405" y="771"/>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Feature Manager</a:t>
                </a:r>
              </a:p>
            </p:txBody>
          </p:sp>
        </p:grpSp>
        <p:grpSp>
          <p:nvGrpSpPr>
            <p:cNvPr id="73929" name="Group 114"/>
            <p:cNvGrpSpPr>
              <a:grpSpLocks/>
            </p:cNvGrpSpPr>
            <p:nvPr/>
          </p:nvGrpSpPr>
          <p:grpSpPr bwMode="auto">
            <a:xfrm>
              <a:off x="3547" y="760"/>
              <a:ext cx="141" cy="57"/>
              <a:chOff x="3547" y="760"/>
              <a:chExt cx="141" cy="57"/>
            </a:xfrm>
          </p:grpSpPr>
          <p:sp>
            <p:nvSpPr>
              <p:cNvPr id="73966" name="Rectangle 115"/>
              <p:cNvSpPr>
                <a:spLocks noChangeArrowheads="1"/>
              </p:cNvSpPr>
              <p:nvPr/>
            </p:nvSpPr>
            <p:spPr bwMode="auto">
              <a:xfrm>
                <a:off x="3555"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67" name="Rectangle 116"/>
              <p:cNvSpPr>
                <a:spLocks noChangeArrowheads="1"/>
              </p:cNvSpPr>
              <p:nvPr/>
            </p:nvSpPr>
            <p:spPr bwMode="auto">
              <a:xfrm>
                <a:off x="3590"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68" name="Rectangle 117"/>
              <p:cNvSpPr>
                <a:spLocks noChangeArrowheads="1"/>
              </p:cNvSpPr>
              <p:nvPr/>
            </p:nvSpPr>
            <p:spPr bwMode="auto">
              <a:xfrm>
                <a:off x="3626"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69" name="Rectangle 118"/>
              <p:cNvSpPr>
                <a:spLocks noChangeArrowheads="1"/>
              </p:cNvSpPr>
              <p:nvPr/>
            </p:nvSpPr>
            <p:spPr bwMode="auto">
              <a:xfrm>
                <a:off x="3661"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70" name="Text Box 119"/>
              <p:cNvSpPr txBox="1">
                <a:spLocks noChangeArrowheads="1"/>
              </p:cNvSpPr>
              <p:nvPr/>
            </p:nvSpPr>
            <p:spPr bwMode="auto">
              <a:xfrm>
                <a:off x="3547" y="771"/>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HTTP Transport</a:t>
                </a:r>
              </a:p>
            </p:txBody>
          </p:sp>
        </p:grpSp>
        <p:grpSp>
          <p:nvGrpSpPr>
            <p:cNvPr id="73930" name="Group 120"/>
            <p:cNvGrpSpPr>
              <a:grpSpLocks/>
            </p:cNvGrpSpPr>
            <p:nvPr/>
          </p:nvGrpSpPr>
          <p:grpSpPr bwMode="auto">
            <a:xfrm>
              <a:off x="3690" y="760"/>
              <a:ext cx="141" cy="57"/>
              <a:chOff x="3690" y="760"/>
              <a:chExt cx="141" cy="57"/>
            </a:xfrm>
          </p:grpSpPr>
          <p:sp>
            <p:nvSpPr>
              <p:cNvPr id="73961" name="Rectangle 121"/>
              <p:cNvSpPr>
                <a:spLocks noChangeArrowheads="1"/>
              </p:cNvSpPr>
              <p:nvPr/>
            </p:nvSpPr>
            <p:spPr bwMode="auto">
              <a:xfrm>
                <a:off x="3697"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62" name="Rectangle 122"/>
              <p:cNvSpPr>
                <a:spLocks noChangeArrowheads="1"/>
              </p:cNvSpPr>
              <p:nvPr/>
            </p:nvSpPr>
            <p:spPr bwMode="auto">
              <a:xfrm>
                <a:off x="3732"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63" name="Rectangle 123"/>
              <p:cNvSpPr>
                <a:spLocks noChangeArrowheads="1"/>
              </p:cNvSpPr>
              <p:nvPr/>
            </p:nvSpPr>
            <p:spPr bwMode="auto">
              <a:xfrm>
                <a:off x="3768"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64" name="Rectangle 124"/>
              <p:cNvSpPr>
                <a:spLocks noChangeArrowheads="1"/>
              </p:cNvSpPr>
              <p:nvPr/>
            </p:nvSpPr>
            <p:spPr bwMode="auto">
              <a:xfrm>
                <a:off x="3803"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65" name="Text Box 125"/>
              <p:cNvSpPr txBox="1">
                <a:spLocks noChangeArrowheads="1"/>
              </p:cNvSpPr>
              <p:nvPr/>
            </p:nvSpPr>
            <p:spPr bwMode="auto">
              <a:xfrm>
                <a:off x="3690" y="771"/>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Application Manager</a:t>
                </a:r>
              </a:p>
            </p:txBody>
          </p:sp>
        </p:grpSp>
        <p:grpSp>
          <p:nvGrpSpPr>
            <p:cNvPr id="73931" name="Group 126"/>
            <p:cNvGrpSpPr>
              <a:grpSpLocks/>
            </p:cNvGrpSpPr>
            <p:nvPr/>
          </p:nvGrpSpPr>
          <p:grpSpPr bwMode="auto">
            <a:xfrm>
              <a:off x="3476" y="713"/>
              <a:ext cx="141" cy="57"/>
              <a:chOff x="3476" y="713"/>
              <a:chExt cx="141" cy="57"/>
            </a:xfrm>
          </p:grpSpPr>
          <p:sp>
            <p:nvSpPr>
              <p:cNvPr id="73956" name="Rectangle 127"/>
              <p:cNvSpPr>
                <a:spLocks noChangeArrowheads="1"/>
              </p:cNvSpPr>
              <p:nvPr/>
            </p:nvSpPr>
            <p:spPr bwMode="auto">
              <a:xfrm>
                <a:off x="3483"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57" name="Rectangle 128"/>
              <p:cNvSpPr>
                <a:spLocks noChangeArrowheads="1"/>
              </p:cNvSpPr>
              <p:nvPr/>
            </p:nvSpPr>
            <p:spPr bwMode="auto">
              <a:xfrm>
                <a:off x="3519"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58" name="Rectangle 129"/>
              <p:cNvSpPr>
                <a:spLocks noChangeArrowheads="1"/>
              </p:cNvSpPr>
              <p:nvPr/>
            </p:nvSpPr>
            <p:spPr bwMode="auto">
              <a:xfrm>
                <a:off x="3554"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59" name="Rectangle 130"/>
              <p:cNvSpPr>
                <a:spLocks noChangeArrowheads="1"/>
              </p:cNvSpPr>
              <p:nvPr/>
            </p:nvSpPr>
            <p:spPr bwMode="auto">
              <a:xfrm>
                <a:off x="3590"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60" name="Text Box 131"/>
              <p:cNvSpPr txBox="1">
                <a:spLocks noChangeArrowheads="1"/>
              </p:cNvSpPr>
              <p:nvPr/>
            </p:nvSpPr>
            <p:spPr bwMode="auto">
              <a:xfrm>
                <a:off x="3476" y="724"/>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servlet-3.0</a:t>
                </a:r>
              </a:p>
            </p:txBody>
          </p:sp>
        </p:grpSp>
        <p:grpSp>
          <p:nvGrpSpPr>
            <p:cNvPr id="73932" name="Group 132"/>
            <p:cNvGrpSpPr>
              <a:grpSpLocks/>
            </p:cNvGrpSpPr>
            <p:nvPr/>
          </p:nvGrpSpPr>
          <p:grpSpPr bwMode="auto">
            <a:xfrm>
              <a:off x="3405" y="665"/>
              <a:ext cx="141" cy="58"/>
              <a:chOff x="3405" y="665"/>
              <a:chExt cx="141" cy="58"/>
            </a:xfrm>
          </p:grpSpPr>
          <p:sp>
            <p:nvSpPr>
              <p:cNvPr id="73951" name="Rectangle 133"/>
              <p:cNvSpPr>
                <a:spLocks noChangeArrowheads="1"/>
              </p:cNvSpPr>
              <p:nvPr/>
            </p:nvSpPr>
            <p:spPr bwMode="auto">
              <a:xfrm>
                <a:off x="3412"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52" name="Rectangle 134"/>
              <p:cNvSpPr>
                <a:spLocks noChangeArrowheads="1"/>
              </p:cNvSpPr>
              <p:nvPr/>
            </p:nvSpPr>
            <p:spPr bwMode="auto">
              <a:xfrm>
                <a:off x="3448"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53" name="Rectangle 135"/>
              <p:cNvSpPr>
                <a:spLocks noChangeArrowheads="1"/>
              </p:cNvSpPr>
              <p:nvPr/>
            </p:nvSpPr>
            <p:spPr bwMode="auto">
              <a:xfrm>
                <a:off x="3483"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54" name="Rectangle 136"/>
              <p:cNvSpPr>
                <a:spLocks noChangeArrowheads="1"/>
              </p:cNvSpPr>
              <p:nvPr/>
            </p:nvSpPr>
            <p:spPr bwMode="auto">
              <a:xfrm>
                <a:off x="3519"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55" name="Text Box 137"/>
              <p:cNvSpPr txBox="1">
                <a:spLocks noChangeArrowheads="1"/>
              </p:cNvSpPr>
              <p:nvPr/>
            </p:nvSpPr>
            <p:spPr bwMode="auto">
              <a:xfrm>
                <a:off x="3405" y="676"/>
                <a:ext cx="141" cy="47"/>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jsp-2.2</a:t>
                </a:r>
              </a:p>
            </p:txBody>
          </p:sp>
        </p:grpSp>
        <p:grpSp>
          <p:nvGrpSpPr>
            <p:cNvPr id="73933" name="Group 138"/>
            <p:cNvGrpSpPr>
              <a:grpSpLocks/>
            </p:cNvGrpSpPr>
            <p:nvPr/>
          </p:nvGrpSpPr>
          <p:grpSpPr bwMode="auto">
            <a:xfrm>
              <a:off x="3618" y="713"/>
              <a:ext cx="141" cy="56"/>
              <a:chOff x="3618" y="713"/>
              <a:chExt cx="141" cy="56"/>
            </a:xfrm>
          </p:grpSpPr>
          <p:sp>
            <p:nvSpPr>
              <p:cNvPr id="73946" name="Rectangle 139"/>
              <p:cNvSpPr>
                <a:spLocks noChangeArrowheads="1"/>
              </p:cNvSpPr>
              <p:nvPr/>
            </p:nvSpPr>
            <p:spPr bwMode="auto">
              <a:xfrm>
                <a:off x="3626"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47" name="Rectangle 140"/>
              <p:cNvSpPr>
                <a:spLocks noChangeArrowheads="1"/>
              </p:cNvSpPr>
              <p:nvPr/>
            </p:nvSpPr>
            <p:spPr bwMode="auto">
              <a:xfrm>
                <a:off x="3661"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48" name="Rectangle 141"/>
              <p:cNvSpPr>
                <a:spLocks noChangeArrowheads="1"/>
              </p:cNvSpPr>
              <p:nvPr/>
            </p:nvSpPr>
            <p:spPr bwMode="auto">
              <a:xfrm>
                <a:off x="3697"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49" name="Rectangle 142"/>
              <p:cNvSpPr>
                <a:spLocks noChangeArrowheads="1"/>
              </p:cNvSpPr>
              <p:nvPr/>
            </p:nvSpPr>
            <p:spPr bwMode="auto">
              <a:xfrm>
                <a:off x="3732"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50" name="Text Box 143"/>
              <p:cNvSpPr txBox="1">
                <a:spLocks noChangeArrowheads="1"/>
              </p:cNvSpPr>
              <p:nvPr/>
            </p:nvSpPr>
            <p:spPr bwMode="auto">
              <a:xfrm>
                <a:off x="3618" y="723"/>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appsecurity-1.0</a:t>
                </a:r>
              </a:p>
            </p:txBody>
          </p:sp>
        </p:grpSp>
        <p:grpSp>
          <p:nvGrpSpPr>
            <p:cNvPr id="73934" name="Group 144"/>
            <p:cNvGrpSpPr>
              <a:grpSpLocks/>
            </p:cNvGrpSpPr>
            <p:nvPr/>
          </p:nvGrpSpPr>
          <p:grpSpPr bwMode="auto">
            <a:xfrm>
              <a:off x="3547" y="665"/>
              <a:ext cx="141" cy="58"/>
              <a:chOff x="3547" y="665"/>
              <a:chExt cx="141" cy="58"/>
            </a:xfrm>
          </p:grpSpPr>
          <p:sp>
            <p:nvSpPr>
              <p:cNvPr id="73941" name="Rectangle 145"/>
              <p:cNvSpPr>
                <a:spLocks noChangeArrowheads="1"/>
              </p:cNvSpPr>
              <p:nvPr/>
            </p:nvSpPr>
            <p:spPr bwMode="auto">
              <a:xfrm>
                <a:off x="3555"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42" name="Rectangle 146"/>
              <p:cNvSpPr>
                <a:spLocks noChangeArrowheads="1"/>
              </p:cNvSpPr>
              <p:nvPr/>
            </p:nvSpPr>
            <p:spPr bwMode="auto">
              <a:xfrm>
                <a:off x="3590"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43" name="Rectangle 147"/>
              <p:cNvSpPr>
                <a:spLocks noChangeArrowheads="1"/>
              </p:cNvSpPr>
              <p:nvPr/>
            </p:nvSpPr>
            <p:spPr bwMode="auto">
              <a:xfrm>
                <a:off x="3626"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44" name="Rectangle 148"/>
              <p:cNvSpPr>
                <a:spLocks noChangeArrowheads="1"/>
              </p:cNvSpPr>
              <p:nvPr/>
            </p:nvSpPr>
            <p:spPr bwMode="auto">
              <a:xfrm>
                <a:off x="3661"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45" name="Text Box 149"/>
              <p:cNvSpPr txBox="1">
                <a:spLocks noChangeArrowheads="1"/>
              </p:cNvSpPr>
              <p:nvPr/>
            </p:nvSpPr>
            <p:spPr bwMode="auto">
              <a:xfrm>
                <a:off x="3547" y="676"/>
                <a:ext cx="141" cy="47"/>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restconnector-1.0</a:t>
                </a:r>
              </a:p>
            </p:txBody>
          </p:sp>
        </p:grpSp>
        <p:grpSp>
          <p:nvGrpSpPr>
            <p:cNvPr id="73935" name="Group 150"/>
            <p:cNvGrpSpPr>
              <a:grpSpLocks/>
            </p:cNvGrpSpPr>
            <p:nvPr/>
          </p:nvGrpSpPr>
          <p:grpSpPr bwMode="auto">
            <a:xfrm>
              <a:off x="3476" y="618"/>
              <a:ext cx="141" cy="57"/>
              <a:chOff x="3476" y="618"/>
              <a:chExt cx="141" cy="57"/>
            </a:xfrm>
          </p:grpSpPr>
          <p:sp>
            <p:nvSpPr>
              <p:cNvPr id="73936" name="Rectangle 151"/>
              <p:cNvSpPr>
                <a:spLocks noChangeArrowheads="1"/>
              </p:cNvSpPr>
              <p:nvPr/>
            </p:nvSpPr>
            <p:spPr bwMode="auto">
              <a:xfrm>
                <a:off x="3483" y="618"/>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37" name="Rectangle 152"/>
              <p:cNvSpPr>
                <a:spLocks noChangeArrowheads="1"/>
              </p:cNvSpPr>
              <p:nvPr/>
            </p:nvSpPr>
            <p:spPr bwMode="auto">
              <a:xfrm>
                <a:off x="3519" y="618"/>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38" name="Rectangle 153"/>
              <p:cNvSpPr>
                <a:spLocks noChangeArrowheads="1"/>
              </p:cNvSpPr>
              <p:nvPr/>
            </p:nvSpPr>
            <p:spPr bwMode="auto">
              <a:xfrm>
                <a:off x="3554" y="618"/>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39" name="Rectangle 154"/>
              <p:cNvSpPr>
                <a:spLocks noChangeArrowheads="1"/>
              </p:cNvSpPr>
              <p:nvPr/>
            </p:nvSpPr>
            <p:spPr bwMode="auto">
              <a:xfrm>
                <a:off x="3590" y="618"/>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40" name="Text Box 155"/>
              <p:cNvSpPr txBox="1">
                <a:spLocks noChangeArrowheads="1"/>
              </p:cNvSpPr>
              <p:nvPr/>
            </p:nvSpPr>
            <p:spPr bwMode="auto">
              <a:xfrm>
                <a:off x="3476" y="628"/>
                <a:ext cx="141" cy="47"/>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jpa-2.0</a:t>
                </a:r>
              </a:p>
            </p:txBody>
          </p:sp>
        </p:grpSp>
      </p:grpSp>
      <p:sp>
        <p:nvSpPr>
          <p:cNvPr id="73749" name="AutoShape 157"/>
          <p:cNvSpPr>
            <a:spLocks noChangeArrowheads="1"/>
          </p:cNvSpPr>
          <p:nvPr/>
        </p:nvSpPr>
        <p:spPr bwMode="auto">
          <a:xfrm>
            <a:off x="5500688" y="1346200"/>
            <a:ext cx="392112" cy="169862"/>
          </a:xfrm>
          <a:prstGeom prst="roundRect">
            <a:avLst>
              <a:gd name="adj" fmla="val 16667"/>
            </a:avLst>
          </a:prstGeom>
          <a:solidFill>
            <a:srgbClr val="339966"/>
          </a:solidFill>
          <a:ln w="9398">
            <a:solidFill>
              <a:srgbClr val="000000"/>
            </a:solidFill>
            <a:round/>
            <a:headEnd/>
            <a:tailEnd/>
          </a:ln>
        </p:spPr>
        <p:txBody>
          <a:bodyPr lIns="82945" rIns="82945" bIns="137160"/>
          <a:lstStyle/>
          <a:p>
            <a:pPr algn="l"/>
            <a:r>
              <a:rPr lang="en-GB" sz="700">
                <a:solidFill>
                  <a:srgbClr val="FFFFFF"/>
                </a:solidFill>
              </a:rPr>
              <a:t>Apps</a:t>
            </a:r>
          </a:p>
        </p:txBody>
      </p:sp>
      <p:sp>
        <p:nvSpPr>
          <p:cNvPr id="73750" name="Text Box 158"/>
          <p:cNvSpPr txBox="1">
            <a:spLocks noChangeArrowheads="1"/>
          </p:cNvSpPr>
          <p:nvPr/>
        </p:nvSpPr>
        <p:spPr bwMode="auto">
          <a:xfrm>
            <a:off x="5368925" y="1773237"/>
            <a:ext cx="7318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2945" tIns="89116" rIns="82945" bIns="41473"/>
          <a:lstStyle>
            <a:lvl1pPr eaLnBrk="0" hangingPunct="0">
              <a:tabLst>
                <a:tab pos="655638" algn="l"/>
              </a:tabLst>
              <a:defRPr>
                <a:solidFill>
                  <a:schemeClr val="tx1"/>
                </a:solidFill>
                <a:latin typeface="Arial" pitchFamily="34" charset="0"/>
                <a:cs typeface="Arial" pitchFamily="34" charset="0"/>
              </a:defRPr>
            </a:lvl1pPr>
            <a:lvl2pPr marL="742950" indent="-285750" eaLnBrk="0" hangingPunct="0">
              <a:tabLst>
                <a:tab pos="655638" algn="l"/>
              </a:tabLst>
              <a:defRPr>
                <a:solidFill>
                  <a:schemeClr val="tx1"/>
                </a:solidFill>
                <a:latin typeface="Arial" pitchFamily="34" charset="0"/>
                <a:cs typeface="Arial" pitchFamily="34" charset="0"/>
              </a:defRPr>
            </a:lvl2pPr>
            <a:lvl3pPr marL="1143000" indent="-228600" eaLnBrk="0" hangingPunct="0">
              <a:tabLst>
                <a:tab pos="655638" algn="l"/>
              </a:tabLst>
              <a:defRPr>
                <a:solidFill>
                  <a:schemeClr val="tx1"/>
                </a:solidFill>
                <a:latin typeface="Arial" pitchFamily="34" charset="0"/>
                <a:cs typeface="Arial" pitchFamily="34" charset="0"/>
              </a:defRPr>
            </a:lvl3pPr>
            <a:lvl4pPr marL="1600200" indent="-228600" eaLnBrk="0" hangingPunct="0">
              <a:tabLst>
                <a:tab pos="655638" algn="l"/>
              </a:tabLst>
              <a:defRPr>
                <a:solidFill>
                  <a:schemeClr val="tx1"/>
                </a:solidFill>
                <a:latin typeface="Arial" pitchFamily="34" charset="0"/>
                <a:cs typeface="Arial" pitchFamily="34" charset="0"/>
              </a:defRPr>
            </a:lvl4pPr>
            <a:lvl5pPr marL="2057400" indent="-228600" eaLnBrk="0" hangingPunct="0">
              <a:tabLst>
                <a:tab pos="655638" algn="l"/>
              </a:tabLst>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9pPr>
          </a:lstStyle>
          <a:p>
            <a:pPr algn="l" eaLnBrk="1" hangingPunct="1"/>
            <a:r>
              <a:rPr lang="en-GB" sz="700">
                <a:solidFill>
                  <a:srgbClr val="000000"/>
                </a:solidFill>
                <a:ea typeface="MS PGothic" pitchFamily="34" charset="-128"/>
              </a:rPr>
              <a:t>Liberty Profile</a:t>
            </a:r>
          </a:p>
          <a:p>
            <a:pPr algn="l" eaLnBrk="1" hangingPunct="1">
              <a:lnSpc>
                <a:spcPct val="91000"/>
              </a:lnSpc>
            </a:pPr>
            <a:r>
              <a:rPr lang="en-GB" sz="700">
                <a:solidFill>
                  <a:srgbClr val="000000"/>
                </a:solidFill>
                <a:ea typeface="MS PGothic" pitchFamily="34" charset="-128"/>
              </a:rPr>
              <a:t>Server 2</a:t>
            </a:r>
          </a:p>
        </p:txBody>
      </p:sp>
      <p:sp>
        <p:nvSpPr>
          <p:cNvPr id="73751" name="Rectangle 159"/>
          <p:cNvSpPr>
            <a:spLocks noChangeArrowheads="1"/>
          </p:cNvSpPr>
          <p:nvPr/>
        </p:nvSpPr>
        <p:spPr bwMode="auto">
          <a:xfrm rot="5400000">
            <a:off x="6080125" y="2649537"/>
            <a:ext cx="1912938" cy="896938"/>
          </a:xfrm>
          <a:prstGeom prst="rect">
            <a:avLst/>
          </a:prstGeom>
          <a:solidFill>
            <a:srgbClr val="DDDDDD">
              <a:alpha val="70979"/>
            </a:srgbClr>
          </a:solidFill>
          <a:ln>
            <a:noFill/>
          </a:ln>
          <a:extLst>
            <a:ext uri="{91240B29-F687-4f45-9708-019B960494DF}">
              <a14:hiddenLine xmlns:a14="http://schemas.microsoft.com/office/drawing/2010/main" w="21590">
                <a:solidFill>
                  <a:srgbClr val="000000"/>
                </a:solidFill>
                <a:round/>
                <a:headEnd/>
                <a:tailEnd/>
              </a14:hiddenLine>
            </a:ext>
          </a:extLst>
        </p:spPr>
        <p:txBody>
          <a:bodyPr rot="10800000" vert="eaVert" wrap="none" lIns="82945" tIns="41473" rIns="82945" bIns="41473" anchor="ctr"/>
          <a:lstStyle/>
          <a:p>
            <a:pPr algn="l"/>
            <a:endParaRPr lang="en-US" sz="1600"/>
          </a:p>
        </p:txBody>
      </p:sp>
      <p:sp>
        <p:nvSpPr>
          <p:cNvPr id="73752" name="Rectangle 160"/>
          <p:cNvSpPr>
            <a:spLocks noChangeArrowheads="1"/>
          </p:cNvSpPr>
          <p:nvPr/>
        </p:nvSpPr>
        <p:spPr bwMode="auto">
          <a:xfrm>
            <a:off x="6711950" y="2714625"/>
            <a:ext cx="631825" cy="741362"/>
          </a:xfrm>
          <a:prstGeom prst="rect">
            <a:avLst/>
          </a:prstGeom>
          <a:solidFill>
            <a:srgbClr val="CC99FF"/>
          </a:solidFill>
          <a:ln>
            <a:noFill/>
          </a:ln>
          <a:extLst>
            <a:ext uri="{91240B29-F687-4f45-9708-019B960494DF}">
              <a14:hiddenLine xmlns:a14="http://schemas.microsoft.com/office/drawing/2010/main" w="9398">
                <a:solidFill>
                  <a:srgbClr val="000000"/>
                </a:solidFill>
                <a:round/>
                <a:headEnd/>
                <a:tailEnd/>
              </a14:hiddenLine>
            </a:ext>
          </a:extLst>
        </p:spPr>
        <p:txBody>
          <a:bodyPr wrap="none" lIns="82945" tIns="41473" rIns="82945" bIns="41473" anchor="ctr"/>
          <a:lstStyle/>
          <a:p>
            <a:pPr algn="l"/>
            <a:endParaRPr lang="en-US" sz="1600"/>
          </a:p>
        </p:txBody>
      </p:sp>
      <p:grpSp>
        <p:nvGrpSpPr>
          <p:cNvPr id="73753" name="Group 161"/>
          <p:cNvGrpSpPr>
            <a:grpSpLocks/>
          </p:cNvGrpSpPr>
          <p:nvPr/>
        </p:nvGrpSpPr>
        <p:grpSpPr bwMode="auto">
          <a:xfrm>
            <a:off x="6745288" y="2976562"/>
            <a:ext cx="563562" cy="252413"/>
            <a:chOff x="4394" y="1726"/>
            <a:chExt cx="424" cy="199"/>
          </a:xfrm>
        </p:grpSpPr>
        <p:grpSp>
          <p:nvGrpSpPr>
            <p:cNvPr id="73880" name="Group 162"/>
            <p:cNvGrpSpPr>
              <a:grpSpLocks/>
            </p:cNvGrpSpPr>
            <p:nvPr/>
          </p:nvGrpSpPr>
          <p:grpSpPr bwMode="auto">
            <a:xfrm>
              <a:off x="4394" y="1869"/>
              <a:ext cx="141" cy="56"/>
              <a:chOff x="4394" y="1869"/>
              <a:chExt cx="141" cy="56"/>
            </a:xfrm>
          </p:grpSpPr>
          <p:sp>
            <p:nvSpPr>
              <p:cNvPr id="73923" name="Rectangle 163"/>
              <p:cNvSpPr>
                <a:spLocks noChangeArrowheads="1"/>
              </p:cNvSpPr>
              <p:nvPr/>
            </p:nvSpPr>
            <p:spPr bwMode="auto">
              <a:xfrm>
                <a:off x="4401" y="1869"/>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24" name="Rectangle 164"/>
              <p:cNvSpPr>
                <a:spLocks noChangeArrowheads="1"/>
              </p:cNvSpPr>
              <p:nvPr/>
            </p:nvSpPr>
            <p:spPr bwMode="auto">
              <a:xfrm>
                <a:off x="4436" y="1869"/>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25" name="Rectangle 165"/>
              <p:cNvSpPr>
                <a:spLocks noChangeArrowheads="1"/>
              </p:cNvSpPr>
              <p:nvPr/>
            </p:nvSpPr>
            <p:spPr bwMode="auto">
              <a:xfrm>
                <a:off x="4472" y="1869"/>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26" name="Rectangle 166"/>
              <p:cNvSpPr>
                <a:spLocks noChangeArrowheads="1"/>
              </p:cNvSpPr>
              <p:nvPr/>
            </p:nvSpPr>
            <p:spPr bwMode="auto">
              <a:xfrm>
                <a:off x="4508" y="1869"/>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27" name="Text Box 167"/>
              <p:cNvSpPr txBox="1">
                <a:spLocks noChangeArrowheads="1"/>
              </p:cNvSpPr>
              <p:nvPr/>
            </p:nvSpPr>
            <p:spPr bwMode="auto">
              <a:xfrm>
                <a:off x="4394" y="1879"/>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Feature Manager</a:t>
                </a:r>
              </a:p>
            </p:txBody>
          </p:sp>
        </p:grpSp>
        <p:grpSp>
          <p:nvGrpSpPr>
            <p:cNvPr id="73881" name="Group 168"/>
            <p:cNvGrpSpPr>
              <a:grpSpLocks/>
            </p:cNvGrpSpPr>
            <p:nvPr/>
          </p:nvGrpSpPr>
          <p:grpSpPr bwMode="auto">
            <a:xfrm>
              <a:off x="4536" y="1869"/>
              <a:ext cx="141" cy="56"/>
              <a:chOff x="4536" y="1869"/>
              <a:chExt cx="141" cy="56"/>
            </a:xfrm>
          </p:grpSpPr>
          <p:sp>
            <p:nvSpPr>
              <p:cNvPr id="73918" name="Rectangle 169"/>
              <p:cNvSpPr>
                <a:spLocks noChangeArrowheads="1"/>
              </p:cNvSpPr>
              <p:nvPr/>
            </p:nvSpPr>
            <p:spPr bwMode="auto">
              <a:xfrm>
                <a:off x="4543" y="1869"/>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19" name="Rectangle 170"/>
              <p:cNvSpPr>
                <a:spLocks noChangeArrowheads="1"/>
              </p:cNvSpPr>
              <p:nvPr/>
            </p:nvSpPr>
            <p:spPr bwMode="auto">
              <a:xfrm>
                <a:off x="4578" y="1869"/>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20" name="Rectangle 171"/>
              <p:cNvSpPr>
                <a:spLocks noChangeArrowheads="1"/>
              </p:cNvSpPr>
              <p:nvPr/>
            </p:nvSpPr>
            <p:spPr bwMode="auto">
              <a:xfrm>
                <a:off x="4614" y="1869"/>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21" name="Rectangle 172"/>
              <p:cNvSpPr>
                <a:spLocks noChangeArrowheads="1"/>
              </p:cNvSpPr>
              <p:nvPr/>
            </p:nvSpPr>
            <p:spPr bwMode="auto">
              <a:xfrm>
                <a:off x="4649" y="1869"/>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22" name="Text Box 173"/>
              <p:cNvSpPr txBox="1">
                <a:spLocks noChangeArrowheads="1"/>
              </p:cNvSpPr>
              <p:nvPr/>
            </p:nvSpPr>
            <p:spPr bwMode="auto">
              <a:xfrm>
                <a:off x="4536" y="1879"/>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HTTP Transport</a:t>
                </a:r>
              </a:p>
            </p:txBody>
          </p:sp>
        </p:grpSp>
        <p:grpSp>
          <p:nvGrpSpPr>
            <p:cNvPr id="73882" name="Group 174"/>
            <p:cNvGrpSpPr>
              <a:grpSpLocks/>
            </p:cNvGrpSpPr>
            <p:nvPr/>
          </p:nvGrpSpPr>
          <p:grpSpPr bwMode="auto">
            <a:xfrm>
              <a:off x="4678" y="1869"/>
              <a:ext cx="141" cy="56"/>
              <a:chOff x="4678" y="1869"/>
              <a:chExt cx="141" cy="56"/>
            </a:xfrm>
          </p:grpSpPr>
          <p:sp>
            <p:nvSpPr>
              <p:cNvPr id="73913" name="Rectangle 175"/>
              <p:cNvSpPr>
                <a:spLocks noChangeArrowheads="1"/>
              </p:cNvSpPr>
              <p:nvPr/>
            </p:nvSpPr>
            <p:spPr bwMode="auto">
              <a:xfrm>
                <a:off x="4685" y="1869"/>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14" name="Rectangle 176"/>
              <p:cNvSpPr>
                <a:spLocks noChangeArrowheads="1"/>
              </p:cNvSpPr>
              <p:nvPr/>
            </p:nvSpPr>
            <p:spPr bwMode="auto">
              <a:xfrm>
                <a:off x="4720" y="1869"/>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15" name="Rectangle 177"/>
              <p:cNvSpPr>
                <a:spLocks noChangeArrowheads="1"/>
              </p:cNvSpPr>
              <p:nvPr/>
            </p:nvSpPr>
            <p:spPr bwMode="auto">
              <a:xfrm>
                <a:off x="4756" y="1869"/>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16" name="Rectangle 178"/>
              <p:cNvSpPr>
                <a:spLocks noChangeArrowheads="1"/>
              </p:cNvSpPr>
              <p:nvPr/>
            </p:nvSpPr>
            <p:spPr bwMode="auto">
              <a:xfrm>
                <a:off x="4791" y="1869"/>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17" name="Text Box 179"/>
              <p:cNvSpPr txBox="1">
                <a:spLocks noChangeArrowheads="1"/>
              </p:cNvSpPr>
              <p:nvPr/>
            </p:nvSpPr>
            <p:spPr bwMode="auto">
              <a:xfrm>
                <a:off x="4678" y="1879"/>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Application Manager</a:t>
                </a:r>
              </a:p>
            </p:txBody>
          </p:sp>
        </p:grpSp>
        <p:grpSp>
          <p:nvGrpSpPr>
            <p:cNvPr id="73883" name="Group 180"/>
            <p:cNvGrpSpPr>
              <a:grpSpLocks/>
            </p:cNvGrpSpPr>
            <p:nvPr/>
          </p:nvGrpSpPr>
          <p:grpSpPr bwMode="auto">
            <a:xfrm>
              <a:off x="4465" y="1821"/>
              <a:ext cx="141" cy="57"/>
              <a:chOff x="4465" y="1821"/>
              <a:chExt cx="141" cy="57"/>
            </a:xfrm>
          </p:grpSpPr>
          <p:sp>
            <p:nvSpPr>
              <p:cNvPr id="73908" name="Rectangle 181"/>
              <p:cNvSpPr>
                <a:spLocks noChangeArrowheads="1"/>
              </p:cNvSpPr>
              <p:nvPr/>
            </p:nvSpPr>
            <p:spPr bwMode="auto">
              <a:xfrm>
                <a:off x="4472" y="1821"/>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09" name="Rectangle 182"/>
              <p:cNvSpPr>
                <a:spLocks noChangeArrowheads="1"/>
              </p:cNvSpPr>
              <p:nvPr/>
            </p:nvSpPr>
            <p:spPr bwMode="auto">
              <a:xfrm>
                <a:off x="4507" y="1821"/>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10" name="Rectangle 183"/>
              <p:cNvSpPr>
                <a:spLocks noChangeArrowheads="1"/>
              </p:cNvSpPr>
              <p:nvPr/>
            </p:nvSpPr>
            <p:spPr bwMode="auto">
              <a:xfrm>
                <a:off x="4543" y="1821"/>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11" name="Rectangle 184"/>
              <p:cNvSpPr>
                <a:spLocks noChangeArrowheads="1"/>
              </p:cNvSpPr>
              <p:nvPr/>
            </p:nvSpPr>
            <p:spPr bwMode="auto">
              <a:xfrm>
                <a:off x="4578" y="1821"/>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12" name="Text Box 185"/>
              <p:cNvSpPr txBox="1">
                <a:spLocks noChangeArrowheads="1"/>
              </p:cNvSpPr>
              <p:nvPr/>
            </p:nvSpPr>
            <p:spPr bwMode="auto">
              <a:xfrm>
                <a:off x="4465" y="1832"/>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servlet-3.0</a:t>
                </a:r>
              </a:p>
            </p:txBody>
          </p:sp>
        </p:grpSp>
        <p:grpSp>
          <p:nvGrpSpPr>
            <p:cNvPr id="73884" name="Group 186"/>
            <p:cNvGrpSpPr>
              <a:grpSpLocks/>
            </p:cNvGrpSpPr>
            <p:nvPr/>
          </p:nvGrpSpPr>
          <p:grpSpPr bwMode="auto">
            <a:xfrm>
              <a:off x="4394" y="1774"/>
              <a:ext cx="141" cy="57"/>
              <a:chOff x="4394" y="1774"/>
              <a:chExt cx="141" cy="57"/>
            </a:xfrm>
          </p:grpSpPr>
          <p:sp>
            <p:nvSpPr>
              <p:cNvPr id="73903" name="Rectangle 187"/>
              <p:cNvSpPr>
                <a:spLocks noChangeArrowheads="1"/>
              </p:cNvSpPr>
              <p:nvPr/>
            </p:nvSpPr>
            <p:spPr bwMode="auto">
              <a:xfrm>
                <a:off x="4401" y="1774"/>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04" name="Rectangle 188"/>
              <p:cNvSpPr>
                <a:spLocks noChangeArrowheads="1"/>
              </p:cNvSpPr>
              <p:nvPr/>
            </p:nvSpPr>
            <p:spPr bwMode="auto">
              <a:xfrm>
                <a:off x="4436" y="1774"/>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05" name="Rectangle 189"/>
              <p:cNvSpPr>
                <a:spLocks noChangeArrowheads="1"/>
              </p:cNvSpPr>
              <p:nvPr/>
            </p:nvSpPr>
            <p:spPr bwMode="auto">
              <a:xfrm>
                <a:off x="4472" y="1774"/>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06" name="Rectangle 190"/>
              <p:cNvSpPr>
                <a:spLocks noChangeArrowheads="1"/>
              </p:cNvSpPr>
              <p:nvPr/>
            </p:nvSpPr>
            <p:spPr bwMode="auto">
              <a:xfrm>
                <a:off x="4508" y="1774"/>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07" name="Text Box 191"/>
              <p:cNvSpPr txBox="1">
                <a:spLocks noChangeArrowheads="1"/>
              </p:cNvSpPr>
              <p:nvPr/>
            </p:nvSpPr>
            <p:spPr bwMode="auto">
              <a:xfrm>
                <a:off x="4394" y="1784"/>
                <a:ext cx="141" cy="47"/>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jsp-2.2</a:t>
                </a:r>
              </a:p>
            </p:txBody>
          </p:sp>
        </p:grpSp>
        <p:grpSp>
          <p:nvGrpSpPr>
            <p:cNvPr id="73885" name="Group 192"/>
            <p:cNvGrpSpPr>
              <a:grpSpLocks/>
            </p:cNvGrpSpPr>
            <p:nvPr/>
          </p:nvGrpSpPr>
          <p:grpSpPr bwMode="auto">
            <a:xfrm>
              <a:off x="4607" y="1821"/>
              <a:ext cx="141" cy="57"/>
              <a:chOff x="4607" y="1821"/>
              <a:chExt cx="141" cy="57"/>
            </a:xfrm>
          </p:grpSpPr>
          <p:sp>
            <p:nvSpPr>
              <p:cNvPr id="73898" name="Rectangle 193"/>
              <p:cNvSpPr>
                <a:spLocks noChangeArrowheads="1"/>
              </p:cNvSpPr>
              <p:nvPr/>
            </p:nvSpPr>
            <p:spPr bwMode="auto">
              <a:xfrm>
                <a:off x="4614" y="1821"/>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99" name="Rectangle 194"/>
              <p:cNvSpPr>
                <a:spLocks noChangeArrowheads="1"/>
              </p:cNvSpPr>
              <p:nvPr/>
            </p:nvSpPr>
            <p:spPr bwMode="auto">
              <a:xfrm>
                <a:off x="4649" y="1821"/>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00" name="Rectangle 195"/>
              <p:cNvSpPr>
                <a:spLocks noChangeArrowheads="1"/>
              </p:cNvSpPr>
              <p:nvPr/>
            </p:nvSpPr>
            <p:spPr bwMode="auto">
              <a:xfrm>
                <a:off x="4685" y="1821"/>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01" name="Rectangle 196"/>
              <p:cNvSpPr>
                <a:spLocks noChangeArrowheads="1"/>
              </p:cNvSpPr>
              <p:nvPr/>
            </p:nvSpPr>
            <p:spPr bwMode="auto">
              <a:xfrm>
                <a:off x="4720" y="1821"/>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902" name="Text Box 197"/>
              <p:cNvSpPr txBox="1">
                <a:spLocks noChangeArrowheads="1"/>
              </p:cNvSpPr>
              <p:nvPr/>
            </p:nvSpPr>
            <p:spPr bwMode="auto">
              <a:xfrm>
                <a:off x="4607" y="1832"/>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appsecurity-1.0</a:t>
                </a:r>
              </a:p>
            </p:txBody>
          </p:sp>
        </p:grpSp>
        <p:grpSp>
          <p:nvGrpSpPr>
            <p:cNvPr id="73886" name="Group 198"/>
            <p:cNvGrpSpPr>
              <a:grpSpLocks/>
            </p:cNvGrpSpPr>
            <p:nvPr/>
          </p:nvGrpSpPr>
          <p:grpSpPr bwMode="auto">
            <a:xfrm>
              <a:off x="4536" y="1774"/>
              <a:ext cx="141" cy="57"/>
              <a:chOff x="4536" y="1774"/>
              <a:chExt cx="141" cy="57"/>
            </a:xfrm>
          </p:grpSpPr>
          <p:sp>
            <p:nvSpPr>
              <p:cNvPr id="73893" name="Rectangle 199"/>
              <p:cNvSpPr>
                <a:spLocks noChangeArrowheads="1"/>
              </p:cNvSpPr>
              <p:nvPr/>
            </p:nvSpPr>
            <p:spPr bwMode="auto">
              <a:xfrm>
                <a:off x="4543" y="1774"/>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94" name="Rectangle 200"/>
              <p:cNvSpPr>
                <a:spLocks noChangeArrowheads="1"/>
              </p:cNvSpPr>
              <p:nvPr/>
            </p:nvSpPr>
            <p:spPr bwMode="auto">
              <a:xfrm>
                <a:off x="4578" y="1774"/>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95" name="Rectangle 201"/>
              <p:cNvSpPr>
                <a:spLocks noChangeArrowheads="1"/>
              </p:cNvSpPr>
              <p:nvPr/>
            </p:nvSpPr>
            <p:spPr bwMode="auto">
              <a:xfrm>
                <a:off x="4614" y="1774"/>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96" name="Rectangle 202"/>
              <p:cNvSpPr>
                <a:spLocks noChangeArrowheads="1"/>
              </p:cNvSpPr>
              <p:nvPr/>
            </p:nvSpPr>
            <p:spPr bwMode="auto">
              <a:xfrm>
                <a:off x="4649" y="1774"/>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97" name="Text Box 203"/>
              <p:cNvSpPr txBox="1">
                <a:spLocks noChangeArrowheads="1"/>
              </p:cNvSpPr>
              <p:nvPr/>
            </p:nvSpPr>
            <p:spPr bwMode="auto">
              <a:xfrm>
                <a:off x="4536" y="1784"/>
                <a:ext cx="141" cy="47"/>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restconnector-1.0</a:t>
                </a:r>
              </a:p>
            </p:txBody>
          </p:sp>
        </p:grpSp>
        <p:grpSp>
          <p:nvGrpSpPr>
            <p:cNvPr id="73887" name="Group 204"/>
            <p:cNvGrpSpPr>
              <a:grpSpLocks/>
            </p:cNvGrpSpPr>
            <p:nvPr/>
          </p:nvGrpSpPr>
          <p:grpSpPr bwMode="auto">
            <a:xfrm>
              <a:off x="4465" y="1726"/>
              <a:ext cx="141" cy="58"/>
              <a:chOff x="4465" y="1726"/>
              <a:chExt cx="141" cy="58"/>
            </a:xfrm>
          </p:grpSpPr>
          <p:sp>
            <p:nvSpPr>
              <p:cNvPr id="73888" name="Rectangle 205"/>
              <p:cNvSpPr>
                <a:spLocks noChangeArrowheads="1"/>
              </p:cNvSpPr>
              <p:nvPr/>
            </p:nvSpPr>
            <p:spPr bwMode="auto">
              <a:xfrm>
                <a:off x="4472" y="1726"/>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89" name="Rectangle 206"/>
              <p:cNvSpPr>
                <a:spLocks noChangeArrowheads="1"/>
              </p:cNvSpPr>
              <p:nvPr/>
            </p:nvSpPr>
            <p:spPr bwMode="auto">
              <a:xfrm>
                <a:off x="4507" y="1726"/>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90" name="Rectangle 207"/>
              <p:cNvSpPr>
                <a:spLocks noChangeArrowheads="1"/>
              </p:cNvSpPr>
              <p:nvPr/>
            </p:nvSpPr>
            <p:spPr bwMode="auto">
              <a:xfrm>
                <a:off x="4543" y="1726"/>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91" name="Rectangle 208"/>
              <p:cNvSpPr>
                <a:spLocks noChangeArrowheads="1"/>
              </p:cNvSpPr>
              <p:nvPr/>
            </p:nvSpPr>
            <p:spPr bwMode="auto">
              <a:xfrm>
                <a:off x="4578" y="1726"/>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92" name="Text Box 209"/>
              <p:cNvSpPr txBox="1">
                <a:spLocks noChangeArrowheads="1"/>
              </p:cNvSpPr>
              <p:nvPr/>
            </p:nvSpPr>
            <p:spPr bwMode="auto">
              <a:xfrm>
                <a:off x="4465" y="1737"/>
                <a:ext cx="141" cy="47"/>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jpa-2.0</a:t>
                </a:r>
              </a:p>
            </p:txBody>
          </p:sp>
        </p:grpSp>
      </p:grpSp>
      <p:sp>
        <p:nvSpPr>
          <p:cNvPr id="73754" name="Text Box 212"/>
          <p:cNvSpPr txBox="1">
            <a:spLocks noChangeArrowheads="1"/>
          </p:cNvSpPr>
          <p:nvPr/>
        </p:nvSpPr>
        <p:spPr bwMode="auto">
          <a:xfrm>
            <a:off x="6686550" y="3171825"/>
            <a:ext cx="73183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2945" tIns="89116" rIns="82945" bIns="41473"/>
          <a:lstStyle>
            <a:lvl1pPr eaLnBrk="0" hangingPunct="0">
              <a:tabLst>
                <a:tab pos="655638" algn="l"/>
              </a:tabLst>
              <a:defRPr>
                <a:solidFill>
                  <a:schemeClr val="tx1"/>
                </a:solidFill>
                <a:latin typeface="Arial" pitchFamily="34" charset="0"/>
                <a:cs typeface="Arial" pitchFamily="34" charset="0"/>
              </a:defRPr>
            </a:lvl1pPr>
            <a:lvl2pPr marL="742950" indent="-285750" eaLnBrk="0" hangingPunct="0">
              <a:tabLst>
                <a:tab pos="655638" algn="l"/>
              </a:tabLst>
              <a:defRPr>
                <a:solidFill>
                  <a:schemeClr val="tx1"/>
                </a:solidFill>
                <a:latin typeface="Arial" pitchFamily="34" charset="0"/>
                <a:cs typeface="Arial" pitchFamily="34" charset="0"/>
              </a:defRPr>
            </a:lvl2pPr>
            <a:lvl3pPr marL="1143000" indent="-228600" eaLnBrk="0" hangingPunct="0">
              <a:tabLst>
                <a:tab pos="655638" algn="l"/>
              </a:tabLst>
              <a:defRPr>
                <a:solidFill>
                  <a:schemeClr val="tx1"/>
                </a:solidFill>
                <a:latin typeface="Arial" pitchFamily="34" charset="0"/>
                <a:cs typeface="Arial" pitchFamily="34" charset="0"/>
              </a:defRPr>
            </a:lvl3pPr>
            <a:lvl4pPr marL="1600200" indent="-228600" eaLnBrk="0" hangingPunct="0">
              <a:tabLst>
                <a:tab pos="655638" algn="l"/>
              </a:tabLst>
              <a:defRPr>
                <a:solidFill>
                  <a:schemeClr val="tx1"/>
                </a:solidFill>
                <a:latin typeface="Arial" pitchFamily="34" charset="0"/>
                <a:cs typeface="Arial" pitchFamily="34" charset="0"/>
              </a:defRPr>
            </a:lvl4pPr>
            <a:lvl5pPr marL="2057400" indent="-228600" eaLnBrk="0" hangingPunct="0">
              <a:tabLst>
                <a:tab pos="655638" algn="l"/>
              </a:tabLst>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9pPr>
          </a:lstStyle>
          <a:p>
            <a:pPr algn="l" eaLnBrk="1" hangingPunct="1"/>
            <a:r>
              <a:rPr lang="en-GB" sz="700">
                <a:solidFill>
                  <a:srgbClr val="000000"/>
                </a:solidFill>
                <a:ea typeface="MS PGothic" pitchFamily="34" charset="-128"/>
              </a:rPr>
              <a:t>Liberty Profile</a:t>
            </a:r>
          </a:p>
          <a:p>
            <a:pPr algn="l" eaLnBrk="1" hangingPunct="1">
              <a:lnSpc>
                <a:spcPct val="91000"/>
              </a:lnSpc>
            </a:pPr>
            <a:r>
              <a:rPr lang="en-GB" sz="700">
                <a:solidFill>
                  <a:srgbClr val="000000"/>
                </a:solidFill>
                <a:ea typeface="MS PGothic" pitchFamily="34" charset="-128"/>
              </a:rPr>
              <a:t>Server 4</a:t>
            </a:r>
          </a:p>
        </p:txBody>
      </p:sp>
      <p:sp>
        <p:nvSpPr>
          <p:cNvPr id="73755" name="Rectangle 266"/>
          <p:cNvSpPr>
            <a:spLocks noChangeArrowheads="1"/>
          </p:cNvSpPr>
          <p:nvPr/>
        </p:nvSpPr>
        <p:spPr bwMode="auto">
          <a:xfrm>
            <a:off x="6711950" y="1316037"/>
            <a:ext cx="631825" cy="742950"/>
          </a:xfrm>
          <a:prstGeom prst="rect">
            <a:avLst/>
          </a:prstGeom>
          <a:solidFill>
            <a:srgbClr val="CC99FF"/>
          </a:solidFill>
          <a:ln>
            <a:noFill/>
          </a:ln>
          <a:extLst>
            <a:ext uri="{91240B29-F687-4f45-9708-019B960494DF}">
              <a14:hiddenLine xmlns:a14="http://schemas.microsoft.com/office/drawing/2010/main" w="9398">
                <a:solidFill>
                  <a:srgbClr val="000000"/>
                </a:solidFill>
                <a:round/>
                <a:headEnd/>
                <a:tailEnd/>
              </a14:hiddenLine>
            </a:ext>
          </a:extLst>
        </p:spPr>
        <p:txBody>
          <a:bodyPr wrap="none" lIns="82945" tIns="41473" rIns="82945" bIns="41473" anchor="ctr"/>
          <a:lstStyle/>
          <a:p>
            <a:pPr algn="l"/>
            <a:endParaRPr lang="en-US" sz="1600"/>
          </a:p>
        </p:txBody>
      </p:sp>
      <p:grpSp>
        <p:nvGrpSpPr>
          <p:cNvPr id="73756" name="Group 267"/>
          <p:cNvGrpSpPr>
            <a:grpSpLocks/>
          </p:cNvGrpSpPr>
          <p:nvPr/>
        </p:nvGrpSpPr>
        <p:grpSpPr bwMode="auto">
          <a:xfrm>
            <a:off x="6745288" y="1579562"/>
            <a:ext cx="563562" cy="250825"/>
            <a:chOff x="4394" y="618"/>
            <a:chExt cx="424" cy="199"/>
          </a:xfrm>
        </p:grpSpPr>
        <p:grpSp>
          <p:nvGrpSpPr>
            <p:cNvPr id="73832" name="Group 268"/>
            <p:cNvGrpSpPr>
              <a:grpSpLocks/>
            </p:cNvGrpSpPr>
            <p:nvPr/>
          </p:nvGrpSpPr>
          <p:grpSpPr bwMode="auto">
            <a:xfrm>
              <a:off x="4394" y="760"/>
              <a:ext cx="141" cy="57"/>
              <a:chOff x="4394" y="760"/>
              <a:chExt cx="141" cy="57"/>
            </a:xfrm>
          </p:grpSpPr>
          <p:sp>
            <p:nvSpPr>
              <p:cNvPr id="73875" name="Rectangle 269"/>
              <p:cNvSpPr>
                <a:spLocks noChangeArrowheads="1"/>
              </p:cNvSpPr>
              <p:nvPr/>
            </p:nvSpPr>
            <p:spPr bwMode="auto">
              <a:xfrm>
                <a:off x="4401"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76" name="Rectangle 270"/>
              <p:cNvSpPr>
                <a:spLocks noChangeArrowheads="1"/>
              </p:cNvSpPr>
              <p:nvPr/>
            </p:nvSpPr>
            <p:spPr bwMode="auto">
              <a:xfrm>
                <a:off x="4436"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77" name="Rectangle 271"/>
              <p:cNvSpPr>
                <a:spLocks noChangeArrowheads="1"/>
              </p:cNvSpPr>
              <p:nvPr/>
            </p:nvSpPr>
            <p:spPr bwMode="auto">
              <a:xfrm>
                <a:off x="4472"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78" name="Rectangle 272"/>
              <p:cNvSpPr>
                <a:spLocks noChangeArrowheads="1"/>
              </p:cNvSpPr>
              <p:nvPr/>
            </p:nvSpPr>
            <p:spPr bwMode="auto">
              <a:xfrm>
                <a:off x="4508"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79" name="Text Box 273"/>
              <p:cNvSpPr txBox="1">
                <a:spLocks noChangeArrowheads="1"/>
              </p:cNvSpPr>
              <p:nvPr/>
            </p:nvSpPr>
            <p:spPr bwMode="auto">
              <a:xfrm>
                <a:off x="4394" y="771"/>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Feature Manager</a:t>
                </a:r>
              </a:p>
            </p:txBody>
          </p:sp>
        </p:grpSp>
        <p:grpSp>
          <p:nvGrpSpPr>
            <p:cNvPr id="73833" name="Group 274"/>
            <p:cNvGrpSpPr>
              <a:grpSpLocks/>
            </p:cNvGrpSpPr>
            <p:nvPr/>
          </p:nvGrpSpPr>
          <p:grpSpPr bwMode="auto">
            <a:xfrm>
              <a:off x="4536" y="760"/>
              <a:ext cx="141" cy="57"/>
              <a:chOff x="4536" y="760"/>
              <a:chExt cx="141" cy="57"/>
            </a:xfrm>
          </p:grpSpPr>
          <p:sp>
            <p:nvSpPr>
              <p:cNvPr id="73870" name="Rectangle 275"/>
              <p:cNvSpPr>
                <a:spLocks noChangeArrowheads="1"/>
              </p:cNvSpPr>
              <p:nvPr/>
            </p:nvSpPr>
            <p:spPr bwMode="auto">
              <a:xfrm>
                <a:off x="4543"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71" name="Rectangle 276"/>
              <p:cNvSpPr>
                <a:spLocks noChangeArrowheads="1"/>
              </p:cNvSpPr>
              <p:nvPr/>
            </p:nvSpPr>
            <p:spPr bwMode="auto">
              <a:xfrm>
                <a:off x="4578"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72" name="Rectangle 277"/>
              <p:cNvSpPr>
                <a:spLocks noChangeArrowheads="1"/>
              </p:cNvSpPr>
              <p:nvPr/>
            </p:nvSpPr>
            <p:spPr bwMode="auto">
              <a:xfrm>
                <a:off x="4614"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73" name="Rectangle 278"/>
              <p:cNvSpPr>
                <a:spLocks noChangeArrowheads="1"/>
              </p:cNvSpPr>
              <p:nvPr/>
            </p:nvSpPr>
            <p:spPr bwMode="auto">
              <a:xfrm>
                <a:off x="4649"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74" name="Text Box 279"/>
              <p:cNvSpPr txBox="1">
                <a:spLocks noChangeArrowheads="1"/>
              </p:cNvSpPr>
              <p:nvPr/>
            </p:nvSpPr>
            <p:spPr bwMode="auto">
              <a:xfrm>
                <a:off x="4536" y="771"/>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HTTP Transport</a:t>
                </a:r>
              </a:p>
            </p:txBody>
          </p:sp>
        </p:grpSp>
        <p:grpSp>
          <p:nvGrpSpPr>
            <p:cNvPr id="73834" name="Group 280"/>
            <p:cNvGrpSpPr>
              <a:grpSpLocks/>
            </p:cNvGrpSpPr>
            <p:nvPr/>
          </p:nvGrpSpPr>
          <p:grpSpPr bwMode="auto">
            <a:xfrm>
              <a:off x="4678" y="760"/>
              <a:ext cx="141" cy="57"/>
              <a:chOff x="4678" y="760"/>
              <a:chExt cx="141" cy="57"/>
            </a:xfrm>
          </p:grpSpPr>
          <p:sp>
            <p:nvSpPr>
              <p:cNvPr id="73865" name="Rectangle 281"/>
              <p:cNvSpPr>
                <a:spLocks noChangeArrowheads="1"/>
              </p:cNvSpPr>
              <p:nvPr/>
            </p:nvSpPr>
            <p:spPr bwMode="auto">
              <a:xfrm>
                <a:off x="4685"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66" name="Rectangle 282"/>
              <p:cNvSpPr>
                <a:spLocks noChangeArrowheads="1"/>
              </p:cNvSpPr>
              <p:nvPr/>
            </p:nvSpPr>
            <p:spPr bwMode="auto">
              <a:xfrm>
                <a:off x="4720"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67" name="Rectangle 283"/>
              <p:cNvSpPr>
                <a:spLocks noChangeArrowheads="1"/>
              </p:cNvSpPr>
              <p:nvPr/>
            </p:nvSpPr>
            <p:spPr bwMode="auto">
              <a:xfrm>
                <a:off x="4756"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68" name="Rectangle 284"/>
              <p:cNvSpPr>
                <a:spLocks noChangeArrowheads="1"/>
              </p:cNvSpPr>
              <p:nvPr/>
            </p:nvSpPr>
            <p:spPr bwMode="auto">
              <a:xfrm>
                <a:off x="4791"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69" name="Text Box 285"/>
              <p:cNvSpPr txBox="1">
                <a:spLocks noChangeArrowheads="1"/>
              </p:cNvSpPr>
              <p:nvPr/>
            </p:nvSpPr>
            <p:spPr bwMode="auto">
              <a:xfrm>
                <a:off x="4678" y="771"/>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Application Manager</a:t>
                </a:r>
              </a:p>
            </p:txBody>
          </p:sp>
        </p:grpSp>
        <p:grpSp>
          <p:nvGrpSpPr>
            <p:cNvPr id="73835" name="Group 286"/>
            <p:cNvGrpSpPr>
              <a:grpSpLocks/>
            </p:cNvGrpSpPr>
            <p:nvPr/>
          </p:nvGrpSpPr>
          <p:grpSpPr bwMode="auto">
            <a:xfrm>
              <a:off x="4465" y="713"/>
              <a:ext cx="141" cy="57"/>
              <a:chOff x="4465" y="713"/>
              <a:chExt cx="141" cy="57"/>
            </a:xfrm>
          </p:grpSpPr>
          <p:sp>
            <p:nvSpPr>
              <p:cNvPr id="73860" name="Rectangle 287"/>
              <p:cNvSpPr>
                <a:spLocks noChangeArrowheads="1"/>
              </p:cNvSpPr>
              <p:nvPr/>
            </p:nvSpPr>
            <p:spPr bwMode="auto">
              <a:xfrm>
                <a:off x="4472"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61" name="Rectangle 288"/>
              <p:cNvSpPr>
                <a:spLocks noChangeArrowheads="1"/>
              </p:cNvSpPr>
              <p:nvPr/>
            </p:nvSpPr>
            <p:spPr bwMode="auto">
              <a:xfrm>
                <a:off x="4507"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62" name="Rectangle 289"/>
              <p:cNvSpPr>
                <a:spLocks noChangeArrowheads="1"/>
              </p:cNvSpPr>
              <p:nvPr/>
            </p:nvSpPr>
            <p:spPr bwMode="auto">
              <a:xfrm>
                <a:off x="4543"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63" name="Rectangle 290"/>
              <p:cNvSpPr>
                <a:spLocks noChangeArrowheads="1"/>
              </p:cNvSpPr>
              <p:nvPr/>
            </p:nvSpPr>
            <p:spPr bwMode="auto">
              <a:xfrm>
                <a:off x="4578"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64" name="Text Box 291"/>
              <p:cNvSpPr txBox="1">
                <a:spLocks noChangeArrowheads="1"/>
              </p:cNvSpPr>
              <p:nvPr/>
            </p:nvSpPr>
            <p:spPr bwMode="auto">
              <a:xfrm>
                <a:off x="4465" y="724"/>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servlet-3.0</a:t>
                </a:r>
              </a:p>
            </p:txBody>
          </p:sp>
        </p:grpSp>
        <p:grpSp>
          <p:nvGrpSpPr>
            <p:cNvPr id="73836" name="Group 292"/>
            <p:cNvGrpSpPr>
              <a:grpSpLocks/>
            </p:cNvGrpSpPr>
            <p:nvPr/>
          </p:nvGrpSpPr>
          <p:grpSpPr bwMode="auto">
            <a:xfrm>
              <a:off x="4394" y="665"/>
              <a:ext cx="141" cy="58"/>
              <a:chOff x="4394" y="665"/>
              <a:chExt cx="141" cy="58"/>
            </a:xfrm>
          </p:grpSpPr>
          <p:sp>
            <p:nvSpPr>
              <p:cNvPr id="73855" name="Rectangle 293"/>
              <p:cNvSpPr>
                <a:spLocks noChangeArrowheads="1"/>
              </p:cNvSpPr>
              <p:nvPr/>
            </p:nvSpPr>
            <p:spPr bwMode="auto">
              <a:xfrm>
                <a:off x="4401"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56" name="Rectangle 294"/>
              <p:cNvSpPr>
                <a:spLocks noChangeArrowheads="1"/>
              </p:cNvSpPr>
              <p:nvPr/>
            </p:nvSpPr>
            <p:spPr bwMode="auto">
              <a:xfrm>
                <a:off x="4436"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57" name="Rectangle 295"/>
              <p:cNvSpPr>
                <a:spLocks noChangeArrowheads="1"/>
              </p:cNvSpPr>
              <p:nvPr/>
            </p:nvSpPr>
            <p:spPr bwMode="auto">
              <a:xfrm>
                <a:off x="4472"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58" name="Rectangle 296"/>
              <p:cNvSpPr>
                <a:spLocks noChangeArrowheads="1"/>
              </p:cNvSpPr>
              <p:nvPr/>
            </p:nvSpPr>
            <p:spPr bwMode="auto">
              <a:xfrm>
                <a:off x="4508"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59" name="Text Box 297"/>
              <p:cNvSpPr txBox="1">
                <a:spLocks noChangeArrowheads="1"/>
              </p:cNvSpPr>
              <p:nvPr/>
            </p:nvSpPr>
            <p:spPr bwMode="auto">
              <a:xfrm>
                <a:off x="4394" y="676"/>
                <a:ext cx="141" cy="47"/>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jsp-2.2</a:t>
                </a:r>
              </a:p>
            </p:txBody>
          </p:sp>
        </p:grpSp>
        <p:grpSp>
          <p:nvGrpSpPr>
            <p:cNvPr id="73837" name="Group 298"/>
            <p:cNvGrpSpPr>
              <a:grpSpLocks/>
            </p:cNvGrpSpPr>
            <p:nvPr/>
          </p:nvGrpSpPr>
          <p:grpSpPr bwMode="auto">
            <a:xfrm>
              <a:off x="4607" y="713"/>
              <a:ext cx="141" cy="56"/>
              <a:chOff x="4607" y="713"/>
              <a:chExt cx="141" cy="56"/>
            </a:xfrm>
          </p:grpSpPr>
          <p:sp>
            <p:nvSpPr>
              <p:cNvPr id="73850" name="Rectangle 299"/>
              <p:cNvSpPr>
                <a:spLocks noChangeArrowheads="1"/>
              </p:cNvSpPr>
              <p:nvPr/>
            </p:nvSpPr>
            <p:spPr bwMode="auto">
              <a:xfrm>
                <a:off x="4614"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51" name="Rectangle 300"/>
              <p:cNvSpPr>
                <a:spLocks noChangeArrowheads="1"/>
              </p:cNvSpPr>
              <p:nvPr/>
            </p:nvSpPr>
            <p:spPr bwMode="auto">
              <a:xfrm>
                <a:off x="4649"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52" name="Rectangle 301"/>
              <p:cNvSpPr>
                <a:spLocks noChangeArrowheads="1"/>
              </p:cNvSpPr>
              <p:nvPr/>
            </p:nvSpPr>
            <p:spPr bwMode="auto">
              <a:xfrm>
                <a:off x="4685"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53" name="Rectangle 302"/>
              <p:cNvSpPr>
                <a:spLocks noChangeArrowheads="1"/>
              </p:cNvSpPr>
              <p:nvPr/>
            </p:nvSpPr>
            <p:spPr bwMode="auto">
              <a:xfrm>
                <a:off x="4720"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54" name="Text Box 303"/>
              <p:cNvSpPr txBox="1">
                <a:spLocks noChangeArrowheads="1"/>
              </p:cNvSpPr>
              <p:nvPr/>
            </p:nvSpPr>
            <p:spPr bwMode="auto">
              <a:xfrm>
                <a:off x="4607" y="723"/>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appsecurity-1.0</a:t>
                </a:r>
              </a:p>
            </p:txBody>
          </p:sp>
        </p:grpSp>
        <p:grpSp>
          <p:nvGrpSpPr>
            <p:cNvPr id="73838" name="Group 304"/>
            <p:cNvGrpSpPr>
              <a:grpSpLocks/>
            </p:cNvGrpSpPr>
            <p:nvPr/>
          </p:nvGrpSpPr>
          <p:grpSpPr bwMode="auto">
            <a:xfrm>
              <a:off x="4536" y="665"/>
              <a:ext cx="141" cy="58"/>
              <a:chOff x="4536" y="665"/>
              <a:chExt cx="141" cy="58"/>
            </a:xfrm>
          </p:grpSpPr>
          <p:sp>
            <p:nvSpPr>
              <p:cNvPr id="73845" name="Rectangle 305"/>
              <p:cNvSpPr>
                <a:spLocks noChangeArrowheads="1"/>
              </p:cNvSpPr>
              <p:nvPr/>
            </p:nvSpPr>
            <p:spPr bwMode="auto">
              <a:xfrm>
                <a:off x="4543"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46" name="Rectangle 306"/>
              <p:cNvSpPr>
                <a:spLocks noChangeArrowheads="1"/>
              </p:cNvSpPr>
              <p:nvPr/>
            </p:nvSpPr>
            <p:spPr bwMode="auto">
              <a:xfrm>
                <a:off x="4578"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47" name="Rectangle 307"/>
              <p:cNvSpPr>
                <a:spLocks noChangeArrowheads="1"/>
              </p:cNvSpPr>
              <p:nvPr/>
            </p:nvSpPr>
            <p:spPr bwMode="auto">
              <a:xfrm>
                <a:off x="4614"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48" name="Rectangle 308"/>
              <p:cNvSpPr>
                <a:spLocks noChangeArrowheads="1"/>
              </p:cNvSpPr>
              <p:nvPr/>
            </p:nvSpPr>
            <p:spPr bwMode="auto">
              <a:xfrm>
                <a:off x="4649"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49" name="Text Box 309"/>
              <p:cNvSpPr txBox="1">
                <a:spLocks noChangeArrowheads="1"/>
              </p:cNvSpPr>
              <p:nvPr/>
            </p:nvSpPr>
            <p:spPr bwMode="auto">
              <a:xfrm>
                <a:off x="4536" y="676"/>
                <a:ext cx="141" cy="47"/>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restconnector-1.0</a:t>
                </a:r>
              </a:p>
            </p:txBody>
          </p:sp>
        </p:grpSp>
        <p:grpSp>
          <p:nvGrpSpPr>
            <p:cNvPr id="73839" name="Group 310"/>
            <p:cNvGrpSpPr>
              <a:grpSpLocks/>
            </p:cNvGrpSpPr>
            <p:nvPr/>
          </p:nvGrpSpPr>
          <p:grpSpPr bwMode="auto">
            <a:xfrm>
              <a:off x="4465" y="618"/>
              <a:ext cx="141" cy="57"/>
              <a:chOff x="4465" y="618"/>
              <a:chExt cx="141" cy="57"/>
            </a:xfrm>
          </p:grpSpPr>
          <p:sp>
            <p:nvSpPr>
              <p:cNvPr id="73840" name="Rectangle 311"/>
              <p:cNvSpPr>
                <a:spLocks noChangeArrowheads="1"/>
              </p:cNvSpPr>
              <p:nvPr/>
            </p:nvSpPr>
            <p:spPr bwMode="auto">
              <a:xfrm>
                <a:off x="4472" y="618"/>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41" name="Rectangle 312"/>
              <p:cNvSpPr>
                <a:spLocks noChangeArrowheads="1"/>
              </p:cNvSpPr>
              <p:nvPr/>
            </p:nvSpPr>
            <p:spPr bwMode="auto">
              <a:xfrm>
                <a:off x="4507" y="618"/>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42" name="Rectangle 313"/>
              <p:cNvSpPr>
                <a:spLocks noChangeArrowheads="1"/>
              </p:cNvSpPr>
              <p:nvPr/>
            </p:nvSpPr>
            <p:spPr bwMode="auto">
              <a:xfrm>
                <a:off x="4543" y="618"/>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43" name="Rectangle 314"/>
              <p:cNvSpPr>
                <a:spLocks noChangeArrowheads="1"/>
              </p:cNvSpPr>
              <p:nvPr/>
            </p:nvSpPr>
            <p:spPr bwMode="auto">
              <a:xfrm>
                <a:off x="4578" y="618"/>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44" name="Text Box 315"/>
              <p:cNvSpPr txBox="1">
                <a:spLocks noChangeArrowheads="1"/>
              </p:cNvSpPr>
              <p:nvPr/>
            </p:nvSpPr>
            <p:spPr bwMode="auto">
              <a:xfrm>
                <a:off x="4465" y="628"/>
                <a:ext cx="141" cy="47"/>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jpa-2.0</a:t>
                </a:r>
              </a:p>
            </p:txBody>
          </p:sp>
        </p:grpSp>
      </p:grpSp>
      <p:sp>
        <p:nvSpPr>
          <p:cNvPr id="73757" name="AutoShape 317"/>
          <p:cNvSpPr>
            <a:spLocks noChangeArrowheads="1"/>
          </p:cNvSpPr>
          <p:nvPr/>
        </p:nvSpPr>
        <p:spPr bwMode="auto">
          <a:xfrm>
            <a:off x="6818313" y="1346200"/>
            <a:ext cx="390525" cy="171450"/>
          </a:xfrm>
          <a:prstGeom prst="roundRect">
            <a:avLst>
              <a:gd name="adj" fmla="val 16667"/>
            </a:avLst>
          </a:prstGeom>
          <a:solidFill>
            <a:srgbClr val="339966"/>
          </a:solidFill>
          <a:ln w="9398">
            <a:solidFill>
              <a:srgbClr val="000000"/>
            </a:solidFill>
            <a:round/>
            <a:headEnd/>
            <a:tailEnd/>
          </a:ln>
        </p:spPr>
        <p:txBody>
          <a:bodyPr lIns="82945" rIns="82945" bIns="137160"/>
          <a:lstStyle/>
          <a:p>
            <a:pPr algn="l"/>
            <a:r>
              <a:rPr lang="en-GB" sz="700">
                <a:solidFill>
                  <a:srgbClr val="FFFFFF"/>
                </a:solidFill>
              </a:rPr>
              <a:t>Apps</a:t>
            </a:r>
          </a:p>
        </p:txBody>
      </p:sp>
      <p:sp>
        <p:nvSpPr>
          <p:cNvPr id="73758" name="Text Box 318"/>
          <p:cNvSpPr txBox="1">
            <a:spLocks noChangeArrowheads="1"/>
          </p:cNvSpPr>
          <p:nvPr/>
        </p:nvSpPr>
        <p:spPr bwMode="auto">
          <a:xfrm>
            <a:off x="6686550" y="1773237"/>
            <a:ext cx="7318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2945" tIns="89116" rIns="82945" bIns="41473"/>
          <a:lstStyle>
            <a:lvl1pPr eaLnBrk="0" hangingPunct="0">
              <a:tabLst>
                <a:tab pos="655638" algn="l"/>
              </a:tabLst>
              <a:defRPr>
                <a:solidFill>
                  <a:schemeClr val="tx1"/>
                </a:solidFill>
                <a:latin typeface="Arial" pitchFamily="34" charset="0"/>
                <a:cs typeface="Arial" pitchFamily="34" charset="0"/>
              </a:defRPr>
            </a:lvl1pPr>
            <a:lvl2pPr marL="742950" indent="-285750" eaLnBrk="0" hangingPunct="0">
              <a:tabLst>
                <a:tab pos="655638" algn="l"/>
              </a:tabLst>
              <a:defRPr>
                <a:solidFill>
                  <a:schemeClr val="tx1"/>
                </a:solidFill>
                <a:latin typeface="Arial" pitchFamily="34" charset="0"/>
                <a:cs typeface="Arial" pitchFamily="34" charset="0"/>
              </a:defRPr>
            </a:lvl2pPr>
            <a:lvl3pPr marL="1143000" indent="-228600" eaLnBrk="0" hangingPunct="0">
              <a:tabLst>
                <a:tab pos="655638" algn="l"/>
              </a:tabLst>
              <a:defRPr>
                <a:solidFill>
                  <a:schemeClr val="tx1"/>
                </a:solidFill>
                <a:latin typeface="Arial" pitchFamily="34" charset="0"/>
                <a:cs typeface="Arial" pitchFamily="34" charset="0"/>
              </a:defRPr>
            </a:lvl3pPr>
            <a:lvl4pPr marL="1600200" indent="-228600" eaLnBrk="0" hangingPunct="0">
              <a:tabLst>
                <a:tab pos="655638" algn="l"/>
              </a:tabLst>
              <a:defRPr>
                <a:solidFill>
                  <a:schemeClr val="tx1"/>
                </a:solidFill>
                <a:latin typeface="Arial" pitchFamily="34" charset="0"/>
                <a:cs typeface="Arial" pitchFamily="34" charset="0"/>
              </a:defRPr>
            </a:lvl4pPr>
            <a:lvl5pPr marL="2057400" indent="-228600" eaLnBrk="0" hangingPunct="0">
              <a:tabLst>
                <a:tab pos="655638" algn="l"/>
              </a:tabLst>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9pPr>
          </a:lstStyle>
          <a:p>
            <a:pPr algn="l" eaLnBrk="1" hangingPunct="1"/>
            <a:r>
              <a:rPr lang="en-GB" sz="700">
                <a:solidFill>
                  <a:srgbClr val="000000"/>
                </a:solidFill>
                <a:ea typeface="MS PGothic" pitchFamily="34" charset="-128"/>
              </a:rPr>
              <a:t>Liberty Profile</a:t>
            </a:r>
          </a:p>
          <a:p>
            <a:pPr algn="l" eaLnBrk="1" hangingPunct="1">
              <a:lnSpc>
                <a:spcPct val="91000"/>
              </a:lnSpc>
            </a:pPr>
            <a:r>
              <a:rPr lang="en-GB" sz="700">
                <a:solidFill>
                  <a:srgbClr val="000000"/>
                </a:solidFill>
                <a:ea typeface="MS PGothic" pitchFamily="34" charset="-128"/>
              </a:rPr>
              <a:t>Server 3</a:t>
            </a:r>
          </a:p>
        </p:txBody>
      </p:sp>
      <p:cxnSp>
        <p:nvCxnSpPr>
          <p:cNvPr id="73759" name="AutoShape 319"/>
          <p:cNvCxnSpPr>
            <a:cxnSpLocks noChangeShapeType="1"/>
          </p:cNvCxnSpPr>
          <p:nvPr/>
        </p:nvCxnSpPr>
        <p:spPr bwMode="auto">
          <a:xfrm flipV="1">
            <a:off x="4297363" y="5821362"/>
            <a:ext cx="3040062" cy="669925"/>
          </a:xfrm>
          <a:prstGeom prst="bentConnector2">
            <a:avLst/>
          </a:prstGeom>
          <a:noFill/>
          <a:ln w="222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73760" name="Text Box 347"/>
          <p:cNvSpPr txBox="1">
            <a:spLocks noChangeArrowheads="1"/>
          </p:cNvSpPr>
          <p:nvPr/>
        </p:nvSpPr>
        <p:spPr bwMode="auto">
          <a:xfrm>
            <a:off x="4229100" y="6164262"/>
            <a:ext cx="31845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2945" tIns="95288" rIns="82945" bIns="41473"/>
          <a:lstStyle>
            <a:lvl1pPr eaLnBrk="0" hangingPunct="0">
              <a:tabLst>
                <a:tab pos="655638" algn="l"/>
                <a:tab pos="1312863" algn="l"/>
                <a:tab pos="1968500" algn="l"/>
              </a:tabLst>
              <a:defRPr>
                <a:solidFill>
                  <a:schemeClr val="tx1"/>
                </a:solidFill>
                <a:latin typeface="Arial" pitchFamily="34" charset="0"/>
                <a:cs typeface="Arial" pitchFamily="34" charset="0"/>
              </a:defRPr>
            </a:lvl1pPr>
            <a:lvl2pPr marL="742950" indent="-285750" eaLnBrk="0" hangingPunct="0">
              <a:tabLst>
                <a:tab pos="655638" algn="l"/>
                <a:tab pos="1312863" algn="l"/>
                <a:tab pos="1968500" algn="l"/>
              </a:tabLst>
              <a:defRPr>
                <a:solidFill>
                  <a:schemeClr val="tx1"/>
                </a:solidFill>
                <a:latin typeface="Arial" pitchFamily="34" charset="0"/>
                <a:cs typeface="Arial" pitchFamily="34" charset="0"/>
              </a:defRPr>
            </a:lvl2pPr>
            <a:lvl3pPr marL="1143000" indent="-228600" eaLnBrk="0" hangingPunct="0">
              <a:tabLst>
                <a:tab pos="655638" algn="l"/>
                <a:tab pos="1312863" algn="l"/>
                <a:tab pos="1968500" algn="l"/>
              </a:tabLst>
              <a:defRPr>
                <a:solidFill>
                  <a:schemeClr val="tx1"/>
                </a:solidFill>
                <a:latin typeface="Arial" pitchFamily="34" charset="0"/>
                <a:cs typeface="Arial" pitchFamily="34" charset="0"/>
              </a:defRPr>
            </a:lvl3pPr>
            <a:lvl4pPr marL="1600200" indent="-228600" eaLnBrk="0" hangingPunct="0">
              <a:tabLst>
                <a:tab pos="655638" algn="l"/>
                <a:tab pos="1312863" algn="l"/>
                <a:tab pos="1968500" algn="l"/>
              </a:tabLst>
              <a:defRPr>
                <a:solidFill>
                  <a:schemeClr val="tx1"/>
                </a:solidFill>
                <a:latin typeface="Arial" pitchFamily="34" charset="0"/>
                <a:cs typeface="Arial" pitchFamily="34" charset="0"/>
              </a:defRPr>
            </a:lvl4pPr>
            <a:lvl5pPr marL="2057400" indent="-228600" eaLnBrk="0" hangingPunct="0">
              <a:tabLst>
                <a:tab pos="655638" algn="l"/>
                <a:tab pos="1312863" algn="l"/>
                <a:tab pos="1968500" algn="l"/>
              </a:tabLst>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655638" algn="l"/>
                <a:tab pos="1312863" algn="l"/>
                <a:tab pos="1968500" algn="l"/>
              </a:tabLs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655638" algn="l"/>
                <a:tab pos="1312863" algn="l"/>
                <a:tab pos="1968500" algn="l"/>
              </a:tabLs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655638" algn="l"/>
                <a:tab pos="1312863" algn="l"/>
                <a:tab pos="1968500" algn="l"/>
              </a:tabLs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655638" algn="l"/>
                <a:tab pos="1312863" algn="l"/>
                <a:tab pos="1968500" algn="l"/>
              </a:tabLst>
              <a:defRPr>
                <a:solidFill>
                  <a:schemeClr val="tx1"/>
                </a:solidFill>
                <a:latin typeface="Arial" pitchFamily="34" charset="0"/>
                <a:cs typeface="Arial" pitchFamily="34" charset="0"/>
              </a:defRPr>
            </a:lvl9pPr>
          </a:lstStyle>
          <a:p>
            <a:pPr algn="l" eaLnBrk="1" hangingPunct="1"/>
            <a:r>
              <a:rPr lang="en-GB" sz="1400">
                <a:solidFill>
                  <a:srgbClr val="000000"/>
                </a:solidFill>
                <a:ea typeface="MS PGothic" pitchFamily="34" charset="-128"/>
              </a:rPr>
              <a:t>Management and Monitoring (JMX)</a:t>
            </a:r>
          </a:p>
        </p:txBody>
      </p:sp>
      <p:sp>
        <p:nvSpPr>
          <p:cNvPr id="73761" name="Text Box 365"/>
          <p:cNvSpPr txBox="1">
            <a:spLocks noChangeArrowheads="1"/>
          </p:cNvSpPr>
          <p:nvPr/>
        </p:nvSpPr>
        <p:spPr bwMode="auto">
          <a:xfrm>
            <a:off x="6548438" y="3603625"/>
            <a:ext cx="8318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2945" tIns="95288" rIns="82945" bIns="41473"/>
          <a:lstStyle>
            <a:lvl1pPr eaLnBrk="0" hangingPunct="0">
              <a:tabLst>
                <a:tab pos="655638" algn="l"/>
              </a:tabLst>
              <a:defRPr>
                <a:solidFill>
                  <a:schemeClr val="tx1"/>
                </a:solidFill>
                <a:latin typeface="Arial" pitchFamily="34" charset="0"/>
                <a:cs typeface="Arial" pitchFamily="34" charset="0"/>
              </a:defRPr>
            </a:lvl1pPr>
            <a:lvl2pPr marL="742950" indent="-285750" eaLnBrk="0" hangingPunct="0">
              <a:tabLst>
                <a:tab pos="655638" algn="l"/>
              </a:tabLst>
              <a:defRPr>
                <a:solidFill>
                  <a:schemeClr val="tx1"/>
                </a:solidFill>
                <a:latin typeface="Arial" pitchFamily="34" charset="0"/>
                <a:cs typeface="Arial" pitchFamily="34" charset="0"/>
              </a:defRPr>
            </a:lvl2pPr>
            <a:lvl3pPr marL="1143000" indent="-228600" eaLnBrk="0" hangingPunct="0">
              <a:tabLst>
                <a:tab pos="655638" algn="l"/>
              </a:tabLst>
              <a:defRPr>
                <a:solidFill>
                  <a:schemeClr val="tx1"/>
                </a:solidFill>
                <a:latin typeface="Arial" pitchFamily="34" charset="0"/>
                <a:cs typeface="Arial" pitchFamily="34" charset="0"/>
              </a:defRPr>
            </a:lvl3pPr>
            <a:lvl4pPr marL="1600200" indent="-228600" eaLnBrk="0" hangingPunct="0">
              <a:tabLst>
                <a:tab pos="655638" algn="l"/>
              </a:tabLst>
              <a:defRPr>
                <a:solidFill>
                  <a:schemeClr val="tx1"/>
                </a:solidFill>
                <a:latin typeface="Arial" pitchFamily="34" charset="0"/>
                <a:cs typeface="Arial" pitchFamily="34" charset="0"/>
              </a:defRPr>
            </a:lvl4pPr>
            <a:lvl5pPr marL="2057400" indent="-228600" eaLnBrk="0" hangingPunct="0">
              <a:tabLst>
                <a:tab pos="655638" algn="l"/>
              </a:tabLst>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9pPr>
          </a:lstStyle>
          <a:p>
            <a:pPr algn="l" eaLnBrk="1" hangingPunct="1"/>
            <a:r>
              <a:rPr lang="en-GB" sz="1000" b="1">
                <a:solidFill>
                  <a:srgbClr val="000000"/>
                </a:solidFill>
                <a:ea typeface="MS PGothic" pitchFamily="34" charset="-128"/>
              </a:rPr>
              <a:t>Liberty Collective</a:t>
            </a:r>
          </a:p>
        </p:txBody>
      </p:sp>
      <p:sp>
        <p:nvSpPr>
          <p:cNvPr id="73762" name="Rectangle 367"/>
          <p:cNvSpPr>
            <a:spLocks noChangeArrowheads="1"/>
          </p:cNvSpPr>
          <p:nvPr/>
        </p:nvSpPr>
        <p:spPr bwMode="auto">
          <a:xfrm>
            <a:off x="4146550" y="1235075"/>
            <a:ext cx="3271838" cy="874712"/>
          </a:xfrm>
          <a:prstGeom prst="rect">
            <a:avLst/>
          </a:prstGeom>
          <a:noFill/>
          <a:ln w="22225" cap="rnd">
            <a:solidFill>
              <a:srgbClr val="727272"/>
            </a:solidFill>
            <a:prstDash val="dash"/>
            <a:round/>
            <a:headEnd/>
            <a:tailEnd/>
          </a:ln>
          <a:extLst>
            <a:ext uri="{909E8E84-426E-40dd-AFC4-6F175D3DCCD1}">
              <a14:hiddenFill xmlns:a14="http://schemas.microsoft.com/office/drawing/2010/main">
                <a:solidFill>
                  <a:srgbClr val="FFFFFF"/>
                </a:solidFill>
              </a14:hiddenFill>
            </a:ext>
          </a:extLst>
        </p:spPr>
        <p:txBody>
          <a:bodyPr wrap="none" lIns="82945" tIns="41473" rIns="82945" bIns="41473" anchor="ctr"/>
          <a:lstStyle/>
          <a:p>
            <a:pPr algn="l"/>
            <a:endParaRPr lang="en-US" sz="1600"/>
          </a:p>
        </p:txBody>
      </p:sp>
      <p:sp>
        <p:nvSpPr>
          <p:cNvPr id="73763" name="Line 370"/>
          <p:cNvSpPr>
            <a:spLocks noChangeShapeType="1"/>
          </p:cNvSpPr>
          <p:nvPr/>
        </p:nvSpPr>
        <p:spPr bwMode="auto">
          <a:xfrm flipV="1">
            <a:off x="7313613" y="3552825"/>
            <a:ext cx="1587" cy="1438275"/>
          </a:xfrm>
          <a:prstGeom prst="line">
            <a:avLst/>
          </a:prstGeom>
          <a:noFill/>
          <a:ln w="22225">
            <a:solidFill>
              <a:srgbClr val="808080"/>
            </a:solidFill>
            <a:round/>
            <a:headEnd/>
            <a:tailEnd type="triangle" w="med" len="me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73764" name="TextBox 30"/>
          <p:cNvSpPr txBox="1">
            <a:spLocks noChangeArrowheads="1"/>
          </p:cNvSpPr>
          <p:nvPr/>
        </p:nvSpPr>
        <p:spPr bwMode="auto">
          <a:xfrm>
            <a:off x="571763" y="4450556"/>
            <a:ext cx="37052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buFont typeface="Arial" pitchFamily="34" charset="0"/>
              <a:buChar char="•"/>
            </a:pPr>
            <a:r>
              <a:rPr lang="en-US" dirty="0"/>
              <a:t>All WAS editions eligible to join collectives as members</a:t>
            </a:r>
          </a:p>
          <a:p>
            <a:pPr algn="l" eaLnBrk="1" hangingPunct="1">
              <a:buFont typeface="Arial" pitchFamily="34" charset="0"/>
              <a:buChar char="•"/>
            </a:pPr>
            <a:r>
              <a:rPr lang="en-US" dirty="0"/>
              <a:t>Only WAS ND and z/OS can be Collective Controller</a:t>
            </a:r>
          </a:p>
        </p:txBody>
      </p:sp>
      <p:pic>
        <p:nvPicPr>
          <p:cNvPr id="73765" name="Picture 309" descr="firewall"/>
          <p:cNvPicPr>
            <a:picLocks noChangeAspect="1" noChangeArrowheads="1"/>
          </p:cNvPicPr>
          <p:nvPr/>
        </p:nvPicPr>
        <p:blipFill>
          <a:blip r:embed="rId3">
            <a:extLst>
              <a:ext uri="{28A0092B-C50C-407E-A947-70E740481C1C}">
                <a14:useLocalDpi xmlns:a14="http://schemas.microsoft.com/office/drawing/2010/main" val="0"/>
              </a:ext>
            </a:extLst>
          </a:blip>
          <a:srcRect l="68518"/>
          <a:stretch>
            <a:fillRect/>
          </a:stretch>
        </p:blipFill>
        <p:spPr bwMode="auto">
          <a:xfrm>
            <a:off x="542925" y="1855787"/>
            <a:ext cx="323850"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66" name="AutoShape 104"/>
          <p:cNvSpPr>
            <a:spLocks noChangeArrowheads="1"/>
          </p:cNvSpPr>
          <p:nvPr/>
        </p:nvSpPr>
        <p:spPr bwMode="auto">
          <a:xfrm>
            <a:off x="4351338" y="1403350"/>
            <a:ext cx="392112" cy="169862"/>
          </a:xfrm>
          <a:prstGeom prst="roundRect">
            <a:avLst>
              <a:gd name="adj" fmla="val 16667"/>
            </a:avLst>
          </a:prstGeom>
          <a:solidFill>
            <a:srgbClr val="339966"/>
          </a:solidFill>
          <a:ln w="9398">
            <a:solidFill>
              <a:srgbClr val="000000"/>
            </a:solidFill>
            <a:round/>
            <a:headEnd/>
            <a:tailEnd/>
          </a:ln>
        </p:spPr>
        <p:txBody>
          <a:bodyPr lIns="82945" rIns="82945" bIns="137160"/>
          <a:lstStyle/>
          <a:p>
            <a:pPr algn="l"/>
            <a:r>
              <a:rPr lang="en-GB" sz="700">
                <a:solidFill>
                  <a:srgbClr val="FFFFFF"/>
                </a:solidFill>
              </a:rPr>
              <a:t>Apps</a:t>
            </a:r>
          </a:p>
        </p:txBody>
      </p:sp>
      <p:sp>
        <p:nvSpPr>
          <p:cNvPr id="73767" name="AutoShape 157"/>
          <p:cNvSpPr>
            <a:spLocks noChangeArrowheads="1"/>
          </p:cNvSpPr>
          <p:nvPr/>
        </p:nvSpPr>
        <p:spPr bwMode="auto">
          <a:xfrm>
            <a:off x="5557838" y="1403350"/>
            <a:ext cx="392112" cy="169862"/>
          </a:xfrm>
          <a:prstGeom prst="roundRect">
            <a:avLst>
              <a:gd name="adj" fmla="val 16667"/>
            </a:avLst>
          </a:prstGeom>
          <a:solidFill>
            <a:srgbClr val="339966"/>
          </a:solidFill>
          <a:ln w="9398">
            <a:solidFill>
              <a:srgbClr val="000000"/>
            </a:solidFill>
            <a:round/>
            <a:headEnd/>
            <a:tailEnd/>
          </a:ln>
        </p:spPr>
        <p:txBody>
          <a:bodyPr lIns="82945" rIns="82945" bIns="137160"/>
          <a:lstStyle/>
          <a:p>
            <a:pPr algn="l"/>
            <a:r>
              <a:rPr lang="en-GB" sz="700">
                <a:solidFill>
                  <a:srgbClr val="FFFFFF"/>
                </a:solidFill>
              </a:rPr>
              <a:t>Apps</a:t>
            </a:r>
          </a:p>
        </p:txBody>
      </p:sp>
      <p:sp>
        <p:nvSpPr>
          <p:cNvPr id="73768" name="AutoShape 317"/>
          <p:cNvSpPr>
            <a:spLocks noChangeArrowheads="1"/>
          </p:cNvSpPr>
          <p:nvPr/>
        </p:nvSpPr>
        <p:spPr bwMode="auto">
          <a:xfrm>
            <a:off x="6875463" y="1403350"/>
            <a:ext cx="390525" cy="171450"/>
          </a:xfrm>
          <a:prstGeom prst="roundRect">
            <a:avLst>
              <a:gd name="adj" fmla="val 16667"/>
            </a:avLst>
          </a:prstGeom>
          <a:solidFill>
            <a:srgbClr val="339966"/>
          </a:solidFill>
          <a:ln w="9398">
            <a:solidFill>
              <a:srgbClr val="000000"/>
            </a:solidFill>
            <a:round/>
            <a:headEnd/>
            <a:tailEnd/>
          </a:ln>
        </p:spPr>
        <p:txBody>
          <a:bodyPr lIns="82945" rIns="82945" bIns="137160"/>
          <a:lstStyle/>
          <a:p>
            <a:pPr algn="l"/>
            <a:r>
              <a:rPr lang="en-GB" sz="700">
                <a:solidFill>
                  <a:srgbClr val="FFFFFF"/>
                </a:solidFill>
              </a:rPr>
              <a:t>Apps</a:t>
            </a:r>
          </a:p>
        </p:txBody>
      </p:sp>
      <p:sp>
        <p:nvSpPr>
          <p:cNvPr id="73769" name="AutoShape 317"/>
          <p:cNvSpPr>
            <a:spLocks noChangeArrowheads="1"/>
          </p:cNvSpPr>
          <p:nvPr/>
        </p:nvSpPr>
        <p:spPr bwMode="auto">
          <a:xfrm>
            <a:off x="6818313" y="2719387"/>
            <a:ext cx="390525" cy="171450"/>
          </a:xfrm>
          <a:prstGeom prst="roundRect">
            <a:avLst>
              <a:gd name="adj" fmla="val 16667"/>
            </a:avLst>
          </a:prstGeom>
          <a:solidFill>
            <a:srgbClr val="339966"/>
          </a:solidFill>
          <a:ln w="9398">
            <a:solidFill>
              <a:srgbClr val="000000"/>
            </a:solidFill>
            <a:round/>
            <a:headEnd/>
            <a:tailEnd/>
          </a:ln>
        </p:spPr>
        <p:txBody>
          <a:bodyPr lIns="82945" rIns="82945" bIns="137160"/>
          <a:lstStyle/>
          <a:p>
            <a:pPr algn="l"/>
            <a:r>
              <a:rPr lang="en-GB" sz="700">
                <a:solidFill>
                  <a:srgbClr val="FFFFFF"/>
                </a:solidFill>
              </a:rPr>
              <a:t>Apps</a:t>
            </a:r>
          </a:p>
        </p:txBody>
      </p:sp>
      <p:sp>
        <p:nvSpPr>
          <p:cNvPr id="73770" name="AutoShape 317"/>
          <p:cNvSpPr>
            <a:spLocks noChangeArrowheads="1"/>
          </p:cNvSpPr>
          <p:nvPr/>
        </p:nvSpPr>
        <p:spPr bwMode="auto">
          <a:xfrm>
            <a:off x="6875463" y="2776537"/>
            <a:ext cx="390525" cy="171450"/>
          </a:xfrm>
          <a:prstGeom prst="roundRect">
            <a:avLst>
              <a:gd name="adj" fmla="val 16667"/>
            </a:avLst>
          </a:prstGeom>
          <a:solidFill>
            <a:srgbClr val="339966"/>
          </a:solidFill>
          <a:ln w="9398">
            <a:solidFill>
              <a:srgbClr val="000000"/>
            </a:solidFill>
            <a:round/>
            <a:headEnd/>
            <a:tailEnd/>
          </a:ln>
        </p:spPr>
        <p:txBody>
          <a:bodyPr lIns="82945" rIns="82945" bIns="137160"/>
          <a:lstStyle/>
          <a:p>
            <a:pPr algn="l"/>
            <a:r>
              <a:rPr lang="en-GB" sz="700">
                <a:solidFill>
                  <a:srgbClr val="FFFFFF"/>
                </a:solidFill>
              </a:rPr>
              <a:t>Apps</a:t>
            </a:r>
          </a:p>
        </p:txBody>
      </p:sp>
      <p:sp>
        <p:nvSpPr>
          <p:cNvPr id="73771" name="Rectangle 2"/>
          <p:cNvSpPr>
            <a:spLocks noChangeArrowheads="1"/>
          </p:cNvSpPr>
          <p:nvPr/>
        </p:nvSpPr>
        <p:spPr bwMode="auto">
          <a:xfrm>
            <a:off x="965200" y="2784475"/>
            <a:ext cx="962025" cy="922337"/>
          </a:xfrm>
          <a:prstGeom prst="rect">
            <a:avLst/>
          </a:prstGeom>
          <a:solidFill>
            <a:srgbClr val="7030A0"/>
          </a:solidFill>
          <a:ln w="9360">
            <a:solidFill>
              <a:srgbClr val="808080"/>
            </a:solidFill>
            <a:round/>
            <a:headEnd/>
            <a:tailEnd/>
          </a:ln>
        </p:spPr>
        <p:txBody>
          <a:bodyPr wrap="none" lIns="82945" tIns="41473" rIns="82945" bIns="41473" anchor="ctr"/>
          <a:lstStyle/>
          <a:p>
            <a:pPr algn="l"/>
            <a:endParaRPr lang="en-US"/>
          </a:p>
        </p:txBody>
      </p:sp>
      <p:sp>
        <p:nvSpPr>
          <p:cNvPr id="73772" name="Rectangle 280"/>
          <p:cNvSpPr>
            <a:spLocks noChangeArrowheads="1"/>
          </p:cNvSpPr>
          <p:nvPr/>
        </p:nvSpPr>
        <p:spPr bwMode="auto">
          <a:xfrm>
            <a:off x="869950" y="2897187"/>
            <a:ext cx="960438" cy="922338"/>
          </a:xfrm>
          <a:prstGeom prst="rect">
            <a:avLst/>
          </a:prstGeom>
          <a:solidFill>
            <a:srgbClr val="7030A0"/>
          </a:solidFill>
          <a:ln w="9360">
            <a:solidFill>
              <a:srgbClr val="808080"/>
            </a:solidFill>
            <a:round/>
            <a:headEnd/>
            <a:tailEnd/>
          </a:ln>
        </p:spPr>
        <p:txBody>
          <a:bodyPr wrap="none" lIns="82945" tIns="41473" rIns="82945" bIns="41473" anchor="ctr"/>
          <a:lstStyle/>
          <a:p>
            <a:pPr algn="l"/>
            <a:endParaRPr lang="en-US"/>
          </a:p>
        </p:txBody>
      </p:sp>
      <p:sp>
        <p:nvSpPr>
          <p:cNvPr id="73773" name="Text Box 281"/>
          <p:cNvSpPr txBox="1">
            <a:spLocks noChangeArrowheads="1"/>
          </p:cNvSpPr>
          <p:nvPr/>
        </p:nvSpPr>
        <p:spPr bwMode="auto">
          <a:xfrm>
            <a:off x="904875" y="2955925"/>
            <a:ext cx="94138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2945" tIns="94260" rIns="82945" bIns="41473"/>
          <a:lstStyle>
            <a:lvl1pPr eaLnBrk="0" hangingPunct="0">
              <a:tabLst>
                <a:tab pos="655638" algn="l"/>
              </a:tabLst>
              <a:defRPr>
                <a:solidFill>
                  <a:schemeClr val="tx1"/>
                </a:solidFill>
                <a:latin typeface="Arial" pitchFamily="34" charset="0"/>
                <a:cs typeface="Arial" pitchFamily="34" charset="0"/>
              </a:defRPr>
            </a:lvl1pPr>
            <a:lvl2pPr marL="742950" indent="-285750" eaLnBrk="0" hangingPunct="0">
              <a:tabLst>
                <a:tab pos="655638" algn="l"/>
              </a:tabLst>
              <a:defRPr>
                <a:solidFill>
                  <a:schemeClr val="tx1"/>
                </a:solidFill>
                <a:latin typeface="Arial" pitchFamily="34" charset="0"/>
                <a:cs typeface="Arial" pitchFamily="34" charset="0"/>
              </a:defRPr>
            </a:lvl2pPr>
            <a:lvl3pPr marL="1143000" indent="-228600" eaLnBrk="0" hangingPunct="0">
              <a:tabLst>
                <a:tab pos="655638" algn="l"/>
              </a:tabLst>
              <a:defRPr>
                <a:solidFill>
                  <a:schemeClr val="tx1"/>
                </a:solidFill>
                <a:latin typeface="Arial" pitchFamily="34" charset="0"/>
                <a:cs typeface="Arial" pitchFamily="34" charset="0"/>
              </a:defRPr>
            </a:lvl3pPr>
            <a:lvl4pPr marL="1600200" indent="-228600" eaLnBrk="0" hangingPunct="0">
              <a:tabLst>
                <a:tab pos="655638" algn="l"/>
              </a:tabLst>
              <a:defRPr>
                <a:solidFill>
                  <a:schemeClr val="tx1"/>
                </a:solidFill>
                <a:latin typeface="Arial" pitchFamily="34" charset="0"/>
                <a:cs typeface="Arial" pitchFamily="34" charset="0"/>
              </a:defRPr>
            </a:lvl4pPr>
            <a:lvl5pPr marL="2057400" indent="-228600" eaLnBrk="0" hangingPunct="0">
              <a:tabLst>
                <a:tab pos="655638" algn="l"/>
              </a:tabLst>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9pPr>
          </a:lstStyle>
          <a:p>
            <a:pPr eaLnBrk="1" hangingPunct="1"/>
            <a:r>
              <a:rPr lang="en-GB" sz="1000" b="1">
                <a:solidFill>
                  <a:srgbClr val="FFFFFF"/>
                </a:solidFill>
              </a:rPr>
              <a:t>HTTP Server</a:t>
            </a:r>
          </a:p>
        </p:txBody>
      </p:sp>
      <p:sp>
        <p:nvSpPr>
          <p:cNvPr id="73774" name="Text Box 305"/>
          <p:cNvSpPr txBox="1">
            <a:spLocks noChangeArrowheads="1"/>
          </p:cNvSpPr>
          <p:nvPr/>
        </p:nvSpPr>
        <p:spPr bwMode="auto">
          <a:xfrm>
            <a:off x="7524750" y="4943475"/>
            <a:ext cx="136207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wrap="none" lIns="81639" tIns="55221" rIns="81639" bIns="40820"/>
          <a:lstStyle>
            <a:lvl1pPr eaLnBrk="0" hangingPunct="0">
              <a:tabLst>
                <a:tab pos="655638" algn="l"/>
                <a:tab pos="1312863" algn="l"/>
              </a:tabLst>
              <a:defRPr>
                <a:solidFill>
                  <a:schemeClr val="tx1"/>
                </a:solidFill>
                <a:latin typeface="Arial" pitchFamily="34" charset="0"/>
                <a:cs typeface="Arial" pitchFamily="34" charset="0"/>
              </a:defRPr>
            </a:lvl1pPr>
            <a:lvl2pPr marL="742950" indent="-285750" eaLnBrk="0" hangingPunct="0">
              <a:tabLst>
                <a:tab pos="655638" algn="l"/>
                <a:tab pos="1312863" algn="l"/>
              </a:tabLst>
              <a:defRPr>
                <a:solidFill>
                  <a:schemeClr val="tx1"/>
                </a:solidFill>
                <a:latin typeface="Arial" pitchFamily="34" charset="0"/>
                <a:cs typeface="Arial" pitchFamily="34" charset="0"/>
              </a:defRPr>
            </a:lvl2pPr>
            <a:lvl3pPr marL="1143000" indent="-228600" eaLnBrk="0" hangingPunct="0">
              <a:tabLst>
                <a:tab pos="655638" algn="l"/>
                <a:tab pos="1312863" algn="l"/>
              </a:tabLst>
              <a:defRPr>
                <a:solidFill>
                  <a:schemeClr val="tx1"/>
                </a:solidFill>
                <a:latin typeface="Arial" pitchFamily="34" charset="0"/>
                <a:cs typeface="Arial" pitchFamily="34" charset="0"/>
              </a:defRPr>
            </a:lvl3pPr>
            <a:lvl4pPr marL="1600200" indent="-228600" eaLnBrk="0" hangingPunct="0">
              <a:tabLst>
                <a:tab pos="655638" algn="l"/>
                <a:tab pos="1312863" algn="l"/>
              </a:tabLst>
              <a:defRPr>
                <a:solidFill>
                  <a:schemeClr val="tx1"/>
                </a:solidFill>
                <a:latin typeface="Arial" pitchFamily="34" charset="0"/>
                <a:cs typeface="Arial" pitchFamily="34" charset="0"/>
              </a:defRPr>
            </a:lvl4pPr>
            <a:lvl5pPr marL="2057400" indent="-228600" eaLnBrk="0" hangingPunct="0">
              <a:tabLst>
                <a:tab pos="655638" algn="l"/>
                <a:tab pos="1312863" algn="l"/>
              </a:tabLst>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655638" algn="l"/>
                <a:tab pos="1312863" algn="l"/>
              </a:tabLs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655638" algn="l"/>
                <a:tab pos="1312863" algn="l"/>
              </a:tabLs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655638" algn="l"/>
                <a:tab pos="1312863" algn="l"/>
              </a:tabLs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655638" algn="l"/>
                <a:tab pos="1312863" algn="l"/>
              </a:tabLst>
              <a:defRPr>
                <a:solidFill>
                  <a:schemeClr val="tx1"/>
                </a:solidFill>
                <a:latin typeface="Arial" pitchFamily="34" charset="0"/>
                <a:cs typeface="Arial" pitchFamily="34" charset="0"/>
              </a:defRPr>
            </a:lvl9pPr>
          </a:lstStyle>
          <a:p>
            <a:pPr algn="l" eaLnBrk="1" hangingPunct="1"/>
            <a:r>
              <a:rPr lang="en-US" sz="1600">
                <a:solidFill>
                  <a:srgbClr val="000000"/>
                </a:solidFill>
              </a:rPr>
              <a:t>Collective</a:t>
            </a:r>
          </a:p>
          <a:p>
            <a:pPr algn="l" eaLnBrk="1" hangingPunct="1"/>
            <a:r>
              <a:rPr lang="en-US" sz="1600">
                <a:solidFill>
                  <a:srgbClr val="000000"/>
                </a:solidFill>
              </a:rPr>
              <a:t>Controller</a:t>
            </a:r>
          </a:p>
          <a:p>
            <a:pPr algn="l" eaLnBrk="1" hangingPunct="1"/>
            <a:r>
              <a:rPr lang="en-US" sz="1600">
                <a:solidFill>
                  <a:srgbClr val="000000"/>
                </a:solidFill>
              </a:rPr>
              <a:t>(ND or z/OS)</a:t>
            </a:r>
          </a:p>
        </p:txBody>
      </p:sp>
      <p:sp>
        <p:nvSpPr>
          <p:cNvPr id="73775" name="Rectangle 1"/>
          <p:cNvSpPr>
            <a:spLocks noChangeArrowheads="1"/>
          </p:cNvSpPr>
          <p:nvPr/>
        </p:nvSpPr>
        <p:spPr bwMode="auto">
          <a:xfrm>
            <a:off x="6756400" y="4894262"/>
            <a:ext cx="708025" cy="830263"/>
          </a:xfrm>
          <a:prstGeom prst="rect">
            <a:avLst/>
          </a:prstGeom>
          <a:solidFill>
            <a:srgbClr val="CC99FF"/>
          </a:solidFill>
          <a:ln w="9398">
            <a:solidFill>
              <a:schemeClr val="tx1"/>
            </a:solidFill>
            <a:round/>
            <a:headEnd/>
            <a:tailEnd/>
          </a:ln>
        </p:spPr>
        <p:txBody>
          <a:bodyPr wrap="none" lIns="82945" tIns="41473" rIns="82945" bIns="41473" anchor="ctr"/>
          <a:lstStyle/>
          <a:p>
            <a:pPr algn="l"/>
            <a:endParaRPr lang="en-US" sz="1600"/>
          </a:p>
        </p:txBody>
      </p:sp>
      <p:sp>
        <p:nvSpPr>
          <p:cNvPr id="73776" name="Rectangle 213"/>
          <p:cNvSpPr>
            <a:spLocks noChangeArrowheads="1"/>
          </p:cNvSpPr>
          <p:nvPr/>
        </p:nvSpPr>
        <p:spPr bwMode="auto">
          <a:xfrm>
            <a:off x="6681788" y="4956175"/>
            <a:ext cx="708025" cy="831850"/>
          </a:xfrm>
          <a:prstGeom prst="rect">
            <a:avLst/>
          </a:prstGeom>
          <a:solidFill>
            <a:srgbClr val="CC99FF"/>
          </a:solidFill>
          <a:ln w="9398">
            <a:solidFill>
              <a:schemeClr val="tx1"/>
            </a:solidFill>
            <a:round/>
            <a:headEnd/>
            <a:tailEnd/>
          </a:ln>
        </p:spPr>
        <p:txBody>
          <a:bodyPr wrap="none" lIns="82945" tIns="41473" rIns="82945" bIns="41473" anchor="ctr"/>
          <a:lstStyle/>
          <a:p>
            <a:pPr algn="l"/>
            <a:endParaRPr lang="en-US" sz="1600"/>
          </a:p>
        </p:txBody>
      </p:sp>
      <p:grpSp>
        <p:nvGrpSpPr>
          <p:cNvPr id="73777" name="Group 214"/>
          <p:cNvGrpSpPr>
            <a:grpSpLocks/>
          </p:cNvGrpSpPr>
          <p:nvPr/>
        </p:nvGrpSpPr>
        <p:grpSpPr bwMode="auto">
          <a:xfrm>
            <a:off x="6723063" y="5278437"/>
            <a:ext cx="631825" cy="280988"/>
            <a:chOff x="4394" y="3289"/>
            <a:chExt cx="424" cy="199"/>
          </a:xfrm>
        </p:grpSpPr>
        <p:grpSp>
          <p:nvGrpSpPr>
            <p:cNvPr id="73784" name="Group 215"/>
            <p:cNvGrpSpPr>
              <a:grpSpLocks/>
            </p:cNvGrpSpPr>
            <p:nvPr/>
          </p:nvGrpSpPr>
          <p:grpSpPr bwMode="auto">
            <a:xfrm>
              <a:off x="4394" y="3432"/>
              <a:ext cx="141" cy="56"/>
              <a:chOff x="4394" y="3432"/>
              <a:chExt cx="141" cy="56"/>
            </a:xfrm>
          </p:grpSpPr>
          <p:sp>
            <p:nvSpPr>
              <p:cNvPr id="73827" name="Rectangle 216"/>
              <p:cNvSpPr>
                <a:spLocks noChangeArrowheads="1"/>
              </p:cNvSpPr>
              <p:nvPr/>
            </p:nvSpPr>
            <p:spPr bwMode="auto">
              <a:xfrm>
                <a:off x="4401" y="3432"/>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28" name="Rectangle 217"/>
              <p:cNvSpPr>
                <a:spLocks noChangeArrowheads="1"/>
              </p:cNvSpPr>
              <p:nvPr/>
            </p:nvSpPr>
            <p:spPr bwMode="auto">
              <a:xfrm>
                <a:off x="4436" y="3432"/>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29" name="Rectangle 218"/>
              <p:cNvSpPr>
                <a:spLocks noChangeArrowheads="1"/>
              </p:cNvSpPr>
              <p:nvPr/>
            </p:nvSpPr>
            <p:spPr bwMode="auto">
              <a:xfrm>
                <a:off x="4472" y="3432"/>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30" name="Rectangle 219"/>
              <p:cNvSpPr>
                <a:spLocks noChangeArrowheads="1"/>
              </p:cNvSpPr>
              <p:nvPr/>
            </p:nvSpPr>
            <p:spPr bwMode="auto">
              <a:xfrm>
                <a:off x="4508" y="3432"/>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31" name="Text Box 220"/>
              <p:cNvSpPr txBox="1">
                <a:spLocks noChangeArrowheads="1"/>
              </p:cNvSpPr>
              <p:nvPr/>
            </p:nvSpPr>
            <p:spPr bwMode="auto">
              <a:xfrm>
                <a:off x="4394" y="3442"/>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Feature Manager</a:t>
                </a:r>
              </a:p>
            </p:txBody>
          </p:sp>
        </p:grpSp>
        <p:grpSp>
          <p:nvGrpSpPr>
            <p:cNvPr id="73785" name="Group 221"/>
            <p:cNvGrpSpPr>
              <a:grpSpLocks/>
            </p:cNvGrpSpPr>
            <p:nvPr/>
          </p:nvGrpSpPr>
          <p:grpSpPr bwMode="auto">
            <a:xfrm>
              <a:off x="4536" y="3432"/>
              <a:ext cx="141" cy="56"/>
              <a:chOff x="4536" y="3432"/>
              <a:chExt cx="141" cy="56"/>
            </a:xfrm>
          </p:grpSpPr>
          <p:sp>
            <p:nvSpPr>
              <p:cNvPr id="73822" name="Rectangle 222"/>
              <p:cNvSpPr>
                <a:spLocks noChangeArrowheads="1"/>
              </p:cNvSpPr>
              <p:nvPr/>
            </p:nvSpPr>
            <p:spPr bwMode="auto">
              <a:xfrm>
                <a:off x="4543" y="3432"/>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23" name="Rectangle 223"/>
              <p:cNvSpPr>
                <a:spLocks noChangeArrowheads="1"/>
              </p:cNvSpPr>
              <p:nvPr/>
            </p:nvSpPr>
            <p:spPr bwMode="auto">
              <a:xfrm>
                <a:off x="4578" y="3432"/>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24" name="Rectangle 224"/>
              <p:cNvSpPr>
                <a:spLocks noChangeArrowheads="1"/>
              </p:cNvSpPr>
              <p:nvPr/>
            </p:nvSpPr>
            <p:spPr bwMode="auto">
              <a:xfrm>
                <a:off x="4614" y="3432"/>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25" name="Rectangle 225"/>
              <p:cNvSpPr>
                <a:spLocks noChangeArrowheads="1"/>
              </p:cNvSpPr>
              <p:nvPr/>
            </p:nvSpPr>
            <p:spPr bwMode="auto">
              <a:xfrm>
                <a:off x="4649" y="3432"/>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26" name="Text Box 226"/>
              <p:cNvSpPr txBox="1">
                <a:spLocks noChangeArrowheads="1"/>
              </p:cNvSpPr>
              <p:nvPr/>
            </p:nvSpPr>
            <p:spPr bwMode="auto">
              <a:xfrm>
                <a:off x="4536" y="3442"/>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HTTP Transport</a:t>
                </a:r>
              </a:p>
            </p:txBody>
          </p:sp>
        </p:grpSp>
        <p:grpSp>
          <p:nvGrpSpPr>
            <p:cNvPr id="73786" name="Group 227"/>
            <p:cNvGrpSpPr>
              <a:grpSpLocks/>
            </p:cNvGrpSpPr>
            <p:nvPr/>
          </p:nvGrpSpPr>
          <p:grpSpPr bwMode="auto">
            <a:xfrm>
              <a:off x="4678" y="3432"/>
              <a:ext cx="141" cy="56"/>
              <a:chOff x="4678" y="3432"/>
              <a:chExt cx="141" cy="56"/>
            </a:xfrm>
          </p:grpSpPr>
          <p:sp>
            <p:nvSpPr>
              <p:cNvPr id="73817" name="Rectangle 228"/>
              <p:cNvSpPr>
                <a:spLocks noChangeArrowheads="1"/>
              </p:cNvSpPr>
              <p:nvPr/>
            </p:nvSpPr>
            <p:spPr bwMode="auto">
              <a:xfrm>
                <a:off x="4685" y="3432"/>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18" name="Rectangle 229"/>
              <p:cNvSpPr>
                <a:spLocks noChangeArrowheads="1"/>
              </p:cNvSpPr>
              <p:nvPr/>
            </p:nvSpPr>
            <p:spPr bwMode="auto">
              <a:xfrm>
                <a:off x="4720" y="3432"/>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19" name="Rectangle 230"/>
              <p:cNvSpPr>
                <a:spLocks noChangeArrowheads="1"/>
              </p:cNvSpPr>
              <p:nvPr/>
            </p:nvSpPr>
            <p:spPr bwMode="auto">
              <a:xfrm>
                <a:off x="4756" y="3432"/>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20" name="Rectangle 231"/>
              <p:cNvSpPr>
                <a:spLocks noChangeArrowheads="1"/>
              </p:cNvSpPr>
              <p:nvPr/>
            </p:nvSpPr>
            <p:spPr bwMode="auto">
              <a:xfrm>
                <a:off x="4791" y="3432"/>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21" name="Text Box 232"/>
              <p:cNvSpPr txBox="1">
                <a:spLocks noChangeArrowheads="1"/>
              </p:cNvSpPr>
              <p:nvPr/>
            </p:nvSpPr>
            <p:spPr bwMode="auto">
              <a:xfrm>
                <a:off x="4678" y="3442"/>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Application Manager</a:t>
                </a:r>
              </a:p>
            </p:txBody>
          </p:sp>
        </p:grpSp>
        <p:grpSp>
          <p:nvGrpSpPr>
            <p:cNvPr id="73787" name="Group 233"/>
            <p:cNvGrpSpPr>
              <a:grpSpLocks/>
            </p:cNvGrpSpPr>
            <p:nvPr/>
          </p:nvGrpSpPr>
          <p:grpSpPr bwMode="auto">
            <a:xfrm>
              <a:off x="4465" y="3384"/>
              <a:ext cx="141" cy="57"/>
              <a:chOff x="4465" y="3384"/>
              <a:chExt cx="141" cy="57"/>
            </a:xfrm>
          </p:grpSpPr>
          <p:sp>
            <p:nvSpPr>
              <p:cNvPr id="73812" name="Rectangle 234"/>
              <p:cNvSpPr>
                <a:spLocks noChangeArrowheads="1"/>
              </p:cNvSpPr>
              <p:nvPr/>
            </p:nvSpPr>
            <p:spPr bwMode="auto">
              <a:xfrm>
                <a:off x="4472" y="3384"/>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13" name="Rectangle 235"/>
              <p:cNvSpPr>
                <a:spLocks noChangeArrowheads="1"/>
              </p:cNvSpPr>
              <p:nvPr/>
            </p:nvSpPr>
            <p:spPr bwMode="auto">
              <a:xfrm>
                <a:off x="4507" y="3384"/>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14" name="Rectangle 236"/>
              <p:cNvSpPr>
                <a:spLocks noChangeArrowheads="1"/>
              </p:cNvSpPr>
              <p:nvPr/>
            </p:nvSpPr>
            <p:spPr bwMode="auto">
              <a:xfrm>
                <a:off x="4543" y="3384"/>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15" name="Rectangle 237"/>
              <p:cNvSpPr>
                <a:spLocks noChangeArrowheads="1"/>
              </p:cNvSpPr>
              <p:nvPr/>
            </p:nvSpPr>
            <p:spPr bwMode="auto">
              <a:xfrm>
                <a:off x="4578" y="3384"/>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16" name="Text Box 238"/>
              <p:cNvSpPr txBox="1">
                <a:spLocks noChangeArrowheads="1"/>
              </p:cNvSpPr>
              <p:nvPr/>
            </p:nvSpPr>
            <p:spPr bwMode="auto">
              <a:xfrm>
                <a:off x="4465" y="3395"/>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servlet-3.0</a:t>
                </a:r>
              </a:p>
            </p:txBody>
          </p:sp>
        </p:grpSp>
        <p:grpSp>
          <p:nvGrpSpPr>
            <p:cNvPr id="73788" name="Group 239"/>
            <p:cNvGrpSpPr>
              <a:grpSpLocks/>
            </p:cNvGrpSpPr>
            <p:nvPr/>
          </p:nvGrpSpPr>
          <p:grpSpPr bwMode="auto">
            <a:xfrm>
              <a:off x="4394" y="3337"/>
              <a:ext cx="141" cy="57"/>
              <a:chOff x="4394" y="3337"/>
              <a:chExt cx="141" cy="57"/>
            </a:xfrm>
          </p:grpSpPr>
          <p:sp>
            <p:nvSpPr>
              <p:cNvPr id="73807" name="Rectangle 240"/>
              <p:cNvSpPr>
                <a:spLocks noChangeArrowheads="1"/>
              </p:cNvSpPr>
              <p:nvPr/>
            </p:nvSpPr>
            <p:spPr bwMode="auto">
              <a:xfrm>
                <a:off x="4401" y="3337"/>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08" name="Rectangle 241"/>
              <p:cNvSpPr>
                <a:spLocks noChangeArrowheads="1"/>
              </p:cNvSpPr>
              <p:nvPr/>
            </p:nvSpPr>
            <p:spPr bwMode="auto">
              <a:xfrm>
                <a:off x="4436" y="3337"/>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09" name="Rectangle 242"/>
              <p:cNvSpPr>
                <a:spLocks noChangeArrowheads="1"/>
              </p:cNvSpPr>
              <p:nvPr/>
            </p:nvSpPr>
            <p:spPr bwMode="auto">
              <a:xfrm>
                <a:off x="4472" y="3337"/>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10" name="Rectangle 243"/>
              <p:cNvSpPr>
                <a:spLocks noChangeArrowheads="1"/>
              </p:cNvSpPr>
              <p:nvPr/>
            </p:nvSpPr>
            <p:spPr bwMode="auto">
              <a:xfrm>
                <a:off x="4508" y="3337"/>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11" name="Text Box 244"/>
              <p:cNvSpPr txBox="1">
                <a:spLocks noChangeArrowheads="1"/>
              </p:cNvSpPr>
              <p:nvPr/>
            </p:nvSpPr>
            <p:spPr bwMode="auto">
              <a:xfrm>
                <a:off x="4394" y="3347"/>
                <a:ext cx="141" cy="47"/>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jsp-2.2</a:t>
                </a:r>
              </a:p>
            </p:txBody>
          </p:sp>
        </p:grpSp>
        <p:grpSp>
          <p:nvGrpSpPr>
            <p:cNvPr id="73789" name="Group 245"/>
            <p:cNvGrpSpPr>
              <a:grpSpLocks/>
            </p:cNvGrpSpPr>
            <p:nvPr/>
          </p:nvGrpSpPr>
          <p:grpSpPr bwMode="auto">
            <a:xfrm>
              <a:off x="4607" y="3384"/>
              <a:ext cx="141" cy="57"/>
              <a:chOff x="4607" y="3384"/>
              <a:chExt cx="141" cy="57"/>
            </a:xfrm>
          </p:grpSpPr>
          <p:sp>
            <p:nvSpPr>
              <p:cNvPr id="73802" name="Rectangle 246"/>
              <p:cNvSpPr>
                <a:spLocks noChangeArrowheads="1"/>
              </p:cNvSpPr>
              <p:nvPr/>
            </p:nvSpPr>
            <p:spPr bwMode="auto">
              <a:xfrm>
                <a:off x="4614" y="3384"/>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03" name="Rectangle 247"/>
              <p:cNvSpPr>
                <a:spLocks noChangeArrowheads="1"/>
              </p:cNvSpPr>
              <p:nvPr/>
            </p:nvSpPr>
            <p:spPr bwMode="auto">
              <a:xfrm>
                <a:off x="4649" y="3384"/>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04" name="Rectangle 248"/>
              <p:cNvSpPr>
                <a:spLocks noChangeArrowheads="1"/>
              </p:cNvSpPr>
              <p:nvPr/>
            </p:nvSpPr>
            <p:spPr bwMode="auto">
              <a:xfrm>
                <a:off x="4685" y="3384"/>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05" name="Rectangle 249"/>
              <p:cNvSpPr>
                <a:spLocks noChangeArrowheads="1"/>
              </p:cNvSpPr>
              <p:nvPr/>
            </p:nvSpPr>
            <p:spPr bwMode="auto">
              <a:xfrm>
                <a:off x="4720" y="3384"/>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06" name="Text Box 250"/>
              <p:cNvSpPr txBox="1">
                <a:spLocks noChangeArrowheads="1"/>
              </p:cNvSpPr>
              <p:nvPr/>
            </p:nvSpPr>
            <p:spPr bwMode="auto">
              <a:xfrm>
                <a:off x="4607" y="3395"/>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appsecurity-1.0</a:t>
                </a:r>
              </a:p>
            </p:txBody>
          </p:sp>
        </p:grpSp>
        <p:grpSp>
          <p:nvGrpSpPr>
            <p:cNvPr id="73790" name="Group 251"/>
            <p:cNvGrpSpPr>
              <a:grpSpLocks/>
            </p:cNvGrpSpPr>
            <p:nvPr/>
          </p:nvGrpSpPr>
          <p:grpSpPr bwMode="auto">
            <a:xfrm>
              <a:off x="4536" y="3337"/>
              <a:ext cx="141" cy="57"/>
              <a:chOff x="4536" y="3337"/>
              <a:chExt cx="141" cy="57"/>
            </a:xfrm>
          </p:grpSpPr>
          <p:sp>
            <p:nvSpPr>
              <p:cNvPr id="73797" name="Rectangle 252"/>
              <p:cNvSpPr>
                <a:spLocks noChangeArrowheads="1"/>
              </p:cNvSpPr>
              <p:nvPr/>
            </p:nvSpPr>
            <p:spPr bwMode="auto">
              <a:xfrm>
                <a:off x="4543" y="3337"/>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798" name="Rectangle 253"/>
              <p:cNvSpPr>
                <a:spLocks noChangeArrowheads="1"/>
              </p:cNvSpPr>
              <p:nvPr/>
            </p:nvSpPr>
            <p:spPr bwMode="auto">
              <a:xfrm>
                <a:off x="4578" y="3337"/>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799" name="Rectangle 254"/>
              <p:cNvSpPr>
                <a:spLocks noChangeArrowheads="1"/>
              </p:cNvSpPr>
              <p:nvPr/>
            </p:nvSpPr>
            <p:spPr bwMode="auto">
              <a:xfrm>
                <a:off x="4614" y="3337"/>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00" name="Rectangle 255"/>
              <p:cNvSpPr>
                <a:spLocks noChangeArrowheads="1"/>
              </p:cNvSpPr>
              <p:nvPr/>
            </p:nvSpPr>
            <p:spPr bwMode="auto">
              <a:xfrm>
                <a:off x="4649" y="3337"/>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801" name="Text Box 256"/>
              <p:cNvSpPr txBox="1">
                <a:spLocks noChangeArrowheads="1"/>
              </p:cNvSpPr>
              <p:nvPr/>
            </p:nvSpPr>
            <p:spPr bwMode="auto">
              <a:xfrm>
                <a:off x="4536" y="3347"/>
                <a:ext cx="141" cy="47"/>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restconnector-1.0</a:t>
                </a:r>
              </a:p>
            </p:txBody>
          </p:sp>
        </p:grpSp>
        <p:grpSp>
          <p:nvGrpSpPr>
            <p:cNvPr id="73791" name="Group 257"/>
            <p:cNvGrpSpPr>
              <a:grpSpLocks/>
            </p:cNvGrpSpPr>
            <p:nvPr/>
          </p:nvGrpSpPr>
          <p:grpSpPr bwMode="auto">
            <a:xfrm>
              <a:off x="4465" y="3289"/>
              <a:ext cx="141" cy="58"/>
              <a:chOff x="4465" y="3289"/>
              <a:chExt cx="141" cy="58"/>
            </a:xfrm>
          </p:grpSpPr>
          <p:sp>
            <p:nvSpPr>
              <p:cNvPr id="73792" name="Rectangle 258"/>
              <p:cNvSpPr>
                <a:spLocks noChangeArrowheads="1"/>
              </p:cNvSpPr>
              <p:nvPr/>
            </p:nvSpPr>
            <p:spPr bwMode="auto">
              <a:xfrm>
                <a:off x="4472" y="3289"/>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793" name="Rectangle 259"/>
              <p:cNvSpPr>
                <a:spLocks noChangeArrowheads="1"/>
              </p:cNvSpPr>
              <p:nvPr/>
            </p:nvSpPr>
            <p:spPr bwMode="auto">
              <a:xfrm>
                <a:off x="4507" y="3289"/>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794" name="Rectangle 260"/>
              <p:cNvSpPr>
                <a:spLocks noChangeArrowheads="1"/>
              </p:cNvSpPr>
              <p:nvPr/>
            </p:nvSpPr>
            <p:spPr bwMode="auto">
              <a:xfrm>
                <a:off x="4543" y="3289"/>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795" name="Rectangle 261"/>
              <p:cNvSpPr>
                <a:spLocks noChangeArrowheads="1"/>
              </p:cNvSpPr>
              <p:nvPr/>
            </p:nvSpPr>
            <p:spPr bwMode="auto">
              <a:xfrm>
                <a:off x="4578" y="3289"/>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796" name="Text Box 262"/>
              <p:cNvSpPr txBox="1">
                <a:spLocks noChangeArrowheads="1"/>
              </p:cNvSpPr>
              <p:nvPr/>
            </p:nvSpPr>
            <p:spPr bwMode="auto">
              <a:xfrm>
                <a:off x="4465" y="3300"/>
                <a:ext cx="141" cy="47"/>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jpa-2.0</a:t>
                </a:r>
              </a:p>
            </p:txBody>
          </p:sp>
        </p:grpSp>
      </p:grpSp>
      <p:sp>
        <p:nvSpPr>
          <p:cNvPr id="73778" name="Text Box 265"/>
          <p:cNvSpPr txBox="1">
            <a:spLocks noChangeArrowheads="1"/>
          </p:cNvSpPr>
          <p:nvPr/>
        </p:nvSpPr>
        <p:spPr bwMode="auto">
          <a:xfrm>
            <a:off x="6608763" y="5489575"/>
            <a:ext cx="97948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2945" tIns="89116" rIns="82945" bIns="41473"/>
          <a:lstStyle>
            <a:lvl1pPr eaLnBrk="0" hangingPunct="0">
              <a:tabLst>
                <a:tab pos="655638" algn="l"/>
              </a:tabLst>
              <a:defRPr>
                <a:solidFill>
                  <a:schemeClr val="tx1"/>
                </a:solidFill>
                <a:latin typeface="Arial" pitchFamily="34" charset="0"/>
                <a:cs typeface="Arial" pitchFamily="34" charset="0"/>
              </a:defRPr>
            </a:lvl1pPr>
            <a:lvl2pPr marL="742950" indent="-285750" eaLnBrk="0" hangingPunct="0">
              <a:tabLst>
                <a:tab pos="655638" algn="l"/>
              </a:tabLst>
              <a:defRPr>
                <a:solidFill>
                  <a:schemeClr val="tx1"/>
                </a:solidFill>
                <a:latin typeface="Arial" pitchFamily="34" charset="0"/>
                <a:cs typeface="Arial" pitchFamily="34" charset="0"/>
              </a:defRPr>
            </a:lvl2pPr>
            <a:lvl3pPr marL="1143000" indent="-228600" eaLnBrk="0" hangingPunct="0">
              <a:tabLst>
                <a:tab pos="655638" algn="l"/>
              </a:tabLst>
              <a:defRPr>
                <a:solidFill>
                  <a:schemeClr val="tx1"/>
                </a:solidFill>
                <a:latin typeface="Arial" pitchFamily="34" charset="0"/>
                <a:cs typeface="Arial" pitchFamily="34" charset="0"/>
              </a:defRPr>
            </a:lvl3pPr>
            <a:lvl4pPr marL="1600200" indent="-228600" eaLnBrk="0" hangingPunct="0">
              <a:tabLst>
                <a:tab pos="655638" algn="l"/>
              </a:tabLst>
              <a:defRPr>
                <a:solidFill>
                  <a:schemeClr val="tx1"/>
                </a:solidFill>
                <a:latin typeface="Arial" pitchFamily="34" charset="0"/>
                <a:cs typeface="Arial" pitchFamily="34" charset="0"/>
              </a:defRPr>
            </a:lvl4pPr>
            <a:lvl5pPr marL="2057400" indent="-228600" eaLnBrk="0" hangingPunct="0">
              <a:tabLst>
                <a:tab pos="655638" algn="l"/>
              </a:tabLst>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9pPr>
          </a:lstStyle>
          <a:p>
            <a:pPr algn="l" eaLnBrk="1" hangingPunct="1"/>
            <a:r>
              <a:rPr lang="en-GB" sz="700">
                <a:solidFill>
                  <a:srgbClr val="000000"/>
                </a:solidFill>
                <a:ea typeface="MS PGothic" pitchFamily="34" charset="-128"/>
              </a:rPr>
              <a:t>Liberty Collective Controller</a:t>
            </a:r>
          </a:p>
        </p:txBody>
      </p:sp>
      <p:sp>
        <p:nvSpPr>
          <p:cNvPr id="73779" name="AutoShape 317"/>
          <p:cNvSpPr>
            <a:spLocks noChangeArrowheads="1"/>
          </p:cNvSpPr>
          <p:nvPr/>
        </p:nvSpPr>
        <p:spPr bwMode="auto">
          <a:xfrm>
            <a:off x="6770688" y="5003800"/>
            <a:ext cx="438150" cy="192087"/>
          </a:xfrm>
          <a:prstGeom prst="roundRect">
            <a:avLst>
              <a:gd name="adj" fmla="val 16667"/>
            </a:avLst>
          </a:prstGeom>
          <a:solidFill>
            <a:srgbClr val="339966"/>
          </a:solidFill>
          <a:ln w="9398">
            <a:solidFill>
              <a:srgbClr val="000000"/>
            </a:solidFill>
            <a:round/>
            <a:headEnd/>
            <a:tailEnd/>
          </a:ln>
        </p:spPr>
        <p:txBody>
          <a:bodyPr lIns="82945" rIns="82945" bIns="137160"/>
          <a:lstStyle/>
          <a:p>
            <a:pPr algn="l"/>
            <a:r>
              <a:rPr lang="en-GB" sz="700">
                <a:solidFill>
                  <a:srgbClr val="FFFFFF"/>
                </a:solidFill>
              </a:rPr>
              <a:t>Apps</a:t>
            </a:r>
          </a:p>
        </p:txBody>
      </p:sp>
      <p:sp>
        <p:nvSpPr>
          <p:cNvPr id="73780" name="AutoShape 317"/>
          <p:cNvSpPr>
            <a:spLocks noChangeArrowheads="1"/>
          </p:cNvSpPr>
          <p:nvPr/>
        </p:nvSpPr>
        <p:spPr bwMode="auto">
          <a:xfrm>
            <a:off x="6827838" y="5060950"/>
            <a:ext cx="438150" cy="192087"/>
          </a:xfrm>
          <a:prstGeom prst="roundRect">
            <a:avLst>
              <a:gd name="adj" fmla="val 16667"/>
            </a:avLst>
          </a:prstGeom>
          <a:solidFill>
            <a:srgbClr val="339966"/>
          </a:solidFill>
          <a:ln w="9398">
            <a:solidFill>
              <a:srgbClr val="000000"/>
            </a:solidFill>
            <a:round/>
            <a:headEnd/>
            <a:tailEnd/>
          </a:ln>
        </p:spPr>
        <p:txBody>
          <a:bodyPr lIns="82945" rIns="82945" bIns="137160"/>
          <a:lstStyle/>
          <a:p>
            <a:pPr algn="l"/>
            <a:r>
              <a:rPr lang="en-GB" sz="700">
                <a:solidFill>
                  <a:srgbClr val="FFFFFF"/>
                </a:solidFill>
              </a:rPr>
              <a:t>Apps</a:t>
            </a:r>
          </a:p>
        </p:txBody>
      </p:sp>
      <p:sp>
        <p:nvSpPr>
          <p:cNvPr id="73781" name="AutoShape 48"/>
          <p:cNvSpPr>
            <a:spLocks noChangeArrowheads="1"/>
          </p:cNvSpPr>
          <p:nvPr/>
        </p:nvSpPr>
        <p:spPr bwMode="auto">
          <a:xfrm>
            <a:off x="3371850" y="6176962"/>
            <a:ext cx="857250" cy="376238"/>
          </a:xfrm>
          <a:prstGeom prst="roundRect">
            <a:avLst>
              <a:gd name="adj" fmla="val 16667"/>
            </a:avLst>
          </a:prstGeom>
          <a:solidFill>
            <a:srgbClr val="C00000"/>
          </a:solidFill>
          <a:ln>
            <a:noFill/>
          </a:ln>
          <a:extLst>
            <a:ext uri="{91240B29-F687-4f45-9708-019B960494DF}">
              <a14:hiddenLine xmlns:a14="http://schemas.microsoft.com/office/drawing/2010/main" w="9398">
                <a:solidFill>
                  <a:srgbClr val="000000"/>
                </a:solidFill>
                <a:round/>
                <a:headEnd/>
                <a:tailEnd/>
              </a14:hiddenLine>
            </a:ext>
          </a:extLst>
        </p:spPr>
        <p:txBody>
          <a:bodyPr lIns="82945" rIns="82945" bIns="137160"/>
          <a:lstStyle/>
          <a:p>
            <a:r>
              <a:rPr lang="en-GB" sz="1000">
                <a:solidFill>
                  <a:srgbClr val="FFFFFF"/>
                </a:solidFill>
              </a:rPr>
              <a:t>JMX </a:t>
            </a:r>
            <a:br>
              <a:rPr lang="en-GB" sz="1000">
                <a:solidFill>
                  <a:srgbClr val="FFFFFF"/>
                </a:solidFill>
              </a:rPr>
            </a:br>
            <a:r>
              <a:rPr lang="en-GB" sz="1000">
                <a:solidFill>
                  <a:srgbClr val="FFFFFF"/>
                </a:solidFill>
              </a:rPr>
              <a:t>Client</a:t>
            </a:r>
          </a:p>
        </p:txBody>
      </p:sp>
      <p:sp>
        <p:nvSpPr>
          <p:cNvPr id="73782" name="AutoShape 282"/>
          <p:cNvSpPr>
            <a:spLocks noChangeArrowheads="1"/>
          </p:cNvSpPr>
          <p:nvPr/>
        </p:nvSpPr>
        <p:spPr bwMode="auto">
          <a:xfrm>
            <a:off x="1025525" y="3543300"/>
            <a:ext cx="914400" cy="339725"/>
          </a:xfrm>
          <a:prstGeom prst="roundRect">
            <a:avLst>
              <a:gd name="adj" fmla="val 16667"/>
            </a:avLst>
          </a:prstGeom>
          <a:solidFill>
            <a:srgbClr val="CCCC00"/>
          </a:solidFill>
          <a:ln>
            <a:noFill/>
          </a:ln>
          <a:extLst>
            <a:ext uri="{91240B29-F687-4f45-9708-019B960494DF}">
              <a14:hiddenLine xmlns:a14="http://schemas.microsoft.com/office/drawing/2010/main" w="9398">
                <a:solidFill>
                  <a:srgbClr val="000000"/>
                </a:solidFill>
                <a:round/>
                <a:headEnd/>
                <a:tailEnd/>
              </a14:hiddenLine>
            </a:ext>
          </a:extLst>
        </p:spPr>
        <p:txBody>
          <a:bodyPr lIns="82945" rIns="82945" bIns="137160"/>
          <a:lstStyle/>
          <a:p>
            <a:pPr algn="l">
              <a:tabLst>
                <a:tab pos="655638" algn="l"/>
              </a:tabLst>
            </a:pPr>
            <a:r>
              <a:rPr lang="en-GB" sz="900" b="1">
                <a:solidFill>
                  <a:srgbClr val="000000"/>
                </a:solidFill>
              </a:rPr>
              <a:t>WebSphere plugin</a:t>
            </a:r>
          </a:p>
        </p:txBody>
      </p:sp>
    </p:spTree>
    <p:extLst>
      <p:ext uri="{BB962C8B-B14F-4D97-AF65-F5344CB8AC3E}">
        <p14:creationId xmlns:p14="http://schemas.microsoft.com/office/powerpoint/2010/main" val="238374421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52" name="AutoShape 28"/>
          <p:cNvSpPr>
            <a:spLocks noChangeArrowheads="1"/>
          </p:cNvSpPr>
          <p:nvPr/>
        </p:nvSpPr>
        <p:spPr bwMode="auto">
          <a:xfrm>
            <a:off x="6810375" y="3814973"/>
            <a:ext cx="1381125" cy="1123950"/>
          </a:xfrm>
          <a:prstGeom prst="homePlate">
            <a:avLst>
              <a:gd name="adj" fmla="val 30720"/>
            </a:avLst>
          </a:prstGeom>
          <a:gradFill rotWithShape="1">
            <a:gsLst>
              <a:gs pos="0">
                <a:schemeClr val="accent1">
                  <a:gamma/>
                  <a:shade val="46275"/>
                  <a:invGamma/>
                  <a:alpha val="0"/>
                </a:schemeClr>
              </a:gs>
              <a:gs pos="100000">
                <a:schemeClr val="accent1">
                  <a:alpha val="28000"/>
                </a:schemeClr>
              </a:gs>
            </a:gsLst>
            <a:lin ang="0" scaled="1"/>
          </a:gradFill>
          <a:ln w="9525">
            <a:noFill/>
            <a:miter lim="800000"/>
            <a:headEnd/>
            <a:tailEnd/>
          </a:ln>
          <a:effectLst/>
        </p:spPr>
        <p:txBody>
          <a:bodyPr wrap="none" anchor="ctr"/>
          <a:lstStyle/>
          <a:p>
            <a:pPr>
              <a:defRPr/>
            </a:pPr>
            <a:endParaRPr lang="en-US"/>
          </a:p>
        </p:txBody>
      </p:sp>
      <p:sp>
        <p:nvSpPr>
          <p:cNvPr id="308251" name="AutoShape 27"/>
          <p:cNvSpPr>
            <a:spLocks noChangeArrowheads="1"/>
          </p:cNvSpPr>
          <p:nvPr/>
        </p:nvSpPr>
        <p:spPr bwMode="auto">
          <a:xfrm>
            <a:off x="6810375" y="1738523"/>
            <a:ext cx="1381125" cy="1123950"/>
          </a:xfrm>
          <a:prstGeom prst="homePlate">
            <a:avLst>
              <a:gd name="adj" fmla="val 30720"/>
            </a:avLst>
          </a:prstGeom>
          <a:gradFill rotWithShape="1">
            <a:gsLst>
              <a:gs pos="0">
                <a:schemeClr val="accent1">
                  <a:gamma/>
                  <a:shade val="46275"/>
                  <a:invGamma/>
                  <a:alpha val="0"/>
                </a:schemeClr>
              </a:gs>
              <a:gs pos="100000">
                <a:schemeClr val="accent1">
                  <a:alpha val="28000"/>
                </a:schemeClr>
              </a:gs>
            </a:gsLst>
            <a:lin ang="0" scaled="1"/>
          </a:gradFill>
          <a:ln w="9525">
            <a:noFill/>
            <a:miter lim="800000"/>
            <a:headEnd/>
            <a:tailEnd/>
          </a:ln>
          <a:effectLst/>
        </p:spPr>
        <p:txBody>
          <a:bodyPr wrap="none" anchor="ctr"/>
          <a:lstStyle/>
          <a:p>
            <a:pPr>
              <a:defRPr/>
            </a:pPr>
            <a:endParaRPr lang="en-US"/>
          </a:p>
        </p:txBody>
      </p:sp>
      <p:sp>
        <p:nvSpPr>
          <p:cNvPr id="71684" name="Title 1"/>
          <p:cNvSpPr>
            <a:spLocks noGrp="1"/>
          </p:cNvSpPr>
          <p:nvPr>
            <p:ph type="title" idx="4294967295"/>
          </p:nvPr>
        </p:nvSpPr>
        <p:spPr bwMode="auto">
          <a:xfrm>
            <a:off x="133350" y="883568"/>
            <a:ext cx="8616950" cy="457200"/>
          </a:xfrm>
          <a:prstGeom prst="rect">
            <a:avLst/>
          </a:prstGeom>
          <a:ln>
            <a:miter lim="800000"/>
            <a:headEnd/>
            <a:tailEnd/>
          </a:ln>
        </p:spPr>
        <p:txBody>
          <a:bodyPr/>
          <a:lstStyle/>
          <a:p>
            <a:pPr eaLnBrk="1" hangingPunct="1">
              <a:defRPr/>
            </a:pPr>
            <a:r>
              <a:rPr lang="en-US" altLang="ja-JP" sz="2400" b="1" kern="1200" dirty="0" smtClean="0">
                <a:solidFill>
                  <a:schemeClr val="accent1"/>
                </a:solidFill>
                <a:ea typeface="MS PGothic" pitchFamily="34" charset="-128"/>
                <a:cs typeface="Arial" pitchFamily="34" charset="0"/>
              </a:rPr>
              <a:t>Collectives and Clusters</a:t>
            </a:r>
          </a:p>
        </p:txBody>
      </p:sp>
      <p:sp>
        <p:nvSpPr>
          <p:cNvPr id="3" name="Rectangle 2"/>
          <p:cNvSpPr/>
          <p:nvPr/>
        </p:nvSpPr>
        <p:spPr>
          <a:xfrm>
            <a:off x="2905125" y="2662448"/>
            <a:ext cx="1600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Controller</a:t>
            </a:r>
          </a:p>
        </p:txBody>
      </p:sp>
      <p:sp>
        <p:nvSpPr>
          <p:cNvPr id="4" name="Rectangle 3"/>
          <p:cNvSpPr/>
          <p:nvPr/>
        </p:nvSpPr>
        <p:spPr>
          <a:xfrm>
            <a:off x="3057525" y="2814848"/>
            <a:ext cx="1600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Collective</a:t>
            </a:r>
            <a:br>
              <a:rPr lang="en-US" dirty="0"/>
            </a:br>
            <a:r>
              <a:rPr lang="en-US" dirty="0"/>
              <a:t>Controller</a:t>
            </a:r>
          </a:p>
        </p:txBody>
      </p:sp>
      <p:sp>
        <p:nvSpPr>
          <p:cNvPr id="5" name="Rectangle 4"/>
          <p:cNvSpPr/>
          <p:nvPr/>
        </p:nvSpPr>
        <p:spPr>
          <a:xfrm>
            <a:off x="5562600" y="1748048"/>
            <a:ext cx="16764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Liberty Profile</a:t>
            </a:r>
            <a:br>
              <a:rPr lang="en-US" dirty="0"/>
            </a:br>
            <a:r>
              <a:rPr lang="en-US" dirty="0"/>
              <a:t>(Collective Member)</a:t>
            </a:r>
          </a:p>
        </p:txBody>
      </p:sp>
      <p:sp>
        <p:nvSpPr>
          <p:cNvPr id="6" name="Rectangle 5"/>
          <p:cNvSpPr/>
          <p:nvPr/>
        </p:nvSpPr>
        <p:spPr>
          <a:xfrm>
            <a:off x="5715000" y="1900448"/>
            <a:ext cx="16764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Liberty Profile</a:t>
            </a:r>
            <a:br>
              <a:rPr lang="en-US" dirty="0"/>
            </a:br>
            <a:r>
              <a:rPr lang="en-US" dirty="0"/>
              <a:t>(Collective Member)</a:t>
            </a:r>
          </a:p>
        </p:txBody>
      </p:sp>
      <p:sp>
        <p:nvSpPr>
          <p:cNvPr id="9" name="Rectangle 8"/>
          <p:cNvSpPr/>
          <p:nvPr/>
        </p:nvSpPr>
        <p:spPr>
          <a:xfrm>
            <a:off x="5562600" y="3805448"/>
            <a:ext cx="16764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Liberty Profile</a:t>
            </a:r>
            <a:br>
              <a:rPr lang="en-US" dirty="0"/>
            </a:br>
            <a:r>
              <a:rPr lang="en-US" dirty="0"/>
              <a:t>(Collective Member)</a:t>
            </a:r>
          </a:p>
        </p:txBody>
      </p:sp>
      <p:sp>
        <p:nvSpPr>
          <p:cNvPr id="10" name="Rectangle 9"/>
          <p:cNvSpPr/>
          <p:nvPr/>
        </p:nvSpPr>
        <p:spPr>
          <a:xfrm>
            <a:off x="5715000" y="3957848"/>
            <a:ext cx="16764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Liberty Profile</a:t>
            </a:r>
            <a:br>
              <a:rPr lang="en-US" dirty="0"/>
            </a:br>
            <a:r>
              <a:rPr lang="en-US" dirty="0"/>
              <a:t>(Collective Member)</a:t>
            </a:r>
          </a:p>
        </p:txBody>
      </p:sp>
      <p:pic>
        <p:nvPicPr>
          <p:cNvPr id="327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3014873"/>
            <a:ext cx="1600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1367048"/>
            <a:ext cx="1600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25" y="4691273"/>
            <a:ext cx="160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2"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1125" y="5329448"/>
            <a:ext cx="64135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3" name="TextBox 21"/>
          <p:cNvSpPr txBox="1">
            <a:spLocks noChangeArrowheads="1"/>
          </p:cNvSpPr>
          <p:nvPr/>
        </p:nvSpPr>
        <p:spPr bwMode="auto">
          <a:xfrm>
            <a:off x="466725" y="2586248"/>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jython</a:t>
            </a:r>
          </a:p>
        </p:txBody>
      </p:sp>
      <p:sp>
        <p:nvSpPr>
          <p:cNvPr id="32784" name="TextBox 22"/>
          <p:cNvSpPr txBox="1">
            <a:spLocks noChangeArrowheads="1"/>
          </p:cNvSpPr>
          <p:nvPr/>
        </p:nvSpPr>
        <p:spPr bwMode="auto">
          <a:xfrm>
            <a:off x="466725" y="4243598"/>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jconsole</a:t>
            </a:r>
          </a:p>
        </p:txBody>
      </p:sp>
      <p:sp>
        <p:nvSpPr>
          <p:cNvPr id="32785" name="TextBox 23"/>
          <p:cNvSpPr txBox="1">
            <a:spLocks noChangeArrowheads="1"/>
          </p:cNvSpPr>
          <p:nvPr/>
        </p:nvSpPr>
        <p:spPr bwMode="auto">
          <a:xfrm>
            <a:off x="466725" y="5824748"/>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Java</a:t>
            </a:r>
          </a:p>
        </p:txBody>
      </p:sp>
      <p:sp>
        <p:nvSpPr>
          <p:cNvPr id="32786" name="TextBox 30"/>
          <p:cNvSpPr txBox="1">
            <a:spLocks noChangeArrowheads="1"/>
          </p:cNvSpPr>
          <p:nvPr/>
        </p:nvSpPr>
        <p:spPr bwMode="auto">
          <a:xfrm>
            <a:off x="2752725" y="3872123"/>
            <a:ext cx="24384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lnSpc>
                <a:spcPct val="90000"/>
              </a:lnSpc>
              <a:buFont typeface="Arial" pitchFamily="34" charset="0"/>
              <a:buChar char="•"/>
            </a:pPr>
            <a:r>
              <a:rPr lang="en-US" sz="1600" dirty="0"/>
              <a:t>Only WAS ND and z/OS can be Collective Controller</a:t>
            </a:r>
          </a:p>
          <a:p>
            <a:pPr algn="l" eaLnBrk="1" hangingPunct="1">
              <a:lnSpc>
                <a:spcPct val="90000"/>
              </a:lnSpc>
              <a:buFont typeface="Arial" pitchFamily="34" charset="0"/>
              <a:buChar char="•"/>
            </a:pPr>
            <a:r>
              <a:rPr lang="en-US" sz="1600" dirty="0"/>
              <a:t>Provides Operational Registry </a:t>
            </a:r>
          </a:p>
          <a:p>
            <a:pPr algn="l" eaLnBrk="1" hangingPunct="1">
              <a:lnSpc>
                <a:spcPct val="90000"/>
              </a:lnSpc>
              <a:buFont typeface="Arial" pitchFamily="34" charset="0"/>
              <a:buChar char="•"/>
            </a:pPr>
            <a:r>
              <a:rPr lang="en-US" sz="1600" dirty="0"/>
              <a:t>Access all members through controller</a:t>
            </a:r>
          </a:p>
          <a:p>
            <a:pPr algn="l" eaLnBrk="1" hangingPunct="1">
              <a:lnSpc>
                <a:spcPct val="90000"/>
              </a:lnSpc>
              <a:buFont typeface="Arial" pitchFamily="34" charset="0"/>
              <a:buChar char="•"/>
            </a:pPr>
            <a:r>
              <a:rPr lang="en-US" sz="1600" dirty="0"/>
              <a:t>Highly Available</a:t>
            </a:r>
          </a:p>
          <a:p>
            <a:pPr algn="l" eaLnBrk="1" hangingPunct="1">
              <a:lnSpc>
                <a:spcPct val="90000"/>
              </a:lnSpc>
              <a:buFont typeface="Arial" pitchFamily="34" charset="0"/>
              <a:buChar char="•"/>
            </a:pPr>
            <a:r>
              <a:rPr lang="en-US" sz="1600" dirty="0"/>
              <a:t>Secure, Scalable</a:t>
            </a:r>
          </a:p>
          <a:p>
            <a:pPr algn="l" eaLnBrk="1" hangingPunct="1">
              <a:lnSpc>
                <a:spcPct val="90000"/>
              </a:lnSpc>
              <a:buFont typeface="Arial" pitchFamily="34" charset="0"/>
              <a:buChar char="•"/>
            </a:pPr>
            <a:r>
              <a:rPr lang="en-US" sz="1600" dirty="0"/>
              <a:t>Agentless</a:t>
            </a:r>
          </a:p>
          <a:p>
            <a:pPr algn="l" eaLnBrk="1" hangingPunct="1">
              <a:lnSpc>
                <a:spcPct val="90000"/>
              </a:lnSpc>
              <a:buFont typeface="Arial" pitchFamily="34" charset="0"/>
              <a:buChar char="•"/>
            </a:pPr>
            <a:r>
              <a:rPr lang="en-US" sz="1600" dirty="0"/>
              <a:t>No central </a:t>
            </a:r>
            <a:r>
              <a:rPr lang="en-US" sz="1600" dirty="0" err="1"/>
              <a:t>config</a:t>
            </a:r>
            <a:endParaRPr lang="en-US" sz="1600" dirty="0"/>
          </a:p>
        </p:txBody>
      </p:sp>
      <p:sp>
        <p:nvSpPr>
          <p:cNvPr id="32787" name="TextBox 31"/>
          <p:cNvSpPr txBox="1">
            <a:spLocks noChangeArrowheads="1"/>
          </p:cNvSpPr>
          <p:nvPr/>
        </p:nvSpPr>
        <p:spPr bwMode="auto">
          <a:xfrm>
            <a:off x="5391150" y="5138948"/>
            <a:ext cx="3275014"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lnSpc>
                <a:spcPct val="90000"/>
              </a:lnSpc>
              <a:buFont typeface="Arial" pitchFamily="34" charset="0"/>
              <a:buChar char="•"/>
            </a:pPr>
            <a:r>
              <a:rPr lang="en-US" sz="1600" dirty="0"/>
              <a:t>All WAS editions eligible to join collectives as members</a:t>
            </a:r>
          </a:p>
          <a:p>
            <a:pPr algn="l" eaLnBrk="1" hangingPunct="1">
              <a:lnSpc>
                <a:spcPct val="90000"/>
              </a:lnSpc>
              <a:buFont typeface="Arial" pitchFamily="34" charset="0"/>
              <a:buChar char="•"/>
            </a:pPr>
            <a:r>
              <a:rPr lang="en-US" sz="1600" dirty="0"/>
              <a:t>Profiles self-assign to clusters (WAS ND and z/OS) </a:t>
            </a:r>
          </a:p>
          <a:p>
            <a:pPr algn="l" eaLnBrk="1" hangingPunct="1">
              <a:lnSpc>
                <a:spcPct val="90000"/>
              </a:lnSpc>
              <a:buFont typeface="Arial" pitchFamily="34" charset="0"/>
              <a:buChar char="•"/>
            </a:pPr>
            <a:r>
              <a:rPr lang="en-US" sz="1600" dirty="0"/>
              <a:t>Simple </a:t>
            </a:r>
            <a:r>
              <a:rPr lang="en-US" sz="1600" dirty="0" err="1"/>
              <a:t>config</a:t>
            </a:r>
            <a:r>
              <a:rPr lang="en-US" sz="1600" dirty="0"/>
              <a:t> updates</a:t>
            </a:r>
          </a:p>
          <a:p>
            <a:pPr algn="l" eaLnBrk="1" hangingPunct="1">
              <a:lnSpc>
                <a:spcPct val="90000"/>
              </a:lnSpc>
              <a:buFont typeface="Arial" pitchFamily="34" charset="0"/>
              <a:buChar char="•"/>
            </a:pPr>
            <a:r>
              <a:rPr lang="en-US" sz="1600" dirty="0"/>
              <a:t>Easily reversed, reconfigured</a:t>
            </a:r>
          </a:p>
        </p:txBody>
      </p:sp>
      <p:sp>
        <p:nvSpPr>
          <p:cNvPr id="32788" name="TextBox 6"/>
          <p:cNvSpPr txBox="1">
            <a:spLocks noChangeArrowheads="1"/>
          </p:cNvSpPr>
          <p:nvPr/>
        </p:nvSpPr>
        <p:spPr bwMode="auto">
          <a:xfrm rot="5400000">
            <a:off x="7454107" y="2059991"/>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i="1">
                <a:solidFill>
                  <a:schemeClr val="accent1"/>
                </a:solidFill>
              </a:rPr>
              <a:t>Liberty Cluster A</a:t>
            </a:r>
          </a:p>
        </p:txBody>
      </p:sp>
      <p:sp>
        <p:nvSpPr>
          <p:cNvPr id="32789" name="TextBox 10"/>
          <p:cNvSpPr txBox="1">
            <a:spLocks noChangeArrowheads="1"/>
          </p:cNvSpPr>
          <p:nvPr/>
        </p:nvSpPr>
        <p:spPr bwMode="auto">
          <a:xfrm rot="5400000">
            <a:off x="7530307" y="4193591"/>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i="1">
                <a:solidFill>
                  <a:schemeClr val="accent1"/>
                </a:solidFill>
              </a:rPr>
              <a:t>Liberty Cluster B</a:t>
            </a:r>
          </a:p>
        </p:txBody>
      </p:sp>
      <p:sp>
        <p:nvSpPr>
          <p:cNvPr id="32790" name="Freeform 35"/>
          <p:cNvSpPr>
            <a:spLocks/>
          </p:cNvSpPr>
          <p:nvPr/>
        </p:nvSpPr>
        <p:spPr bwMode="auto">
          <a:xfrm>
            <a:off x="2076450" y="3462548"/>
            <a:ext cx="819150" cy="2095500"/>
          </a:xfrm>
          <a:custGeom>
            <a:avLst/>
            <a:gdLst>
              <a:gd name="T0" fmla="*/ 0 w 690"/>
              <a:gd name="T1" fmla="*/ 2147483647 h 1338"/>
              <a:gd name="T2" fmla="*/ 2147483647 w 690"/>
              <a:gd name="T3" fmla="*/ 2147483647 h 1338"/>
              <a:gd name="T4" fmla="*/ 2147483647 w 690"/>
              <a:gd name="T5" fmla="*/ 0 h 1338"/>
              <a:gd name="T6" fmla="*/ 2147483647 w 690"/>
              <a:gd name="T7" fmla="*/ 0 h 1338"/>
              <a:gd name="T8" fmla="*/ 0 60000 65536"/>
              <a:gd name="T9" fmla="*/ 0 60000 65536"/>
              <a:gd name="T10" fmla="*/ 0 60000 65536"/>
              <a:gd name="T11" fmla="*/ 0 60000 65536"/>
              <a:gd name="T12" fmla="*/ 0 w 690"/>
              <a:gd name="T13" fmla="*/ 0 h 1338"/>
              <a:gd name="T14" fmla="*/ 690 w 690"/>
              <a:gd name="T15" fmla="*/ 1338 h 1338"/>
            </a:gdLst>
            <a:ahLst/>
            <a:cxnLst>
              <a:cxn ang="T8">
                <a:pos x="T0" y="T1"/>
              </a:cxn>
              <a:cxn ang="T9">
                <a:pos x="T2" y="T3"/>
              </a:cxn>
              <a:cxn ang="T10">
                <a:pos x="T4" y="T5"/>
              </a:cxn>
              <a:cxn ang="T11">
                <a:pos x="T6" y="T7"/>
              </a:cxn>
            </a:cxnLst>
            <a:rect l="T12" t="T13" r="T14" b="T15"/>
            <a:pathLst>
              <a:path w="690" h="1338">
                <a:moveTo>
                  <a:pt x="0" y="1338"/>
                </a:moveTo>
                <a:lnTo>
                  <a:pt x="522" y="1338"/>
                </a:lnTo>
                <a:lnTo>
                  <a:pt x="522" y="0"/>
                </a:lnTo>
                <a:lnTo>
                  <a:pt x="690" y="0"/>
                </a:lnTo>
              </a:path>
            </a:pathLst>
          </a:custGeom>
          <a:noFill/>
          <a:ln w="34925" cap="flat" cmpd="sng">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91" name="Line 36"/>
          <p:cNvSpPr>
            <a:spLocks noChangeShapeType="1"/>
          </p:cNvSpPr>
          <p:nvPr/>
        </p:nvSpPr>
        <p:spPr bwMode="auto">
          <a:xfrm>
            <a:off x="2047875" y="3281572"/>
            <a:ext cx="838200" cy="1"/>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92" name="Freeform 37"/>
          <p:cNvSpPr>
            <a:spLocks/>
          </p:cNvSpPr>
          <p:nvPr/>
        </p:nvSpPr>
        <p:spPr bwMode="auto">
          <a:xfrm flipV="1">
            <a:off x="2076450" y="1567073"/>
            <a:ext cx="819150" cy="1504950"/>
          </a:xfrm>
          <a:custGeom>
            <a:avLst/>
            <a:gdLst>
              <a:gd name="T0" fmla="*/ 0 w 690"/>
              <a:gd name="T1" fmla="*/ 2147483647 h 1338"/>
              <a:gd name="T2" fmla="*/ 2147483647 w 690"/>
              <a:gd name="T3" fmla="*/ 2147483647 h 1338"/>
              <a:gd name="T4" fmla="*/ 2147483647 w 690"/>
              <a:gd name="T5" fmla="*/ 0 h 1338"/>
              <a:gd name="T6" fmla="*/ 2147483647 w 690"/>
              <a:gd name="T7" fmla="*/ 0 h 1338"/>
              <a:gd name="T8" fmla="*/ 0 60000 65536"/>
              <a:gd name="T9" fmla="*/ 0 60000 65536"/>
              <a:gd name="T10" fmla="*/ 0 60000 65536"/>
              <a:gd name="T11" fmla="*/ 0 60000 65536"/>
              <a:gd name="T12" fmla="*/ 0 w 690"/>
              <a:gd name="T13" fmla="*/ 0 h 1338"/>
              <a:gd name="T14" fmla="*/ 690 w 690"/>
              <a:gd name="T15" fmla="*/ 1338 h 1338"/>
            </a:gdLst>
            <a:ahLst/>
            <a:cxnLst>
              <a:cxn ang="T8">
                <a:pos x="T0" y="T1"/>
              </a:cxn>
              <a:cxn ang="T9">
                <a:pos x="T2" y="T3"/>
              </a:cxn>
              <a:cxn ang="T10">
                <a:pos x="T4" y="T5"/>
              </a:cxn>
              <a:cxn ang="T11">
                <a:pos x="T6" y="T7"/>
              </a:cxn>
            </a:cxnLst>
            <a:rect l="T12" t="T13" r="T14" b="T15"/>
            <a:pathLst>
              <a:path w="690" h="1338">
                <a:moveTo>
                  <a:pt x="0" y="1338"/>
                </a:moveTo>
                <a:lnTo>
                  <a:pt x="522" y="1338"/>
                </a:lnTo>
                <a:lnTo>
                  <a:pt x="522" y="0"/>
                </a:lnTo>
                <a:lnTo>
                  <a:pt x="690" y="0"/>
                </a:lnTo>
              </a:path>
            </a:pathLst>
          </a:custGeom>
          <a:noFill/>
          <a:ln w="34925" cap="flat" cmpd="sng">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93" name="Freeform 38"/>
          <p:cNvSpPr>
            <a:spLocks/>
          </p:cNvSpPr>
          <p:nvPr/>
        </p:nvSpPr>
        <p:spPr bwMode="auto">
          <a:xfrm>
            <a:off x="4638675" y="2262398"/>
            <a:ext cx="914400" cy="933450"/>
          </a:xfrm>
          <a:custGeom>
            <a:avLst/>
            <a:gdLst>
              <a:gd name="T0" fmla="*/ 0 w 690"/>
              <a:gd name="T1" fmla="*/ 2147483647 h 1338"/>
              <a:gd name="T2" fmla="*/ 2147483647 w 690"/>
              <a:gd name="T3" fmla="*/ 2147483647 h 1338"/>
              <a:gd name="T4" fmla="*/ 2147483647 w 690"/>
              <a:gd name="T5" fmla="*/ 0 h 1338"/>
              <a:gd name="T6" fmla="*/ 2147483647 w 690"/>
              <a:gd name="T7" fmla="*/ 0 h 1338"/>
              <a:gd name="T8" fmla="*/ 0 60000 65536"/>
              <a:gd name="T9" fmla="*/ 0 60000 65536"/>
              <a:gd name="T10" fmla="*/ 0 60000 65536"/>
              <a:gd name="T11" fmla="*/ 0 60000 65536"/>
              <a:gd name="T12" fmla="*/ 0 w 690"/>
              <a:gd name="T13" fmla="*/ 0 h 1338"/>
              <a:gd name="T14" fmla="*/ 690 w 690"/>
              <a:gd name="T15" fmla="*/ 1338 h 1338"/>
            </a:gdLst>
            <a:ahLst/>
            <a:cxnLst>
              <a:cxn ang="T8">
                <a:pos x="T0" y="T1"/>
              </a:cxn>
              <a:cxn ang="T9">
                <a:pos x="T2" y="T3"/>
              </a:cxn>
              <a:cxn ang="T10">
                <a:pos x="T4" y="T5"/>
              </a:cxn>
              <a:cxn ang="T11">
                <a:pos x="T6" y="T7"/>
              </a:cxn>
            </a:cxnLst>
            <a:rect l="T12" t="T13" r="T14" b="T15"/>
            <a:pathLst>
              <a:path w="690" h="1338">
                <a:moveTo>
                  <a:pt x="0" y="1338"/>
                </a:moveTo>
                <a:lnTo>
                  <a:pt x="522" y="1338"/>
                </a:lnTo>
                <a:lnTo>
                  <a:pt x="522" y="0"/>
                </a:lnTo>
                <a:lnTo>
                  <a:pt x="690" y="0"/>
                </a:lnTo>
              </a:path>
            </a:pathLst>
          </a:custGeom>
          <a:noFill/>
          <a:ln w="34925" cap="flat" cmpd="sng">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94" name="Freeform 39"/>
          <p:cNvSpPr>
            <a:spLocks/>
          </p:cNvSpPr>
          <p:nvPr/>
        </p:nvSpPr>
        <p:spPr bwMode="auto">
          <a:xfrm flipV="1">
            <a:off x="4638675" y="3510173"/>
            <a:ext cx="914400" cy="933450"/>
          </a:xfrm>
          <a:custGeom>
            <a:avLst/>
            <a:gdLst>
              <a:gd name="T0" fmla="*/ 0 w 690"/>
              <a:gd name="T1" fmla="*/ 2147483647 h 1338"/>
              <a:gd name="T2" fmla="*/ 2147483647 w 690"/>
              <a:gd name="T3" fmla="*/ 2147483647 h 1338"/>
              <a:gd name="T4" fmla="*/ 2147483647 w 690"/>
              <a:gd name="T5" fmla="*/ 0 h 1338"/>
              <a:gd name="T6" fmla="*/ 2147483647 w 690"/>
              <a:gd name="T7" fmla="*/ 0 h 1338"/>
              <a:gd name="T8" fmla="*/ 0 60000 65536"/>
              <a:gd name="T9" fmla="*/ 0 60000 65536"/>
              <a:gd name="T10" fmla="*/ 0 60000 65536"/>
              <a:gd name="T11" fmla="*/ 0 60000 65536"/>
              <a:gd name="T12" fmla="*/ 0 w 690"/>
              <a:gd name="T13" fmla="*/ 0 h 1338"/>
              <a:gd name="T14" fmla="*/ 690 w 690"/>
              <a:gd name="T15" fmla="*/ 1338 h 1338"/>
            </a:gdLst>
            <a:ahLst/>
            <a:cxnLst>
              <a:cxn ang="T8">
                <a:pos x="T0" y="T1"/>
              </a:cxn>
              <a:cxn ang="T9">
                <a:pos x="T2" y="T3"/>
              </a:cxn>
              <a:cxn ang="T10">
                <a:pos x="T4" y="T5"/>
              </a:cxn>
              <a:cxn ang="T11">
                <a:pos x="T6" y="T7"/>
              </a:cxn>
            </a:cxnLst>
            <a:rect l="T12" t="T13" r="T14" b="T15"/>
            <a:pathLst>
              <a:path w="690" h="1338">
                <a:moveTo>
                  <a:pt x="0" y="1338"/>
                </a:moveTo>
                <a:lnTo>
                  <a:pt x="522" y="1338"/>
                </a:lnTo>
                <a:lnTo>
                  <a:pt x="522" y="0"/>
                </a:lnTo>
                <a:lnTo>
                  <a:pt x="690" y="0"/>
                </a:lnTo>
              </a:path>
            </a:pathLst>
          </a:custGeom>
          <a:noFill/>
          <a:ln w="34925" cap="flat" cmpd="sng">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5007303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1143000" y="2096852"/>
            <a:ext cx="8736013" cy="458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pPr>
            <a:r>
              <a:rPr lang="fr-FR" sz="2800" b="1" dirty="0" smtClean="0">
                <a:solidFill>
                  <a:srgbClr val="DC2300"/>
                </a:solidFill>
              </a:rPr>
              <a:t>WebSphere Application Server:</a:t>
            </a:r>
            <a:br>
              <a:rPr lang="fr-FR" sz="2800" b="1" dirty="0" smtClean="0">
                <a:solidFill>
                  <a:srgbClr val="DC2300"/>
                </a:solidFill>
              </a:rPr>
            </a:br>
            <a:r>
              <a:rPr lang="fr-FR" sz="2800" b="1" dirty="0" smtClean="0">
                <a:solidFill>
                  <a:srgbClr val="DC2300"/>
                </a:solidFill>
              </a:rPr>
              <a:t>Liberty </a:t>
            </a:r>
            <a:r>
              <a:rPr lang="fr-FR" sz="2000" b="1" dirty="0" err="1" smtClean="0">
                <a:solidFill>
                  <a:srgbClr val="DC2300"/>
                </a:solidFill>
              </a:rPr>
              <a:t>Demo</a:t>
            </a:r>
            <a:r>
              <a:rPr lang="fr-FR" sz="2000" b="1" dirty="0" smtClean="0">
                <a:solidFill>
                  <a:srgbClr val="DC2300"/>
                </a:solidFill>
              </a:rPr>
              <a:t> </a:t>
            </a:r>
            <a:r>
              <a:rPr lang="fr-FR" sz="2000" b="1" dirty="0" smtClean="0">
                <a:solidFill>
                  <a:srgbClr val="DC2300"/>
                </a:solidFill>
              </a:rPr>
              <a:t>2</a:t>
            </a:r>
            <a:endParaRPr lang="fr-FR" sz="2000" b="1" dirty="0" smtClean="0">
              <a:solidFill>
                <a:srgbClr val="DC2300"/>
              </a:solidFill>
            </a:endParaRPr>
          </a:p>
        </p:txBody>
      </p:sp>
    </p:spTree>
    <p:extLst>
      <p:ext uri="{BB962C8B-B14F-4D97-AF65-F5344CB8AC3E}">
        <p14:creationId xmlns:p14="http://schemas.microsoft.com/office/powerpoint/2010/main" val="25193899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val 44"/>
          <p:cNvSpPr>
            <a:spLocks noChangeArrowheads="1"/>
          </p:cNvSpPr>
          <p:nvPr/>
        </p:nvSpPr>
        <p:spPr bwMode="auto">
          <a:xfrm>
            <a:off x="1892300" y="342900"/>
            <a:ext cx="5581650" cy="5581650"/>
          </a:xfrm>
          <a:prstGeom prst="ellipse">
            <a:avLst/>
          </a:prstGeom>
          <a:gradFill rotWithShape="1">
            <a:gsLst>
              <a:gs pos="0">
                <a:srgbClr val="448ED2">
                  <a:alpha val="53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5363" name="Text Box 2"/>
          <p:cNvSpPr txBox="1">
            <a:spLocks noChangeArrowheads="1"/>
          </p:cNvSpPr>
          <p:nvPr/>
        </p:nvSpPr>
        <p:spPr bwMode="auto">
          <a:xfrm>
            <a:off x="1255713" y="968375"/>
            <a:ext cx="76231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82945" rIns="82945" bIns="41473" anchor="b"/>
          <a:lstStyle>
            <a:lvl1pPr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 pos="8535988" algn="l"/>
              </a:tabLst>
              <a:defRPr>
                <a:solidFill>
                  <a:schemeClr val="tx1"/>
                </a:solidFill>
                <a:latin typeface="Arial" pitchFamily="34" charset="0"/>
                <a:cs typeface="Arial" pitchFamily="34" charset="0"/>
              </a:defRPr>
            </a:lvl1pPr>
            <a:lvl2pPr marL="742950" indent="-28575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 pos="8535988" algn="l"/>
              </a:tabLst>
              <a:defRPr>
                <a:solidFill>
                  <a:schemeClr val="tx1"/>
                </a:solidFill>
                <a:latin typeface="Arial" pitchFamily="34" charset="0"/>
                <a:cs typeface="Arial" pitchFamily="34" charset="0"/>
              </a:defRPr>
            </a:lvl2pPr>
            <a:lvl3pPr marL="1143000" indent="-22860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 pos="8535988" algn="l"/>
              </a:tabLst>
              <a:defRPr>
                <a:solidFill>
                  <a:schemeClr val="tx1"/>
                </a:solidFill>
                <a:latin typeface="Arial" pitchFamily="34" charset="0"/>
                <a:cs typeface="Arial" pitchFamily="34" charset="0"/>
              </a:defRPr>
            </a:lvl3pPr>
            <a:lvl4pPr marL="1600200" indent="-22860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 pos="8535988" algn="l"/>
              </a:tabLst>
              <a:defRPr>
                <a:solidFill>
                  <a:schemeClr val="tx1"/>
                </a:solidFill>
                <a:latin typeface="Arial" pitchFamily="34" charset="0"/>
                <a:cs typeface="Arial" pitchFamily="34" charset="0"/>
              </a:defRPr>
            </a:lvl4pPr>
            <a:lvl5pPr marL="2057400" indent="-22860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 pos="8535988" algn="l"/>
              </a:tabLst>
              <a:defRPr>
                <a:solidFill>
                  <a:schemeClr val="tx1"/>
                </a:solidFill>
                <a:latin typeface="Arial" pitchFamily="34" charset="0"/>
                <a:cs typeface="Arial" pitchFamily="34" charset="0"/>
              </a:defRPr>
            </a:lvl5pPr>
            <a:lvl6pPr marL="2514600" indent="-228600" algn="ctr"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 pos="8535988" algn="l"/>
              </a:tabLst>
              <a:defRPr>
                <a:solidFill>
                  <a:schemeClr val="tx1"/>
                </a:solidFill>
                <a:latin typeface="Arial" pitchFamily="34" charset="0"/>
                <a:cs typeface="Arial" pitchFamily="34" charset="0"/>
              </a:defRPr>
            </a:lvl6pPr>
            <a:lvl7pPr marL="2971800" indent="-228600" algn="ctr"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 pos="8535988" algn="l"/>
              </a:tabLst>
              <a:defRPr>
                <a:solidFill>
                  <a:schemeClr val="tx1"/>
                </a:solidFill>
                <a:latin typeface="Arial" pitchFamily="34" charset="0"/>
                <a:cs typeface="Arial" pitchFamily="34" charset="0"/>
              </a:defRPr>
            </a:lvl7pPr>
            <a:lvl8pPr marL="3429000" indent="-228600" algn="ctr"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 pos="8535988" algn="l"/>
              </a:tabLst>
              <a:defRPr>
                <a:solidFill>
                  <a:schemeClr val="tx1"/>
                </a:solidFill>
                <a:latin typeface="Arial" pitchFamily="34" charset="0"/>
                <a:cs typeface="Arial" pitchFamily="34" charset="0"/>
              </a:defRPr>
            </a:lvl8pPr>
            <a:lvl9pPr marL="3886200" indent="-228600" algn="ctr"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 pos="8535988" algn="l"/>
              </a:tabLst>
              <a:defRPr>
                <a:solidFill>
                  <a:schemeClr val="tx1"/>
                </a:solidFill>
                <a:latin typeface="Arial" pitchFamily="34" charset="0"/>
                <a:cs typeface="Arial" pitchFamily="34" charset="0"/>
              </a:defRPr>
            </a:lvl9pPr>
          </a:lstStyle>
          <a:p>
            <a:pPr eaLnBrk="1" hangingPunct="1">
              <a:lnSpc>
                <a:spcPct val="84000"/>
              </a:lnSpc>
              <a:buClr>
                <a:srgbClr val="000000"/>
              </a:buClr>
              <a:buSzPct val="100000"/>
              <a:buFont typeface="Times New Roman" pitchFamily="18" charset="0"/>
              <a:buNone/>
            </a:pPr>
            <a:endParaRPr lang="en-GB" sz="2200" b="1">
              <a:solidFill>
                <a:srgbClr val="583B91"/>
              </a:solidFill>
              <a:ea typeface="MS PGothic" pitchFamily="34" charset="-128"/>
            </a:endParaRPr>
          </a:p>
        </p:txBody>
      </p:sp>
      <p:sp>
        <p:nvSpPr>
          <p:cNvPr id="15365" name="Rectangle 41"/>
          <p:cNvSpPr>
            <a:spLocks noChangeArrowheads="1"/>
          </p:cNvSpPr>
          <p:nvPr/>
        </p:nvSpPr>
        <p:spPr bwMode="auto">
          <a:xfrm>
            <a:off x="2949575" y="3651250"/>
            <a:ext cx="301783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39" tIns="42452" rIns="81639" bIns="42452" anchor="ctr"/>
          <a:lstStyle/>
          <a:p>
            <a:pPr>
              <a:tabLst>
                <a:tab pos="655638" algn="l"/>
                <a:tab pos="1312863" algn="l"/>
                <a:tab pos="1968500" algn="l"/>
              </a:tabLst>
            </a:pPr>
            <a:r>
              <a:rPr lang="en-US" b="1">
                <a:solidFill>
                  <a:srgbClr val="000000"/>
                </a:solidFill>
              </a:rPr>
              <a:t>WAS v8.5.5 Liberty </a:t>
            </a:r>
            <a:br>
              <a:rPr lang="en-US" b="1">
                <a:solidFill>
                  <a:srgbClr val="000000"/>
                </a:solidFill>
              </a:rPr>
            </a:br>
            <a:r>
              <a:rPr lang="en-US" b="1">
                <a:solidFill>
                  <a:srgbClr val="000000"/>
                </a:solidFill>
              </a:rPr>
              <a:t>Profile &amp; </a:t>
            </a:r>
          </a:p>
          <a:p>
            <a:pPr>
              <a:tabLst>
                <a:tab pos="655638" algn="l"/>
                <a:tab pos="1312863" algn="l"/>
                <a:tab pos="1968500" algn="l"/>
              </a:tabLst>
            </a:pPr>
            <a:r>
              <a:rPr lang="en-US" b="1">
                <a:solidFill>
                  <a:srgbClr val="000000"/>
                </a:solidFill>
              </a:rPr>
              <a:t>WAS Developer Tools for Eclipse (WDT)</a:t>
            </a:r>
          </a:p>
        </p:txBody>
      </p:sp>
      <p:sp>
        <p:nvSpPr>
          <p:cNvPr id="21511" name="AutoShape 35"/>
          <p:cNvSpPr>
            <a:spLocks noChangeArrowheads="1"/>
          </p:cNvSpPr>
          <p:nvPr/>
        </p:nvSpPr>
        <p:spPr bwMode="auto">
          <a:xfrm>
            <a:off x="361950" y="5368925"/>
            <a:ext cx="2819400" cy="1028700"/>
          </a:xfrm>
          <a:prstGeom prst="roundRect">
            <a:avLst>
              <a:gd name="adj" fmla="val 16667"/>
            </a:avLst>
          </a:prstGeom>
          <a:solidFill>
            <a:srgbClr val="0070C0"/>
          </a:solidFill>
          <a:ln w="19050">
            <a:noFill/>
            <a:round/>
            <a:headEnd/>
            <a:tailEnd/>
          </a:ln>
          <a:effectLst>
            <a:outerShdw blurRad="50800" dist="38100" dir="2700000" algn="tl" rotWithShape="0">
              <a:prstClr val="black">
                <a:alpha val="40000"/>
              </a:prstClr>
            </a:outerShdw>
          </a:effectLst>
        </p:spPr>
        <p:txBody>
          <a:bodyPr anchor="ctr"/>
          <a:lstStyle/>
          <a:p>
            <a:pPr>
              <a:lnSpc>
                <a:spcPct val="85000"/>
              </a:lnSpc>
              <a:defRPr/>
            </a:pPr>
            <a:r>
              <a:rPr lang="en-US" altLang="ja-JP" sz="1400" b="1" i="1" dirty="0">
                <a:solidFill>
                  <a:srgbClr val="FFFFFF"/>
                </a:solidFill>
                <a:ea typeface="MS PGothic" pitchFamily="34" charset="-128"/>
              </a:rPr>
              <a:t>Unzip install and deploy</a:t>
            </a:r>
          </a:p>
          <a:p>
            <a:pPr>
              <a:lnSpc>
                <a:spcPct val="85000"/>
              </a:lnSpc>
              <a:defRPr/>
            </a:pPr>
            <a:r>
              <a:rPr lang="en-US" sz="1200" dirty="0">
                <a:solidFill>
                  <a:srgbClr val="FFFFFF"/>
                </a:solidFill>
                <a:ea typeface="MS PGothic" pitchFamily="34" charset="-128"/>
              </a:rPr>
              <a:t>IM or unzip to install. New option  to deploy “server package” of app + </a:t>
            </a:r>
            <a:r>
              <a:rPr lang="en-US" sz="1200" dirty="0" err="1">
                <a:solidFill>
                  <a:srgbClr val="FFFFFF"/>
                </a:solidFill>
                <a:ea typeface="MS PGothic" pitchFamily="34" charset="-128"/>
              </a:rPr>
              <a:t>config</a:t>
            </a:r>
            <a:r>
              <a:rPr lang="en-US" sz="1200" dirty="0">
                <a:solidFill>
                  <a:srgbClr val="FFFFFF"/>
                </a:solidFill>
                <a:ea typeface="MS PGothic" pitchFamily="34" charset="-128"/>
              </a:rPr>
              <a:t>  + required subset of server runtime for highest density deploy</a:t>
            </a:r>
          </a:p>
        </p:txBody>
      </p:sp>
      <p:sp>
        <p:nvSpPr>
          <p:cNvPr id="21512" name="AutoShape 36"/>
          <p:cNvSpPr>
            <a:spLocks noChangeArrowheads="1"/>
          </p:cNvSpPr>
          <p:nvPr/>
        </p:nvSpPr>
        <p:spPr bwMode="auto">
          <a:xfrm>
            <a:off x="3400425" y="5340350"/>
            <a:ext cx="2124075" cy="1057275"/>
          </a:xfrm>
          <a:prstGeom prst="roundRect">
            <a:avLst>
              <a:gd name="adj" fmla="val 16667"/>
            </a:avLst>
          </a:prstGeom>
          <a:solidFill>
            <a:srgbClr val="0070C0"/>
          </a:solidFill>
          <a:ln w="19050">
            <a:noFill/>
            <a:round/>
            <a:headEnd/>
            <a:tailEnd/>
          </a:ln>
          <a:effectLst>
            <a:outerShdw blurRad="50800" dist="38100" dir="2700000" algn="tl" rotWithShape="0">
              <a:prstClr val="black">
                <a:alpha val="40000"/>
              </a:prstClr>
            </a:outerShdw>
          </a:effectLst>
        </p:spPr>
        <p:txBody>
          <a:bodyPr anchor="ctr"/>
          <a:lstStyle/>
          <a:p>
            <a:pPr>
              <a:lnSpc>
                <a:spcPct val="85000"/>
              </a:lnSpc>
              <a:defRPr/>
            </a:pPr>
            <a:r>
              <a:rPr lang="en-US" altLang="ja-JP" sz="1400" b="1" i="1" dirty="0">
                <a:solidFill>
                  <a:srgbClr val="FFFFFF"/>
                </a:solidFill>
                <a:ea typeface="MS PGothic" pitchFamily="34" charset="-128"/>
              </a:rPr>
              <a:t>Liberty Extensions</a:t>
            </a:r>
          </a:p>
          <a:p>
            <a:pPr>
              <a:lnSpc>
                <a:spcPct val="85000"/>
              </a:lnSpc>
              <a:defRPr/>
            </a:pPr>
            <a:r>
              <a:rPr lang="en-US" sz="1200" dirty="0">
                <a:solidFill>
                  <a:srgbClr val="FFFFFF"/>
                </a:solidFill>
                <a:ea typeface="MS PGothic" pitchFamily="34" charset="-128"/>
              </a:rPr>
              <a:t>Add custom features and integrate 3</a:t>
            </a:r>
            <a:r>
              <a:rPr lang="en-US" sz="1200" baseline="30000" dirty="0">
                <a:solidFill>
                  <a:srgbClr val="FFFFFF"/>
                </a:solidFill>
                <a:ea typeface="MS PGothic" pitchFamily="34" charset="-128"/>
              </a:rPr>
              <a:t>rd</a:t>
            </a:r>
            <a:r>
              <a:rPr lang="en-US" sz="1200" dirty="0">
                <a:solidFill>
                  <a:srgbClr val="FFFFFF"/>
                </a:solidFill>
                <a:ea typeface="MS PGothic" pitchFamily="34" charset="-128"/>
              </a:rPr>
              <a:t>  party components via Liberty extensions interface</a:t>
            </a:r>
          </a:p>
        </p:txBody>
      </p:sp>
      <p:sp>
        <p:nvSpPr>
          <p:cNvPr id="21513" name="AutoShape 37"/>
          <p:cNvSpPr>
            <a:spLocks noChangeArrowheads="1"/>
          </p:cNvSpPr>
          <p:nvPr/>
        </p:nvSpPr>
        <p:spPr bwMode="auto">
          <a:xfrm>
            <a:off x="5743575" y="5395913"/>
            <a:ext cx="2924175" cy="903287"/>
          </a:xfrm>
          <a:prstGeom prst="roundRect">
            <a:avLst>
              <a:gd name="adj" fmla="val 16667"/>
            </a:avLst>
          </a:prstGeom>
          <a:solidFill>
            <a:srgbClr val="0070C0"/>
          </a:solidFill>
          <a:ln w="19050">
            <a:noFill/>
            <a:round/>
            <a:headEnd/>
            <a:tailEnd/>
          </a:ln>
          <a:effectLst>
            <a:outerShdw blurRad="50800" dist="38100" dir="2700000" algn="tl" rotWithShape="0">
              <a:prstClr val="black">
                <a:alpha val="40000"/>
              </a:prstClr>
            </a:outerShdw>
          </a:effectLst>
        </p:spPr>
        <p:txBody>
          <a:bodyPr anchor="ctr"/>
          <a:lstStyle/>
          <a:p>
            <a:pPr>
              <a:lnSpc>
                <a:spcPct val="85000"/>
              </a:lnSpc>
              <a:defRPr/>
            </a:pPr>
            <a:r>
              <a:rPr lang="en-US" altLang="ja-JP" sz="1400" b="1" i="1" dirty="0">
                <a:solidFill>
                  <a:srgbClr val="FFFFFF"/>
                </a:solidFill>
                <a:ea typeface="MS PGothic" pitchFamily="34" charset="-128"/>
              </a:rPr>
              <a:t>Fidelity to full profile WAS</a:t>
            </a:r>
          </a:p>
          <a:p>
            <a:pPr>
              <a:lnSpc>
                <a:spcPct val="85000"/>
              </a:lnSpc>
              <a:defRPr/>
            </a:pPr>
            <a:r>
              <a:rPr lang="en-US" sz="1200" dirty="0">
                <a:solidFill>
                  <a:srgbClr val="FFFFFF"/>
                </a:solidFill>
                <a:ea typeface="MS PGothic" pitchFamily="34" charset="-128"/>
              </a:rPr>
              <a:t>Same reliable containers &amp; QOS. Develop on Liberty profile and deploy to Liberty or full-profile WAS</a:t>
            </a:r>
          </a:p>
        </p:txBody>
      </p:sp>
      <p:sp>
        <p:nvSpPr>
          <p:cNvPr id="21514" name="AutoShape 38"/>
          <p:cNvSpPr>
            <a:spLocks noChangeArrowheads="1"/>
          </p:cNvSpPr>
          <p:nvPr/>
        </p:nvSpPr>
        <p:spPr bwMode="auto">
          <a:xfrm>
            <a:off x="174625" y="3454400"/>
            <a:ext cx="2549525" cy="852488"/>
          </a:xfrm>
          <a:prstGeom prst="roundRect">
            <a:avLst>
              <a:gd name="adj" fmla="val 16667"/>
            </a:avLst>
          </a:prstGeom>
          <a:solidFill>
            <a:srgbClr val="0070C0"/>
          </a:solidFill>
          <a:ln w="19050">
            <a:noFill/>
            <a:round/>
            <a:headEnd/>
            <a:tailEnd/>
          </a:ln>
          <a:effectLst>
            <a:outerShdw blurRad="50800" dist="38100" dir="2700000" algn="tl" rotWithShape="0">
              <a:prstClr val="black">
                <a:alpha val="40000"/>
              </a:prstClr>
            </a:outerShdw>
          </a:effectLst>
        </p:spPr>
        <p:txBody>
          <a:bodyPr anchor="ctr"/>
          <a:lstStyle/>
          <a:p>
            <a:pPr>
              <a:lnSpc>
                <a:spcPct val="85000"/>
              </a:lnSpc>
              <a:defRPr/>
            </a:pPr>
            <a:r>
              <a:rPr lang="en-US" altLang="ja-JP" sz="1400" b="1" i="1" dirty="0">
                <a:solidFill>
                  <a:srgbClr val="FFFFFF"/>
                </a:solidFill>
                <a:ea typeface="MS PGothic" pitchFamily="34" charset="-128"/>
              </a:rPr>
              <a:t>Integrated tools</a:t>
            </a:r>
          </a:p>
          <a:p>
            <a:pPr>
              <a:lnSpc>
                <a:spcPct val="85000"/>
              </a:lnSpc>
              <a:defRPr/>
            </a:pPr>
            <a:r>
              <a:rPr lang="en-US" sz="1200" dirty="0">
                <a:solidFill>
                  <a:srgbClr val="FFFFFF"/>
                </a:solidFill>
                <a:ea typeface="MS PGothic" pitchFamily="34" charset="-128"/>
              </a:rPr>
              <a:t>Powerful tools in WDT Eclipse feature. Enhanced for v8.5.5 </a:t>
            </a:r>
            <a:r>
              <a:rPr lang="en-US" sz="1200" dirty="0" err="1">
                <a:solidFill>
                  <a:srgbClr val="FFFFFF"/>
                </a:solidFill>
                <a:ea typeface="MS PGothic" pitchFamily="34" charset="-128"/>
              </a:rPr>
              <a:t>prog</a:t>
            </a:r>
            <a:r>
              <a:rPr lang="en-US" sz="1200" dirty="0">
                <a:solidFill>
                  <a:srgbClr val="FFFFFF"/>
                </a:solidFill>
                <a:ea typeface="MS PGothic" pitchFamily="34" charset="-128"/>
              </a:rPr>
              <a:t> models, Maven integration, ++</a:t>
            </a:r>
          </a:p>
        </p:txBody>
      </p:sp>
      <p:sp>
        <p:nvSpPr>
          <p:cNvPr id="21515" name="AutoShape 39"/>
          <p:cNvSpPr>
            <a:spLocks noChangeArrowheads="1"/>
          </p:cNvSpPr>
          <p:nvPr/>
        </p:nvSpPr>
        <p:spPr bwMode="auto">
          <a:xfrm>
            <a:off x="6238875" y="4248150"/>
            <a:ext cx="2709863" cy="911225"/>
          </a:xfrm>
          <a:prstGeom prst="roundRect">
            <a:avLst>
              <a:gd name="adj" fmla="val 16667"/>
            </a:avLst>
          </a:prstGeom>
          <a:solidFill>
            <a:srgbClr val="0070C0"/>
          </a:solidFill>
          <a:ln w="19050">
            <a:noFill/>
            <a:round/>
            <a:headEnd/>
            <a:tailEnd/>
          </a:ln>
          <a:effectLst>
            <a:outerShdw blurRad="50800" dist="38100" dir="2700000" algn="tl" rotWithShape="0">
              <a:prstClr val="black">
                <a:alpha val="40000"/>
              </a:prstClr>
            </a:outerShdw>
          </a:effectLst>
        </p:spPr>
        <p:txBody>
          <a:bodyPr anchor="ctr"/>
          <a:lstStyle/>
          <a:p>
            <a:pPr>
              <a:lnSpc>
                <a:spcPct val="85000"/>
              </a:lnSpc>
              <a:defRPr/>
            </a:pPr>
            <a:r>
              <a:rPr lang="en-US" sz="1400" b="1" i="1" dirty="0">
                <a:solidFill>
                  <a:srgbClr val="FFFFFF"/>
                </a:solidFill>
                <a:ea typeface="MS PGothic" pitchFamily="34" charset="-128"/>
              </a:rPr>
              <a:t>Lightweight cluster </a:t>
            </a:r>
            <a:r>
              <a:rPr lang="en-US" sz="1400" b="1" i="1" dirty="0" err="1">
                <a:solidFill>
                  <a:srgbClr val="FFFFFF"/>
                </a:solidFill>
                <a:ea typeface="MS PGothic" pitchFamily="34" charset="-128"/>
              </a:rPr>
              <a:t>Mgmt</a:t>
            </a:r>
            <a:endParaRPr lang="en-US" sz="1400" b="1" i="1" dirty="0">
              <a:solidFill>
                <a:srgbClr val="FFFFFF"/>
              </a:solidFill>
              <a:ea typeface="MS PGothic" pitchFamily="34" charset="-128"/>
            </a:endParaRPr>
          </a:p>
          <a:p>
            <a:pPr>
              <a:lnSpc>
                <a:spcPct val="85000"/>
              </a:lnSpc>
              <a:defRPr/>
            </a:pPr>
            <a:r>
              <a:rPr lang="en-US" sz="1200" dirty="0">
                <a:solidFill>
                  <a:srgbClr val="FFFFFF"/>
                </a:solidFill>
                <a:ea typeface="MS PGothic" pitchFamily="34" charset="-128"/>
              </a:rPr>
              <a:t>Liberty servers can join a lightweight cluster for workload balancing and high availability</a:t>
            </a:r>
          </a:p>
        </p:txBody>
      </p:sp>
      <p:sp>
        <p:nvSpPr>
          <p:cNvPr id="21516" name="AutoShape 40"/>
          <p:cNvSpPr>
            <a:spLocks noChangeArrowheads="1"/>
          </p:cNvSpPr>
          <p:nvPr/>
        </p:nvSpPr>
        <p:spPr bwMode="auto">
          <a:xfrm>
            <a:off x="1087439" y="1614487"/>
            <a:ext cx="2814637" cy="747712"/>
          </a:xfrm>
          <a:prstGeom prst="roundRect">
            <a:avLst>
              <a:gd name="adj" fmla="val 16667"/>
            </a:avLst>
          </a:prstGeom>
          <a:solidFill>
            <a:srgbClr val="0070C0"/>
          </a:solidFill>
          <a:ln w="19050">
            <a:noFill/>
            <a:round/>
            <a:headEnd/>
            <a:tailEnd/>
          </a:ln>
          <a:effectLst>
            <a:outerShdw blurRad="50800" dist="38100" dir="2700000" algn="tl" rotWithShape="0">
              <a:prstClr val="black">
                <a:alpha val="40000"/>
              </a:prstClr>
            </a:outerShdw>
          </a:effectLst>
        </p:spPr>
        <p:txBody>
          <a:bodyPr anchor="ctr"/>
          <a:lstStyle/>
          <a:p>
            <a:pPr>
              <a:lnSpc>
                <a:spcPct val="85000"/>
              </a:lnSpc>
              <a:defRPr/>
            </a:pPr>
            <a:r>
              <a:rPr lang="en-US" altLang="ja-JP" sz="1400" b="1" i="1" dirty="0">
                <a:solidFill>
                  <a:srgbClr val="FFFFFF"/>
                </a:solidFill>
                <a:ea typeface="MS PGothic" pitchFamily="34" charset="-128"/>
              </a:rPr>
              <a:t>Dynamic Server Profile</a:t>
            </a:r>
          </a:p>
          <a:p>
            <a:pPr>
              <a:lnSpc>
                <a:spcPct val="85000"/>
              </a:lnSpc>
              <a:defRPr/>
            </a:pPr>
            <a:r>
              <a:rPr lang="en-US" sz="1200" dirty="0">
                <a:solidFill>
                  <a:srgbClr val="FFFFFF"/>
                </a:solidFill>
                <a:ea typeface="MS PGothic" pitchFamily="34" charset="-128"/>
              </a:rPr>
              <a:t>Not static like Web Profile; configured by app at a fine-grained level</a:t>
            </a:r>
          </a:p>
        </p:txBody>
      </p:sp>
      <p:sp>
        <p:nvSpPr>
          <p:cNvPr id="21517" name="AutoShape 41"/>
          <p:cNvSpPr>
            <a:spLocks noChangeArrowheads="1"/>
          </p:cNvSpPr>
          <p:nvPr/>
        </p:nvSpPr>
        <p:spPr bwMode="auto">
          <a:xfrm>
            <a:off x="174625" y="2476500"/>
            <a:ext cx="2549525" cy="668338"/>
          </a:xfrm>
          <a:prstGeom prst="roundRect">
            <a:avLst>
              <a:gd name="adj" fmla="val 16667"/>
            </a:avLst>
          </a:prstGeom>
          <a:solidFill>
            <a:srgbClr val="0070C0"/>
          </a:solidFill>
          <a:ln w="19050">
            <a:noFill/>
            <a:round/>
            <a:headEnd/>
            <a:tailEnd/>
          </a:ln>
          <a:effectLst>
            <a:outerShdw blurRad="50800" dist="38100" dir="2700000" algn="tl" rotWithShape="0">
              <a:prstClr val="black">
                <a:alpha val="40000"/>
              </a:prstClr>
            </a:outerShdw>
          </a:effectLst>
        </p:spPr>
        <p:txBody>
          <a:bodyPr anchor="ctr"/>
          <a:lstStyle/>
          <a:p>
            <a:pPr>
              <a:lnSpc>
                <a:spcPct val="85000"/>
              </a:lnSpc>
              <a:defRPr/>
            </a:pPr>
            <a:r>
              <a:rPr lang="en-US" sz="1400" b="1" i="1" dirty="0">
                <a:solidFill>
                  <a:srgbClr val="FFFFFF"/>
                </a:solidFill>
                <a:ea typeface="MS PGothic" pitchFamily="34" charset="-128"/>
              </a:rPr>
              <a:t>Start fast, run efficiently</a:t>
            </a:r>
          </a:p>
          <a:p>
            <a:pPr>
              <a:lnSpc>
                <a:spcPct val="85000"/>
              </a:lnSpc>
              <a:defRPr/>
            </a:pPr>
            <a:r>
              <a:rPr lang="en-US" sz="1200" dirty="0">
                <a:solidFill>
                  <a:srgbClr val="FFFFFF"/>
                </a:solidFill>
                <a:ea typeface="MS PGothic" pitchFamily="34" charset="-128"/>
              </a:rPr>
              <a:t>Starts in &lt;3s;  </a:t>
            </a:r>
            <a:r>
              <a:rPr lang="en-US" sz="1200" dirty="0" err="1">
                <a:solidFill>
                  <a:srgbClr val="FFFFFF"/>
                </a:solidFill>
                <a:ea typeface="MS PGothic" pitchFamily="34" charset="-128"/>
              </a:rPr>
              <a:t>Mem</a:t>
            </a:r>
            <a:r>
              <a:rPr lang="en-US" sz="1200" dirty="0">
                <a:solidFill>
                  <a:srgbClr val="FFFFFF"/>
                </a:solidFill>
                <a:ea typeface="MS PGothic" pitchFamily="34" charset="-128"/>
              </a:rPr>
              <a:t> footprint &lt;50MB;  (</a:t>
            </a:r>
            <a:r>
              <a:rPr lang="en-US" sz="1200" dirty="0" err="1">
                <a:solidFill>
                  <a:srgbClr val="FFFFFF"/>
                </a:solidFill>
                <a:ea typeface="MS PGothic" pitchFamily="34" charset="-128"/>
              </a:rPr>
              <a:t>TradeLite</a:t>
            </a:r>
            <a:r>
              <a:rPr lang="en-US" sz="1200" dirty="0">
                <a:solidFill>
                  <a:srgbClr val="FFFFFF"/>
                </a:solidFill>
                <a:ea typeface="MS PGothic" pitchFamily="34" charset="-128"/>
              </a:rPr>
              <a:t> benchmark)</a:t>
            </a:r>
          </a:p>
        </p:txBody>
      </p:sp>
      <p:sp>
        <p:nvSpPr>
          <p:cNvPr id="21518" name="AutoShape 42"/>
          <p:cNvSpPr>
            <a:spLocks noChangeArrowheads="1"/>
          </p:cNvSpPr>
          <p:nvPr/>
        </p:nvSpPr>
        <p:spPr bwMode="auto">
          <a:xfrm>
            <a:off x="6238875" y="3305175"/>
            <a:ext cx="2709863" cy="674688"/>
          </a:xfrm>
          <a:prstGeom prst="roundRect">
            <a:avLst>
              <a:gd name="adj" fmla="val 16667"/>
            </a:avLst>
          </a:prstGeom>
          <a:solidFill>
            <a:srgbClr val="0070C0"/>
          </a:solidFill>
          <a:ln w="19050">
            <a:noFill/>
            <a:round/>
            <a:headEnd/>
            <a:tailEnd/>
          </a:ln>
          <a:effectLst>
            <a:outerShdw blurRad="50800" dist="38100" dir="2700000" algn="tl" rotWithShape="0">
              <a:prstClr val="black">
                <a:alpha val="40000"/>
              </a:prstClr>
            </a:outerShdw>
          </a:effectLst>
        </p:spPr>
        <p:txBody>
          <a:bodyPr anchor="ctr"/>
          <a:lstStyle/>
          <a:p>
            <a:pPr>
              <a:lnSpc>
                <a:spcPct val="85000"/>
              </a:lnSpc>
              <a:defRPr/>
            </a:pPr>
            <a:r>
              <a:rPr lang="en-US" sz="1400" b="1" i="1" dirty="0">
                <a:solidFill>
                  <a:srgbClr val="FFFFFF"/>
                </a:solidFill>
                <a:ea typeface="MS PGothic" pitchFamily="34" charset="-128"/>
              </a:rPr>
              <a:t>Dynamically Extensible</a:t>
            </a:r>
          </a:p>
          <a:p>
            <a:pPr>
              <a:lnSpc>
                <a:spcPct val="85000"/>
              </a:lnSpc>
              <a:defRPr/>
            </a:pPr>
            <a:r>
              <a:rPr lang="en-US" sz="1200" dirty="0">
                <a:solidFill>
                  <a:srgbClr val="FFFFFF"/>
                </a:solidFill>
                <a:ea typeface="MS PGothic" pitchFamily="34" charset="-128"/>
              </a:rPr>
              <a:t>Install new features from repository (local or remote) with no </a:t>
            </a:r>
            <a:r>
              <a:rPr lang="en-US" sz="1200" dirty="0" err="1">
                <a:solidFill>
                  <a:srgbClr val="FFFFFF"/>
                </a:solidFill>
                <a:ea typeface="MS PGothic" pitchFamily="34" charset="-128"/>
              </a:rPr>
              <a:t>svr</a:t>
            </a:r>
            <a:r>
              <a:rPr lang="en-US" sz="1200" dirty="0">
                <a:solidFill>
                  <a:srgbClr val="FFFFFF"/>
                </a:solidFill>
                <a:ea typeface="MS PGothic" pitchFamily="34" charset="-128"/>
              </a:rPr>
              <a:t> restart</a:t>
            </a:r>
          </a:p>
        </p:txBody>
      </p:sp>
      <p:sp>
        <p:nvSpPr>
          <p:cNvPr id="21519" name="AutoShape 43"/>
          <p:cNvSpPr>
            <a:spLocks noChangeArrowheads="1"/>
          </p:cNvSpPr>
          <p:nvPr/>
        </p:nvSpPr>
        <p:spPr bwMode="auto">
          <a:xfrm>
            <a:off x="3962400" y="1538287"/>
            <a:ext cx="4103688" cy="900113"/>
          </a:xfrm>
          <a:prstGeom prst="roundRect">
            <a:avLst>
              <a:gd name="adj" fmla="val 16667"/>
            </a:avLst>
          </a:prstGeom>
          <a:solidFill>
            <a:srgbClr val="0070C0"/>
          </a:solidFill>
          <a:ln w="19050">
            <a:noFill/>
            <a:round/>
            <a:headEnd/>
            <a:tailEnd/>
          </a:ln>
          <a:effectLst>
            <a:outerShdw blurRad="50800" dist="38100" dir="2700000" algn="tl" rotWithShape="0">
              <a:prstClr val="black">
                <a:alpha val="40000"/>
              </a:prstClr>
            </a:outerShdw>
          </a:effectLst>
        </p:spPr>
        <p:txBody>
          <a:bodyPr anchor="ctr"/>
          <a:lstStyle/>
          <a:p>
            <a:pPr>
              <a:lnSpc>
                <a:spcPct val="85000"/>
              </a:lnSpc>
              <a:defRPr/>
            </a:pPr>
            <a:r>
              <a:rPr lang="en-US" altLang="ja-JP" sz="1400" b="1" i="1" dirty="0">
                <a:solidFill>
                  <a:srgbClr val="FFFFFF"/>
                </a:solidFill>
                <a:ea typeface="MS PGothic" pitchFamily="34" charset="-128"/>
              </a:rPr>
              <a:t>“Developer First” Focus</a:t>
            </a:r>
          </a:p>
          <a:p>
            <a:pPr>
              <a:lnSpc>
                <a:spcPct val="85000"/>
              </a:lnSpc>
              <a:defRPr/>
            </a:pPr>
            <a:r>
              <a:rPr lang="en-US" sz="1200" dirty="0">
                <a:solidFill>
                  <a:srgbClr val="FFFFFF"/>
                </a:solidFill>
                <a:ea typeface="MS PGothic" pitchFamily="34" charset="-128"/>
              </a:rPr>
              <a:t>Simplified, shareable  XML server </a:t>
            </a:r>
            <a:r>
              <a:rPr lang="en-US" sz="1200" dirty="0" err="1">
                <a:solidFill>
                  <a:srgbClr val="FFFFFF"/>
                </a:solidFill>
                <a:ea typeface="MS PGothic" pitchFamily="34" charset="-128"/>
              </a:rPr>
              <a:t>config</a:t>
            </a:r>
            <a:r>
              <a:rPr lang="en-US" sz="1200" dirty="0">
                <a:solidFill>
                  <a:srgbClr val="FFFFFF"/>
                </a:solidFill>
                <a:ea typeface="MS PGothic" pitchFamily="34" charset="-128"/>
              </a:rPr>
              <a:t>.  New integrated messaging  server, </a:t>
            </a:r>
            <a:r>
              <a:rPr lang="en-US" sz="1200" dirty="0" err="1">
                <a:solidFill>
                  <a:srgbClr val="FFFFFF"/>
                </a:solidFill>
                <a:ea typeface="MS PGothic" pitchFamily="34" charset="-128"/>
              </a:rPr>
              <a:t>DynaCache</a:t>
            </a:r>
            <a:r>
              <a:rPr lang="en-US" sz="1200" dirty="0">
                <a:solidFill>
                  <a:srgbClr val="FFFFFF"/>
                </a:solidFill>
                <a:ea typeface="MS PGothic" pitchFamily="34" charset="-128"/>
              </a:rPr>
              <a:t> support, new </a:t>
            </a:r>
            <a:r>
              <a:rPr lang="en-US" sz="1200" dirty="0" err="1">
                <a:solidFill>
                  <a:srgbClr val="FFFFFF"/>
                </a:solidFill>
                <a:ea typeface="MS PGothic" pitchFamily="34" charset="-128"/>
              </a:rPr>
              <a:t>prog</a:t>
            </a:r>
            <a:r>
              <a:rPr lang="en-US" sz="1200" dirty="0">
                <a:solidFill>
                  <a:srgbClr val="FFFFFF"/>
                </a:solidFill>
                <a:ea typeface="MS PGothic" pitchFamily="34" charset="-128"/>
              </a:rPr>
              <a:t>. models, such as Web Services, JMS &amp; EJB-Lite.</a:t>
            </a:r>
          </a:p>
        </p:txBody>
      </p:sp>
      <p:pic>
        <p:nvPicPr>
          <p:cNvPr id="15375"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4063" y="2684463"/>
            <a:ext cx="11811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6"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8950" y="2684463"/>
            <a:ext cx="1182688"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7"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000" y="3278188"/>
            <a:ext cx="7905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Picture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3513" y="5126038"/>
            <a:ext cx="788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9" name="Picture 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4275" y="5202238"/>
            <a:ext cx="69691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0" name="Pictur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05825" y="3190875"/>
            <a:ext cx="6953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1" name="Picture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34388" y="4114800"/>
            <a:ext cx="6953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7" name="AutoShape 71"/>
          <p:cNvSpPr>
            <a:spLocks noChangeArrowheads="1"/>
          </p:cNvSpPr>
          <p:nvPr/>
        </p:nvSpPr>
        <p:spPr bwMode="auto">
          <a:xfrm>
            <a:off x="6097588" y="2506663"/>
            <a:ext cx="2709862" cy="533400"/>
          </a:xfrm>
          <a:prstGeom prst="roundRect">
            <a:avLst>
              <a:gd name="adj" fmla="val 16667"/>
            </a:avLst>
          </a:prstGeom>
          <a:solidFill>
            <a:srgbClr val="0070C0"/>
          </a:solidFill>
          <a:ln w="19050">
            <a:noFill/>
            <a:round/>
            <a:headEnd/>
            <a:tailEnd/>
          </a:ln>
          <a:effectLst>
            <a:outerShdw blurRad="50800" dist="38100" dir="2700000" algn="tl" rotWithShape="0">
              <a:prstClr val="black">
                <a:alpha val="40000"/>
              </a:prstClr>
            </a:outerShdw>
          </a:effectLst>
        </p:spPr>
        <p:txBody>
          <a:bodyPr anchor="ctr"/>
          <a:lstStyle/>
          <a:p>
            <a:pPr>
              <a:lnSpc>
                <a:spcPct val="85000"/>
              </a:lnSpc>
              <a:defRPr/>
            </a:pPr>
            <a:r>
              <a:rPr lang="en-US" altLang="ja-JP" sz="1400" b="1" i="1" dirty="0">
                <a:solidFill>
                  <a:srgbClr val="FFFFFF"/>
                </a:solidFill>
                <a:ea typeface="MS PGothic" pitchFamily="34" charset="-128"/>
              </a:rPr>
              <a:t>Small Download</a:t>
            </a:r>
          </a:p>
          <a:p>
            <a:pPr>
              <a:lnSpc>
                <a:spcPct val="85000"/>
              </a:lnSpc>
              <a:defRPr/>
            </a:pPr>
            <a:r>
              <a:rPr lang="en-US" sz="1200" dirty="0">
                <a:solidFill>
                  <a:srgbClr val="FFFFFF"/>
                </a:solidFill>
                <a:ea typeface="MS PGothic" pitchFamily="34" charset="-128"/>
              </a:rPr>
              <a:t>50MB for Web Profile features</a:t>
            </a:r>
          </a:p>
        </p:txBody>
      </p:sp>
      <p:sp>
        <p:nvSpPr>
          <p:cNvPr id="24" name="Rounded Rectangle 23"/>
          <p:cNvSpPr/>
          <p:nvPr/>
        </p:nvSpPr>
        <p:spPr>
          <a:xfrm>
            <a:off x="587375" y="990600"/>
            <a:ext cx="7969250" cy="533400"/>
          </a:xfrm>
          <a:prstGeom prst="roundRect">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i="1" dirty="0">
                <a:solidFill>
                  <a:srgbClr val="0070C0"/>
                </a:solidFill>
              </a:rPr>
              <a:t>WAS v8.5.5 delivers significant enhancements to Liberty profile, including new programming models, administration, qualities of service and development tools</a:t>
            </a:r>
          </a:p>
        </p:txBody>
      </p:sp>
      <p:sp>
        <p:nvSpPr>
          <p:cNvPr id="25" name="AutoShape 41"/>
          <p:cNvSpPr>
            <a:spLocks noChangeArrowheads="1"/>
          </p:cNvSpPr>
          <p:nvPr/>
        </p:nvSpPr>
        <p:spPr bwMode="auto">
          <a:xfrm>
            <a:off x="339725" y="4498975"/>
            <a:ext cx="2362200" cy="665163"/>
          </a:xfrm>
          <a:prstGeom prst="roundRect">
            <a:avLst>
              <a:gd name="adj" fmla="val 16667"/>
            </a:avLst>
          </a:prstGeom>
          <a:solidFill>
            <a:srgbClr val="0070C0"/>
          </a:solidFill>
          <a:ln w="19050">
            <a:noFill/>
            <a:round/>
            <a:headEnd/>
            <a:tailEnd/>
          </a:ln>
          <a:effectLst>
            <a:outerShdw blurRad="50800" dist="38100" dir="2700000" algn="tl" rotWithShape="0">
              <a:prstClr val="black">
                <a:alpha val="40000"/>
              </a:prstClr>
            </a:outerShdw>
          </a:effectLst>
        </p:spPr>
        <p:txBody>
          <a:bodyPr anchor="ctr"/>
          <a:lstStyle/>
          <a:p>
            <a:pPr>
              <a:lnSpc>
                <a:spcPct val="85000"/>
              </a:lnSpc>
              <a:defRPr/>
            </a:pPr>
            <a:r>
              <a:rPr lang="en-US" sz="1400" b="1" i="1" dirty="0">
                <a:solidFill>
                  <a:srgbClr val="FFFFFF"/>
                </a:solidFill>
                <a:ea typeface="MS PGothic" pitchFamily="34" charset="-128"/>
              </a:rPr>
              <a:t>Web Profile Certified</a:t>
            </a:r>
          </a:p>
          <a:p>
            <a:pPr>
              <a:lnSpc>
                <a:spcPct val="85000"/>
              </a:lnSpc>
              <a:defRPr/>
            </a:pPr>
            <a:r>
              <a:rPr lang="en-US" sz="1200" dirty="0">
                <a:solidFill>
                  <a:srgbClr val="FFFFFF"/>
                </a:solidFill>
                <a:ea typeface="MS PGothic" pitchFamily="34" charset="-128"/>
              </a:rPr>
              <a:t>Create  web apps for the Java EE Web Profile  standard.</a:t>
            </a:r>
          </a:p>
        </p:txBody>
      </p:sp>
      <p:pic>
        <p:nvPicPr>
          <p:cNvPr id="15385" name="Picture 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7588" y="4367213"/>
            <a:ext cx="6969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6"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5513" y="1562100"/>
            <a:ext cx="7905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556833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utoRev="1" fill="hold" grpId="0" nodeType="clickEffect">
                                  <p:stCondLst>
                                    <p:cond delay="0"/>
                                  </p:stCondLst>
                                  <p:childTnLst>
                                    <p:animScale>
                                      <p:cBhvr>
                                        <p:cTn id="6" dur="2000" fill="hold"/>
                                        <p:tgtEl>
                                          <p:spTgt spid="21527"/>
                                        </p:tgtEl>
                                      </p:cBhvr>
                                      <p:by x="120000" y="12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autoRev="1" fill="hold" grpId="0" nodeType="clickEffect">
                                  <p:stCondLst>
                                    <p:cond delay="0"/>
                                  </p:stCondLst>
                                  <p:childTnLst>
                                    <p:animScale>
                                      <p:cBhvr>
                                        <p:cTn id="10" dur="2000" fill="hold"/>
                                        <p:tgtEl>
                                          <p:spTgt spid="21517"/>
                                        </p:tgtEl>
                                      </p:cBhvr>
                                      <p:by x="120000" y="12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autoRev="1" fill="hold" grpId="0" nodeType="clickEffect">
                                  <p:stCondLst>
                                    <p:cond delay="0"/>
                                  </p:stCondLst>
                                  <p:childTnLst>
                                    <p:animScale>
                                      <p:cBhvr>
                                        <p:cTn id="14" dur="2000" fill="hold"/>
                                        <p:tgtEl>
                                          <p:spTgt spid="21519"/>
                                        </p:tgtEl>
                                      </p:cBhvr>
                                      <p:by x="120000" y="12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autoRev="1" fill="hold" grpId="0" nodeType="clickEffect">
                                  <p:stCondLst>
                                    <p:cond delay="0"/>
                                  </p:stCondLst>
                                  <p:childTnLst>
                                    <p:animScale>
                                      <p:cBhvr>
                                        <p:cTn id="18" dur="2000" fill="hold"/>
                                        <p:tgtEl>
                                          <p:spTgt spid="21511"/>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animBg="1"/>
      <p:bldP spid="21517" grpId="0" animBg="1"/>
      <p:bldP spid="21519" grpId="0" animBg="1"/>
      <p:bldP spid="215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ChangeArrowheads="1"/>
          </p:cNvSpPr>
          <p:nvPr/>
        </p:nvSpPr>
        <p:spPr bwMode="auto">
          <a:xfrm>
            <a:off x="706438" y="2198687"/>
            <a:ext cx="5732462" cy="3960813"/>
          </a:xfrm>
          <a:prstGeom prst="rect">
            <a:avLst/>
          </a:prstGeom>
          <a:solidFill>
            <a:srgbClr val="EAEAEA">
              <a:alpha val="63136"/>
            </a:srgbClr>
          </a:solidFill>
          <a:ln>
            <a:noFill/>
          </a:ln>
          <a:extLst>
            <a:ext uri="{91240B29-F687-4f45-9708-019B960494DF}">
              <a14:hiddenLine xmlns:a14="http://schemas.microsoft.com/office/drawing/2010/main" w="21590">
                <a:solidFill>
                  <a:srgbClr val="000000"/>
                </a:solidFill>
                <a:round/>
                <a:headEnd/>
                <a:tailEnd/>
              </a14:hiddenLine>
            </a:ext>
          </a:extLst>
        </p:spPr>
        <p:txBody>
          <a:bodyPr wrap="none" lIns="82945" tIns="41473" rIns="82945" bIns="41473" anchor="ctr"/>
          <a:lstStyle/>
          <a:p>
            <a:pPr algn="l"/>
            <a:endParaRPr lang="en-US" sz="1600"/>
          </a:p>
        </p:txBody>
      </p:sp>
      <p:pic>
        <p:nvPicPr>
          <p:cNvPr id="72708" name="Picture 385" descr="firewall"/>
          <p:cNvPicPr>
            <a:picLocks noChangeAspect="1" noChangeArrowheads="1"/>
          </p:cNvPicPr>
          <p:nvPr/>
        </p:nvPicPr>
        <p:blipFill>
          <a:blip r:embed="rId3">
            <a:extLst>
              <a:ext uri="{28A0092B-C50C-407E-A947-70E740481C1C}">
                <a14:useLocalDpi xmlns:a14="http://schemas.microsoft.com/office/drawing/2010/main" val="0"/>
              </a:ext>
            </a:extLst>
          </a:blip>
          <a:srcRect l="68518"/>
          <a:stretch>
            <a:fillRect/>
          </a:stretch>
        </p:blipFill>
        <p:spPr bwMode="auto">
          <a:xfrm>
            <a:off x="2152650" y="1852612"/>
            <a:ext cx="323850"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Rectangle 10"/>
          <p:cNvSpPr>
            <a:spLocks noChangeArrowheads="1"/>
          </p:cNvSpPr>
          <p:nvPr/>
        </p:nvSpPr>
        <p:spPr bwMode="auto">
          <a:xfrm>
            <a:off x="6486525" y="896937"/>
            <a:ext cx="1131888" cy="3375025"/>
          </a:xfrm>
          <a:prstGeom prst="rect">
            <a:avLst/>
          </a:prstGeom>
          <a:solidFill>
            <a:schemeClr val="folHlink"/>
          </a:solidFill>
          <a:ln>
            <a:noFill/>
          </a:ln>
          <a:extLst>
            <a:ext uri="{91240B29-F687-4f45-9708-019B960494DF}">
              <a14:hiddenLine xmlns:a14="http://schemas.microsoft.com/office/drawing/2010/main" w="9398">
                <a:solidFill>
                  <a:srgbClr val="000000"/>
                </a:solidFill>
                <a:round/>
                <a:headEnd/>
                <a:tailEnd/>
              </a14:hiddenLine>
            </a:ext>
          </a:extLst>
        </p:spPr>
        <p:txBody>
          <a:bodyPr wrap="none" lIns="82945" tIns="41473" rIns="82945" bIns="41473" anchor="ctr"/>
          <a:lstStyle/>
          <a:p>
            <a:pPr algn="l"/>
            <a:endParaRPr lang="en-US" sz="1600"/>
          </a:p>
        </p:txBody>
      </p:sp>
      <p:sp>
        <p:nvSpPr>
          <p:cNvPr id="72710" name="Rectangle 11"/>
          <p:cNvSpPr>
            <a:spLocks noChangeArrowheads="1"/>
          </p:cNvSpPr>
          <p:nvPr/>
        </p:nvSpPr>
        <p:spPr bwMode="auto">
          <a:xfrm>
            <a:off x="3989388" y="896937"/>
            <a:ext cx="1131887" cy="4606925"/>
          </a:xfrm>
          <a:prstGeom prst="rect">
            <a:avLst/>
          </a:prstGeom>
          <a:solidFill>
            <a:schemeClr val="folHlink"/>
          </a:solidFill>
          <a:ln>
            <a:noFill/>
          </a:ln>
          <a:extLst>
            <a:ext uri="{91240B29-F687-4f45-9708-019B960494DF}">
              <a14:hiddenLine xmlns:a14="http://schemas.microsoft.com/office/drawing/2010/main" w="9398">
                <a:solidFill>
                  <a:srgbClr val="000000"/>
                </a:solidFill>
                <a:round/>
                <a:headEnd/>
                <a:tailEnd/>
              </a14:hiddenLine>
            </a:ext>
          </a:extLst>
        </p:spPr>
        <p:txBody>
          <a:bodyPr wrap="none" lIns="82945" tIns="41473" rIns="82945" bIns="41473" anchor="ctr"/>
          <a:lstStyle/>
          <a:p>
            <a:pPr algn="l"/>
            <a:endParaRPr lang="en-US" sz="1600"/>
          </a:p>
        </p:txBody>
      </p:sp>
      <p:sp>
        <p:nvSpPr>
          <p:cNvPr id="72711" name="Rectangle 12"/>
          <p:cNvSpPr>
            <a:spLocks noChangeArrowheads="1"/>
          </p:cNvSpPr>
          <p:nvPr/>
        </p:nvSpPr>
        <p:spPr bwMode="auto">
          <a:xfrm>
            <a:off x="5186363" y="896937"/>
            <a:ext cx="1131887" cy="4606925"/>
          </a:xfrm>
          <a:prstGeom prst="rect">
            <a:avLst/>
          </a:prstGeom>
          <a:solidFill>
            <a:schemeClr val="folHlink"/>
          </a:solidFill>
          <a:ln>
            <a:noFill/>
          </a:ln>
          <a:extLst>
            <a:ext uri="{91240B29-F687-4f45-9708-019B960494DF}">
              <a14:hiddenLine xmlns:a14="http://schemas.microsoft.com/office/drawing/2010/main" w="9398">
                <a:solidFill>
                  <a:srgbClr val="000000"/>
                </a:solidFill>
                <a:round/>
                <a:headEnd/>
                <a:tailEnd/>
              </a14:hiddenLine>
            </a:ext>
          </a:extLst>
        </p:spPr>
        <p:txBody>
          <a:bodyPr wrap="none" lIns="82945" tIns="41473" rIns="82945" bIns="41473" anchor="ctr"/>
          <a:lstStyle/>
          <a:p>
            <a:pPr algn="l"/>
            <a:endParaRPr lang="en-US" sz="1600"/>
          </a:p>
        </p:txBody>
      </p:sp>
      <p:sp>
        <p:nvSpPr>
          <p:cNvPr id="72712" name="Text Box 42"/>
          <p:cNvSpPr txBox="1">
            <a:spLocks noChangeArrowheads="1"/>
          </p:cNvSpPr>
          <p:nvPr/>
        </p:nvSpPr>
        <p:spPr bwMode="auto">
          <a:xfrm>
            <a:off x="5427663" y="855662"/>
            <a:ext cx="62706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2945" tIns="95288" rIns="82945" bIns="41473"/>
          <a:lstStyle>
            <a:lvl1pPr eaLnBrk="0" hangingPunct="0">
              <a:tabLst>
                <a:tab pos="655638" algn="l"/>
              </a:tabLst>
              <a:defRPr>
                <a:solidFill>
                  <a:schemeClr val="tx1"/>
                </a:solidFill>
                <a:latin typeface="Arial" pitchFamily="34" charset="0"/>
                <a:cs typeface="Arial" pitchFamily="34" charset="0"/>
              </a:defRPr>
            </a:lvl1pPr>
            <a:lvl2pPr marL="742950" indent="-285750" eaLnBrk="0" hangingPunct="0">
              <a:tabLst>
                <a:tab pos="655638" algn="l"/>
              </a:tabLst>
              <a:defRPr>
                <a:solidFill>
                  <a:schemeClr val="tx1"/>
                </a:solidFill>
                <a:latin typeface="Arial" pitchFamily="34" charset="0"/>
                <a:cs typeface="Arial" pitchFamily="34" charset="0"/>
              </a:defRPr>
            </a:lvl2pPr>
            <a:lvl3pPr marL="1143000" indent="-228600" eaLnBrk="0" hangingPunct="0">
              <a:tabLst>
                <a:tab pos="655638" algn="l"/>
              </a:tabLst>
              <a:defRPr>
                <a:solidFill>
                  <a:schemeClr val="tx1"/>
                </a:solidFill>
                <a:latin typeface="Arial" pitchFamily="34" charset="0"/>
                <a:cs typeface="Arial" pitchFamily="34" charset="0"/>
              </a:defRPr>
            </a:lvl3pPr>
            <a:lvl4pPr marL="1600200" indent="-228600" eaLnBrk="0" hangingPunct="0">
              <a:tabLst>
                <a:tab pos="655638" algn="l"/>
              </a:tabLst>
              <a:defRPr>
                <a:solidFill>
                  <a:schemeClr val="tx1"/>
                </a:solidFill>
                <a:latin typeface="Arial" pitchFamily="34" charset="0"/>
                <a:cs typeface="Arial" pitchFamily="34" charset="0"/>
              </a:defRPr>
            </a:lvl4pPr>
            <a:lvl5pPr marL="2057400" indent="-228600" eaLnBrk="0" hangingPunct="0">
              <a:tabLst>
                <a:tab pos="655638" algn="l"/>
              </a:tabLst>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9pPr>
          </a:lstStyle>
          <a:p>
            <a:pPr algn="l" eaLnBrk="1" hangingPunct="1"/>
            <a:r>
              <a:rPr lang="en-GB" sz="1200" b="1">
                <a:solidFill>
                  <a:srgbClr val="000000"/>
                </a:solidFill>
                <a:ea typeface="MS PGothic" pitchFamily="34" charset="-128"/>
              </a:rPr>
              <a:t>host 2</a:t>
            </a:r>
          </a:p>
        </p:txBody>
      </p:sp>
      <p:sp>
        <p:nvSpPr>
          <p:cNvPr id="72713" name="Text Box 43"/>
          <p:cNvSpPr txBox="1">
            <a:spLocks noChangeArrowheads="1"/>
          </p:cNvSpPr>
          <p:nvPr/>
        </p:nvSpPr>
        <p:spPr bwMode="auto">
          <a:xfrm>
            <a:off x="4222750" y="846137"/>
            <a:ext cx="627063"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2945" tIns="95288" rIns="82945" bIns="41473"/>
          <a:lstStyle>
            <a:lvl1pPr eaLnBrk="0" hangingPunct="0">
              <a:tabLst>
                <a:tab pos="655638" algn="l"/>
              </a:tabLst>
              <a:defRPr>
                <a:solidFill>
                  <a:schemeClr val="tx1"/>
                </a:solidFill>
                <a:latin typeface="Arial" pitchFamily="34" charset="0"/>
                <a:cs typeface="Arial" pitchFamily="34" charset="0"/>
              </a:defRPr>
            </a:lvl1pPr>
            <a:lvl2pPr marL="742950" indent="-285750" eaLnBrk="0" hangingPunct="0">
              <a:tabLst>
                <a:tab pos="655638" algn="l"/>
              </a:tabLst>
              <a:defRPr>
                <a:solidFill>
                  <a:schemeClr val="tx1"/>
                </a:solidFill>
                <a:latin typeface="Arial" pitchFamily="34" charset="0"/>
                <a:cs typeface="Arial" pitchFamily="34" charset="0"/>
              </a:defRPr>
            </a:lvl2pPr>
            <a:lvl3pPr marL="1143000" indent="-228600" eaLnBrk="0" hangingPunct="0">
              <a:tabLst>
                <a:tab pos="655638" algn="l"/>
              </a:tabLst>
              <a:defRPr>
                <a:solidFill>
                  <a:schemeClr val="tx1"/>
                </a:solidFill>
                <a:latin typeface="Arial" pitchFamily="34" charset="0"/>
                <a:cs typeface="Arial" pitchFamily="34" charset="0"/>
              </a:defRPr>
            </a:lvl3pPr>
            <a:lvl4pPr marL="1600200" indent="-228600" eaLnBrk="0" hangingPunct="0">
              <a:tabLst>
                <a:tab pos="655638" algn="l"/>
              </a:tabLst>
              <a:defRPr>
                <a:solidFill>
                  <a:schemeClr val="tx1"/>
                </a:solidFill>
                <a:latin typeface="Arial" pitchFamily="34" charset="0"/>
                <a:cs typeface="Arial" pitchFamily="34" charset="0"/>
              </a:defRPr>
            </a:lvl4pPr>
            <a:lvl5pPr marL="2057400" indent="-228600" eaLnBrk="0" hangingPunct="0">
              <a:tabLst>
                <a:tab pos="655638" algn="l"/>
              </a:tabLst>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9pPr>
          </a:lstStyle>
          <a:p>
            <a:pPr algn="l" eaLnBrk="1" hangingPunct="1"/>
            <a:r>
              <a:rPr lang="en-GB" sz="1200" b="1">
                <a:solidFill>
                  <a:srgbClr val="000000"/>
                </a:solidFill>
                <a:ea typeface="MS PGothic" pitchFamily="34" charset="-128"/>
              </a:rPr>
              <a:t>host 1</a:t>
            </a:r>
          </a:p>
        </p:txBody>
      </p:sp>
      <p:sp>
        <p:nvSpPr>
          <p:cNvPr id="72714" name="Text Box 44"/>
          <p:cNvSpPr txBox="1">
            <a:spLocks noChangeArrowheads="1"/>
          </p:cNvSpPr>
          <p:nvPr/>
        </p:nvSpPr>
        <p:spPr bwMode="auto">
          <a:xfrm>
            <a:off x="6727825" y="863600"/>
            <a:ext cx="627063"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2945" tIns="95288" rIns="82945" bIns="41473"/>
          <a:lstStyle>
            <a:lvl1pPr eaLnBrk="0" hangingPunct="0">
              <a:tabLst>
                <a:tab pos="655638" algn="l"/>
              </a:tabLst>
              <a:defRPr>
                <a:solidFill>
                  <a:schemeClr val="tx1"/>
                </a:solidFill>
                <a:latin typeface="Arial" pitchFamily="34" charset="0"/>
                <a:cs typeface="Arial" pitchFamily="34" charset="0"/>
              </a:defRPr>
            </a:lvl1pPr>
            <a:lvl2pPr marL="742950" indent="-285750" eaLnBrk="0" hangingPunct="0">
              <a:tabLst>
                <a:tab pos="655638" algn="l"/>
              </a:tabLst>
              <a:defRPr>
                <a:solidFill>
                  <a:schemeClr val="tx1"/>
                </a:solidFill>
                <a:latin typeface="Arial" pitchFamily="34" charset="0"/>
                <a:cs typeface="Arial" pitchFamily="34" charset="0"/>
              </a:defRPr>
            </a:lvl2pPr>
            <a:lvl3pPr marL="1143000" indent="-228600" eaLnBrk="0" hangingPunct="0">
              <a:tabLst>
                <a:tab pos="655638" algn="l"/>
              </a:tabLst>
              <a:defRPr>
                <a:solidFill>
                  <a:schemeClr val="tx1"/>
                </a:solidFill>
                <a:latin typeface="Arial" pitchFamily="34" charset="0"/>
                <a:cs typeface="Arial" pitchFamily="34" charset="0"/>
              </a:defRPr>
            </a:lvl3pPr>
            <a:lvl4pPr marL="1600200" indent="-228600" eaLnBrk="0" hangingPunct="0">
              <a:tabLst>
                <a:tab pos="655638" algn="l"/>
              </a:tabLst>
              <a:defRPr>
                <a:solidFill>
                  <a:schemeClr val="tx1"/>
                </a:solidFill>
                <a:latin typeface="Arial" pitchFamily="34" charset="0"/>
                <a:cs typeface="Arial" pitchFamily="34" charset="0"/>
              </a:defRPr>
            </a:lvl4pPr>
            <a:lvl5pPr marL="2057400" indent="-228600" eaLnBrk="0" hangingPunct="0">
              <a:tabLst>
                <a:tab pos="655638" algn="l"/>
              </a:tabLst>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9pPr>
          </a:lstStyle>
          <a:p>
            <a:pPr algn="l" eaLnBrk="1" hangingPunct="1"/>
            <a:r>
              <a:rPr lang="en-GB" sz="1200" b="1">
                <a:solidFill>
                  <a:srgbClr val="000000"/>
                </a:solidFill>
                <a:ea typeface="MS PGothic" pitchFamily="34" charset="-128"/>
              </a:rPr>
              <a:t>host 3</a:t>
            </a:r>
          </a:p>
        </p:txBody>
      </p:sp>
      <p:sp>
        <p:nvSpPr>
          <p:cNvPr id="72715" name="AutoShape 48"/>
          <p:cNvSpPr>
            <a:spLocks noChangeArrowheads="1"/>
          </p:cNvSpPr>
          <p:nvPr/>
        </p:nvSpPr>
        <p:spPr bwMode="auto">
          <a:xfrm>
            <a:off x="3371850" y="6173787"/>
            <a:ext cx="857250" cy="376238"/>
          </a:xfrm>
          <a:prstGeom prst="roundRect">
            <a:avLst>
              <a:gd name="adj" fmla="val 16667"/>
            </a:avLst>
          </a:prstGeom>
          <a:solidFill>
            <a:srgbClr val="C00000"/>
          </a:solidFill>
          <a:ln>
            <a:noFill/>
          </a:ln>
          <a:extLst>
            <a:ext uri="{91240B29-F687-4f45-9708-019B960494DF}">
              <a14:hiddenLine xmlns:a14="http://schemas.microsoft.com/office/drawing/2010/main" w="9398">
                <a:solidFill>
                  <a:srgbClr val="000000"/>
                </a:solidFill>
                <a:round/>
                <a:headEnd/>
                <a:tailEnd/>
              </a14:hiddenLine>
            </a:ext>
          </a:extLst>
        </p:spPr>
        <p:txBody>
          <a:bodyPr lIns="82945" rIns="82945" bIns="137160"/>
          <a:lstStyle/>
          <a:p>
            <a:r>
              <a:rPr lang="en-GB" sz="1000">
                <a:solidFill>
                  <a:srgbClr val="FFFFFF"/>
                </a:solidFill>
              </a:rPr>
              <a:t>JMX </a:t>
            </a:r>
            <a:br>
              <a:rPr lang="en-GB" sz="1000">
                <a:solidFill>
                  <a:srgbClr val="FFFFFF"/>
                </a:solidFill>
              </a:rPr>
            </a:br>
            <a:r>
              <a:rPr lang="en-GB" sz="1000">
                <a:solidFill>
                  <a:srgbClr val="FFFFFF"/>
                </a:solidFill>
              </a:rPr>
              <a:t>Client</a:t>
            </a:r>
          </a:p>
        </p:txBody>
      </p:sp>
      <p:sp>
        <p:nvSpPr>
          <p:cNvPr id="72716" name="Rectangle 52"/>
          <p:cNvSpPr>
            <a:spLocks noChangeArrowheads="1"/>
          </p:cNvSpPr>
          <p:nvPr/>
        </p:nvSpPr>
        <p:spPr bwMode="auto">
          <a:xfrm>
            <a:off x="4057650" y="1189037"/>
            <a:ext cx="3425825" cy="952500"/>
          </a:xfrm>
          <a:prstGeom prst="rect">
            <a:avLst/>
          </a:prstGeom>
          <a:solidFill>
            <a:srgbClr val="DDDDDD">
              <a:alpha val="70979"/>
            </a:srgbClr>
          </a:solidFill>
          <a:ln>
            <a:noFill/>
          </a:ln>
          <a:extLst>
            <a:ext uri="{91240B29-F687-4f45-9708-019B960494DF}">
              <a14:hiddenLine xmlns:a14="http://schemas.microsoft.com/office/drawing/2010/main" w="21590">
                <a:solidFill>
                  <a:srgbClr val="000000"/>
                </a:solidFill>
                <a:round/>
                <a:headEnd/>
                <a:tailEnd/>
              </a14:hiddenLine>
            </a:ext>
          </a:extLst>
        </p:spPr>
        <p:txBody>
          <a:bodyPr wrap="none" lIns="82945" tIns="41473" rIns="82945" bIns="41473" anchor="ctr"/>
          <a:lstStyle/>
          <a:p>
            <a:pPr algn="l"/>
            <a:endParaRPr lang="en-US" sz="1600"/>
          </a:p>
        </p:txBody>
      </p:sp>
      <p:sp>
        <p:nvSpPr>
          <p:cNvPr id="72717" name="Rectangle 53"/>
          <p:cNvSpPr>
            <a:spLocks noChangeArrowheads="1"/>
          </p:cNvSpPr>
          <p:nvPr/>
        </p:nvSpPr>
        <p:spPr bwMode="auto">
          <a:xfrm>
            <a:off x="4189413" y="1312862"/>
            <a:ext cx="631825" cy="742950"/>
          </a:xfrm>
          <a:prstGeom prst="rect">
            <a:avLst/>
          </a:prstGeom>
          <a:solidFill>
            <a:srgbClr val="CC99FF"/>
          </a:solidFill>
          <a:ln>
            <a:noFill/>
          </a:ln>
          <a:extLst>
            <a:ext uri="{91240B29-F687-4f45-9708-019B960494DF}">
              <a14:hiddenLine xmlns:a14="http://schemas.microsoft.com/office/drawing/2010/main" w="9398">
                <a:solidFill>
                  <a:srgbClr val="000000"/>
                </a:solidFill>
                <a:round/>
                <a:headEnd/>
                <a:tailEnd/>
              </a14:hiddenLine>
            </a:ext>
          </a:extLst>
        </p:spPr>
        <p:txBody>
          <a:bodyPr wrap="none" lIns="82945" tIns="41473" rIns="82945" bIns="41473" anchor="ctr"/>
          <a:lstStyle/>
          <a:p>
            <a:pPr algn="l"/>
            <a:endParaRPr lang="en-US" sz="1600"/>
          </a:p>
        </p:txBody>
      </p:sp>
      <p:grpSp>
        <p:nvGrpSpPr>
          <p:cNvPr id="72718" name="Group 54"/>
          <p:cNvGrpSpPr>
            <a:grpSpLocks/>
          </p:cNvGrpSpPr>
          <p:nvPr/>
        </p:nvGrpSpPr>
        <p:grpSpPr bwMode="auto">
          <a:xfrm>
            <a:off x="4221163" y="1576387"/>
            <a:ext cx="563562" cy="250825"/>
            <a:chOff x="2499" y="618"/>
            <a:chExt cx="424" cy="199"/>
          </a:xfrm>
        </p:grpSpPr>
        <p:grpSp>
          <p:nvGrpSpPr>
            <p:cNvPr id="73031" name="Group 55"/>
            <p:cNvGrpSpPr>
              <a:grpSpLocks/>
            </p:cNvGrpSpPr>
            <p:nvPr/>
          </p:nvGrpSpPr>
          <p:grpSpPr bwMode="auto">
            <a:xfrm>
              <a:off x="2499" y="760"/>
              <a:ext cx="141" cy="57"/>
              <a:chOff x="2499" y="760"/>
              <a:chExt cx="141" cy="57"/>
            </a:xfrm>
          </p:grpSpPr>
          <p:sp>
            <p:nvSpPr>
              <p:cNvPr id="73074" name="Rectangle 56"/>
              <p:cNvSpPr>
                <a:spLocks noChangeArrowheads="1"/>
              </p:cNvSpPr>
              <p:nvPr/>
            </p:nvSpPr>
            <p:spPr bwMode="auto">
              <a:xfrm>
                <a:off x="2506"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75" name="Rectangle 57"/>
              <p:cNvSpPr>
                <a:spLocks noChangeArrowheads="1"/>
              </p:cNvSpPr>
              <p:nvPr/>
            </p:nvSpPr>
            <p:spPr bwMode="auto">
              <a:xfrm>
                <a:off x="2541"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76" name="Rectangle 58"/>
              <p:cNvSpPr>
                <a:spLocks noChangeArrowheads="1"/>
              </p:cNvSpPr>
              <p:nvPr/>
            </p:nvSpPr>
            <p:spPr bwMode="auto">
              <a:xfrm>
                <a:off x="2577"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77" name="Rectangle 59"/>
              <p:cNvSpPr>
                <a:spLocks noChangeArrowheads="1"/>
              </p:cNvSpPr>
              <p:nvPr/>
            </p:nvSpPr>
            <p:spPr bwMode="auto">
              <a:xfrm>
                <a:off x="2612"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78" name="Text Box 60"/>
              <p:cNvSpPr txBox="1">
                <a:spLocks noChangeArrowheads="1"/>
              </p:cNvSpPr>
              <p:nvPr/>
            </p:nvSpPr>
            <p:spPr bwMode="auto">
              <a:xfrm>
                <a:off x="2499" y="771"/>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Feature Manager</a:t>
                </a:r>
              </a:p>
            </p:txBody>
          </p:sp>
        </p:grpSp>
        <p:grpSp>
          <p:nvGrpSpPr>
            <p:cNvPr id="73032" name="Group 61"/>
            <p:cNvGrpSpPr>
              <a:grpSpLocks/>
            </p:cNvGrpSpPr>
            <p:nvPr/>
          </p:nvGrpSpPr>
          <p:grpSpPr bwMode="auto">
            <a:xfrm>
              <a:off x="2641" y="760"/>
              <a:ext cx="141" cy="57"/>
              <a:chOff x="2641" y="760"/>
              <a:chExt cx="141" cy="57"/>
            </a:xfrm>
          </p:grpSpPr>
          <p:sp>
            <p:nvSpPr>
              <p:cNvPr id="73069" name="Rectangle 62"/>
              <p:cNvSpPr>
                <a:spLocks noChangeArrowheads="1"/>
              </p:cNvSpPr>
              <p:nvPr/>
            </p:nvSpPr>
            <p:spPr bwMode="auto">
              <a:xfrm>
                <a:off x="2648"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70" name="Rectangle 63"/>
              <p:cNvSpPr>
                <a:spLocks noChangeArrowheads="1"/>
              </p:cNvSpPr>
              <p:nvPr/>
            </p:nvSpPr>
            <p:spPr bwMode="auto">
              <a:xfrm>
                <a:off x="2683"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71" name="Rectangle 64"/>
              <p:cNvSpPr>
                <a:spLocks noChangeArrowheads="1"/>
              </p:cNvSpPr>
              <p:nvPr/>
            </p:nvSpPr>
            <p:spPr bwMode="auto">
              <a:xfrm>
                <a:off x="2719"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72" name="Rectangle 65"/>
              <p:cNvSpPr>
                <a:spLocks noChangeArrowheads="1"/>
              </p:cNvSpPr>
              <p:nvPr/>
            </p:nvSpPr>
            <p:spPr bwMode="auto">
              <a:xfrm>
                <a:off x="2755"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73" name="Text Box 66"/>
              <p:cNvSpPr txBox="1">
                <a:spLocks noChangeArrowheads="1"/>
              </p:cNvSpPr>
              <p:nvPr/>
            </p:nvSpPr>
            <p:spPr bwMode="auto">
              <a:xfrm>
                <a:off x="2641" y="771"/>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HTTP Transport</a:t>
                </a:r>
              </a:p>
            </p:txBody>
          </p:sp>
        </p:grpSp>
        <p:grpSp>
          <p:nvGrpSpPr>
            <p:cNvPr id="73033" name="Group 67"/>
            <p:cNvGrpSpPr>
              <a:grpSpLocks/>
            </p:cNvGrpSpPr>
            <p:nvPr/>
          </p:nvGrpSpPr>
          <p:grpSpPr bwMode="auto">
            <a:xfrm>
              <a:off x="2783" y="760"/>
              <a:ext cx="141" cy="57"/>
              <a:chOff x="2783" y="760"/>
              <a:chExt cx="141" cy="57"/>
            </a:xfrm>
          </p:grpSpPr>
          <p:sp>
            <p:nvSpPr>
              <p:cNvPr id="73064" name="Rectangle 68"/>
              <p:cNvSpPr>
                <a:spLocks noChangeArrowheads="1"/>
              </p:cNvSpPr>
              <p:nvPr/>
            </p:nvSpPr>
            <p:spPr bwMode="auto">
              <a:xfrm>
                <a:off x="2790"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65" name="Rectangle 69"/>
              <p:cNvSpPr>
                <a:spLocks noChangeArrowheads="1"/>
              </p:cNvSpPr>
              <p:nvPr/>
            </p:nvSpPr>
            <p:spPr bwMode="auto">
              <a:xfrm>
                <a:off x="2825"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66" name="Rectangle 70"/>
              <p:cNvSpPr>
                <a:spLocks noChangeArrowheads="1"/>
              </p:cNvSpPr>
              <p:nvPr/>
            </p:nvSpPr>
            <p:spPr bwMode="auto">
              <a:xfrm>
                <a:off x="2861"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67" name="Rectangle 71"/>
              <p:cNvSpPr>
                <a:spLocks noChangeArrowheads="1"/>
              </p:cNvSpPr>
              <p:nvPr/>
            </p:nvSpPr>
            <p:spPr bwMode="auto">
              <a:xfrm>
                <a:off x="2896"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68" name="Text Box 72"/>
              <p:cNvSpPr txBox="1">
                <a:spLocks noChangeArrowheads="1"/>
              </p:cNvSpPr>
              <p:nvPr/>
            </p:nvSpPr>
            <p:spPr bwMode="auto">
              <a:xfrm>
                <a:off x="2783" y="771"/>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Application Manager</a:t>
                </a:r>
              </a:p>
            </p:txBody>
          </p:sp>
        </p:grpSp>
        <p:grpSp>
          <p:nvGrpSpPr>
            <p:cNvPr id="73034" name="Group 73"/>
            <p:cNvGrpSpPr>
              <a:grpSpLocks/>
            </p:cNvGrpSpPr>
            <p:nvPr/>
          </p:nvGrpSpPr>
          <p:grpSpPr bwMode="auto">
            <a:xfrm>
              <a:off x="2570" y="713"/>
              <a:ext cx="141" cy="57"/>
              <a:chOff x="2570" y="713"/>
              <a:chExt cx="141" cy="57"/>
            </a:xfrm>
          </p:grpSpPr>
          <p:sp>
            <p:nvSpPr>
              <p:cNvPr id="73059" name="Rectangle 74"/>
              <p:cNvSpPr>
                <a:spLocks noChangeArrowheads="1"/>
              </p:cNvSpPr>
              <p:nvPr/>
            </p:nvSpPr>
            <p:spPr bwMode="auto">
              <a:xfrm>
                <a:off x="2577"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60" name="Rectangle 75"/>
              <p:cNvSpPr>
                <a:spLocks noChangeArrowheads="1"/>
              </p:cNvSpPr>
              <p:nvPr/>
            </p:nvSpPr>
            <p:spPr bwMode="auto">
              <a:xfrm>
                <a:off x="2612"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61" name="Rectangle 76"/>
              <p:cNvSpPr>
                <a:spLocks noChangeArrowheads="1"/>
              </p:cNvSpPr>
              <p:nvPr/>
            </p:nvSpPr>
            <p:spPr bwMode="auto">
              <a:xfrm>
                <a:off x="2648"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62" name="Rectangle 77"/>
              <p:cNvSpPr>
                <a:spLocks noChangeArrowheads="1"/>
              </p:cNvSpPr>
              <p:nvPr/>
            </p:nvSpPr>
            <p:spPr bwMode="auto">
              <a:xfrm>
                <a:off x="2683"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63" name="Text Box 78"/>
              <p:cNvSpPr txBox="1">
                <a:spLocks noChangeArrowheads="1"/>
              </p:cNvSpPr>
              <p:nvPr/>
            </p:nvSpPr>
            <p:spPr bwMode="auto">
              <a:xfrm>
                <a:off x="2570" y="724"/>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servlet-3.0</a:t>
                </a:r>
              </a:p>
            </p:txBody>
          </p:sp>
        </p:grpSp>
        <p:grpSp>
          <p:nvGrpSpPr>
            <p:cNvPr id="73035" name="Group 79"/>
            <p:cNvGrpSpPr>
              <a:grpSpLocks/>
            </p:cNvGrpSpPr>
            <p:nvPr/>
          </p:nvGrpSpPr>
          <p:grpSpPr bwMode="auto">
            <a:xfrm>
              <a:off x="2499" y="665"/>
              <a:ext cx="141" cy="58"/>
              <a:chOff x="2499" y="665"/>
              <a:chExt cx="141" cy="58"/>
            </a:xfrm>
          </p:grpSpPr>
          <p:sp>
            <p:nvSpPr>
              <p:cNvPr id="73054" name="Rectangle 80"/>
              <p:cNvSpPr>
                <a:spLocks noChangeArrowheads="1"/>
              </p:cNvSpPr>
              <p:nvPr/>
            </p:nvSpPr>
            <p:spPr bwMode="auto">
              <a:xfrm>
                <a:off x="2506"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55" name="Rectangle 81"/>
              <p:cNvSpPr>
                <a:spLocks noChangeArrowheads="1"/>
              </p:cNvSpPr>
              <p:nvPr/>
            </p:nvSpPr>
            <p:spPr bwMode="auto">
              <a:xfrm>
                <a:off x="2541"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56" name="Rectangle 82"/>
              <p:cNvSpPr>
                <a:spLocks noChangeArrowheads="1"/>
              </p:cNvSpPr>
              <p:nvPr/>
            </p:nvSpPr>
            <p:spPr bwMode="auto">
              <a:xfrm>
                <a:off x="2577"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57" name="Rectangle 83"/>
              <p:cNvSpPr>
                <a:spLocks noChangeArrowheads="1"/>
              </p:cNvSpPr>
              <p:nvPr/>
            </p:nvSpPr>
            <p:spPr bwMode="auto">
              <a:xfrm>
                <a:off x="2612"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58" name="Text Box 84"/>
              <p:cNvSpPr txBox="1">
                <a:spLocks noChangeArrowheads="1"/>
              </p:cNvSpPr>
              <p:nvPr/>
            </p:nvSpPr>
            <p:spPr bwMode="auto">
              <a:xfrm>
                <a:off x="2499" y="676"/>
                <a:ext cx="141" cy="47"/>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jsp-2.2</a:t>
                </a:r>
              </a:p>
            </p:txBody>
          </p:sp>
        </p:grpSp>
        <p:grpSp>
          <p:nvGrpSpPr>
            <p:cNvPr id="73036" name="Group 85"/>
            <p:cNvGrpSpPr>
              <a:grpSpLocks/>
            </p:cNvGrpSpPr>
            <p:nvPr/>
          </p:nvGrpSpPr>
          <p:grpSpPr bwMode="auto">
            <a:xfrm>
              <a:off x="2712" y="713"/>
              <a:ext cx="141" cy="56"/>
              <a:chOff x="2712" y="713"/>
              <a:chExt cx="141" cy="56"/>
            </a:xfrm>
          </p:grpSpPr>
          <p:sp>
            <p:nvSpPr>
              <p:cNvPr id="73049" name="Rectangle 86"/>
              <p:cNvSpPr>
                <a:spLocks noChangeArrowheads="1"/>
              </p:cNvSpPr>
              <p:nvPr/>
            </p:nvSpPr>
            <p:spPr bwMode="auto">
              <a:xfrm>
                <a:off x="2719"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50" name="Rectangle 87"/>
              <p:cNvSpPr>
                <a:spLocks noChangeArrowheads="1"/>
              </p:cNvSpPr>
              <p:nvPr/>
            </p:nvSpPr>
            <p:spPr bwMode="auto">
              <a:xfrm>
                <a:off x="2754"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51" name="Rectangle 88"/>
              <p:cNvSpPr>
                <a:spLocks noChangeArrowheads="1"/>
              </p:cNvSpPr>
              <p:nvPr/>
            </p:nvSpPr>
            <p:spPr bwMode="auto">
              <a:xfrm>
                <a:off x="2790"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52" name="Rectangle 89"/>
              <p:cNvSpPr>
                <a:spLocks noChangeArrowheads="1"/>
              </p:cNvSpPr>
              <p:nvPr/>
            </p:nvSpPr>
            <p:spPr bwMode="auto">
              <a:xfrm>
                <a:off x="2825"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53" name="Text Box 90"/>
              <p:cNvSpPr txBox="1">
                <a:spLocks noChangeArrowheads="1"/>
              </p:cNvSpPr>
              <p:nvPr/>
            </p:nvSpPr>
            <p:spPr bwMode="auto">
              <a:xfrm>
                <a:off x="2712" y="723"/>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appsecurity-1.0</a:t>
                </a:r>
              </a:p>
            </p:txBody>
          </p:sp>
        </p:grpSp>
        <p:grpSp>
          <p:nvGrpSpPr>
            <p:cNvPr id="73037" name="Group 91"/>
            <p:cNvGrpSpPr>
              <a:grpSpLocks/>
            </p:cNvGrpSpPr>
            <p:nvPr/>
          </p:nvGrpSpPr>
          <p:grpSpPr bwMode="auto">
            <a:xfrm>
              <a:off x="2641" y="665"/>
              <a:ext cx="141" cy="58"/>
              <a:chOff x="2641" y="665"/>
              <a:chExt cx="141" cy="58"/>
            </a:xfrm>
          </p:grpSpPr>
          <p:sp>
            <p:nvSpPr>
              <p:cNvPr id="73044" name="Rectangle 92"/>
              <p:cNvSpPr>
                <a:spLocks noChangeArrowheads="1"/>
              </p:cNvSpPr>
              <p:nvPr/>
            </p:nvSpPr>
            <p:spPr bwMode="auto">
              <a:xfrm>
                <a:off x="2648"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45" name="Rectangle 93"/>
              <p:cNvSpPr>
                <a:spLocks noChangeArrowheads="1"/>
              </p:cNvSpPr>
              <p:nvPr/>
            </p:nvSpPr>
            <p:spPr bwMode="auto">
              <a:xfrm>
                <a:off x="2683"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46" name="Rectangle 94"/>
              <p:cNvSpPr>
                <a:spLocks noChangeArrowheads="1"/>
              </p:cNvSpPr>
              <p:nvPr/>
            </p:nvSpPr>
            <p:spPr bwMode="auto">
              <a:xfrm>
                <a:off x="2719"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47" name="Rectangle 95"/>
              <p:cNvSpPr>
                <a:spLocks noChangeArrowheads="1"/>
              </p:cNvSpPr>
              <p:nvPr/>
            </p:nvSpPr>
            <p:spPr bwMode="auto">
              <a:xfrm>
                <a:off x="2755"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48" name="Text Box 96"/>
              <p:cNvSpPr txBox="1">
                <a:spLocks noChangeArrowheads="1"/>
              </p:cNvSpPr>
              <p:nvPr/>
            </p:nvSpPr>
            <p:spPr bwMode="auto">
              <a:xfrm>
                <a:off x="2641" y="676"/>
                <a:ext cx="141" cy="47"/>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restconnector-1.0</a:t>
                </a:r>
              </a:p>
            </p:txBody>
          </p:sp>
        </p:grpSp>
        <p:grpSp>
          <p:nvGrpSpPr>
            <p:cNvPr id="73038" name="Group 97"/>
            <p:cNvGrpSpPr>
              <a:grpSpLocks/>
            </p:cNvGrpSpPr>
            <p:nvPr/>
          </p:nvGrpSpPr>
          <p:grpSpPr bwMode="auto">
            <a:xfrm>
              <a:off x="2570" y="618"/>
              <a:ext cx="141" cy="57"/>
              <a:chOff x="2570" y="618"/>
              <a:chExt cx="141" cy="57"/>
            </a:xfrm>
          </p:grpSpPr>
          <p:sp>
            <p:nvSpPr>
              <p:cNvPr id="73039" name="Rectangle 98"/>
              <p:cNvSpPr>
                <a:spLocks noChangeArrowheads="1"/>
              </p:cNvSpPr>
              <p:nvPr/>
            </p:nvSpPr>
            <p:spPr bwMode="auto">
              <a:xfrm>
                <a:off x="2577" y="618"/>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40" name="Rectangle 99"/>
              <p:cNvSpPr>
                <a:spLocks noChangeArrowheads="1"/>
              </p:cNvSpPr>
              <p:nvPr/>
            </p:nvSpPr>
            <p:spPr bwMode="auto">
              <a:xfrm>
                <a:off x="2612" y="618"/>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41" name="Rectangle 100"/>
              <p:cNvSpPr>
                <a:spLocks noChangeArrowheads="1"/>
              </p:cNvSpPr>
              <p:nvPr/>
            </p:nvSpPr>
            <p:spPr bwMode="auto">
              <a:xfrm>
                <a:off x="2648" y="618"/>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42" name="Rectangle 101"/>
              <p:cNvSpPr>
                <a:spLocks noChangeArrowheads="1"/>
              </p:cNvSpPr>
              <p:nvPr/>
            </p:nvSpPr>
            <p:spPr bwMode="auto">
              <a:xfrm>
                <a:off x="2683" y="618"/>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43" name="Text Box 102"/>
              <p:cNvSpPr txBox="1">
                <a:spLocks noChangeArrowheads="1"/>
              </p:cNvSpPr>
              <p:nvPr/>
            </p:nvSpPr>
            <p:spPr bwMode="auto">
              <a:xfrm>
                <a:off x="2570" y="628"/>
                <a:ext cx="141" cy="47"/>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jpa-2.0</a:t>
                </a:r>
              </a:p>
            </p:txBody>
          </p:sp>
        </p:grpSp>
      </p:grpSp>
      <p:sp>
        <p:nvSpPr>
          <p:cNvPr id="72719" name="AutoShape 104"/>
          <p:cNvSpPr>
            <a:spLocks noChangeArrowheads="1"/>
          </p:cNvSpPr>
          <p:nvPr/>
        </p:nvSpPr>
        <p:spPr bwMode="auto">
          <a:xfrm>
            <a:off x="4294188" y="1343025"/>
            <a:ext cx="392112" cy="169862"/>
          </a:xfrm>
          <a:prstGeom prst="roundRect">
            <a:avLst>
              <a:gd name="adj" fmla="val 16667"/>
            </a:avLst>
          </a:prstGeom>
          <a:solidFill>
            <a:srgbClr val="339966"/>
          </a:solidFill>
          <a:ln w="9398">
            <a:solidFill>
              <a:srgbClr val="000000"/>
            </a:solidFill>
            <a:round/>
            <a:headEnd/>
            <a:tailEnd/>
          </a:ln>
        </p:spPr>
        <p:txBody>
          <a:bodyPr lIns="82945" rIns="82945" bIns="137160"/>
          <a:lstStyle/>
          <a:p>
            <a:pPr algn="l"/>
            <a:r>
              <a:rPr lang="en-GB" sz="700">
                <a:solidFill>
                  <a:srgbClr val="FFFFFF"/>
                </a:solidFill>
              </a:rPr>
              <a:t>Apps</a:t>
            </a:r>
          </a:p>
        </p:txBody>
      </p:sp>
      <p:sp>
        <p:nvSpPr>
          <p:cNvPr id="72720" name="Text Box 105"/>
          <p:cNvSpPr txBox="1">
            <a:spLocks noChangeArrowheads="1"/>
          </p:cNvSpPr>
          <p:nvPr/>
        </p:nvSpPr>
        <p:spPr bwMode="auto">
          <a:xfrm>
            <a:off x="4162425" y="1770062"/>
            <a:ext cx="7318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2945" tIns="89116" rIns="82945" bIns="41473"/>
          <a:lstStyle>
            <a:lvl1pPr eaLnBrk="0" hangingPunct="0">
              <a:tabLst>
                <a:tab pos="655638" algn="l"/>
              </a:tabLst>
              <a:defRPr>
                <a:solidFill>
                  <a:schemeClr val="tx1"/>
                </a:solidFill>
                <a:latin typeface="Arial" pitchFamily="34" charset="0"/>
                <a:cs typeface="Arial" pitchFamily="34" charset="0"/>
              </a:defRPr>
            </a:lvl1pPr>
            <a:lvl2pPr marL="742950" indent="-285750" eaLnBrk="0" hangingPunct="0">
              <a:tabLst>
                <a:tab pos="655638" algn="l"/>
              </a:tabLst>
              <a:defRPr>
                <a:solidFill>
                  <a:schemeClr val="tx1"/>
                </a:solidFill>
                <a:latin typeface="Arial" pitchFamily="34" charset="0"/>
                <a:cs typeface="Arial" pitchFamily="34" charset="0"/>
              </a:defRPr>
            </a:lvl2pPr>
            <a:lvl3pPr marL="1143000" indent="-228600" eaLnBrk="0" hangingPunct="0">
              <a:tabLst>
                <a:tab pos="655638" algn="l"/>
              </a:tabLst>
              <a:defRPr>
                <a:solidFill>
                  <a:schemeClr val="tx1"/>
                </a:solidFill>
                <a:latin typeface="Arial" pitchFamily="34" charset="0"/>
                <a:cs typeface="Arial" pitchFamily="34" charset="0"/>
              </a:defRPr>
            </a:lvl3pPr>
            <a:lvl4pPr marL="1600200" indent="-228600" eaLnBrk="0" hangingPunct="0">
              <a:tabLst>
                <a:tab pos="655638" algn="l"/>
              </a:tabLst>
              <a:defRPr>
                <a:solidFill>
                  <a:schemeClr val="tx1"/>
                </a:solidFill>
                <a:latin typeface="Arial" pitchFamily="34" charset="0"/>
                <a:cs typeface="Arial" pitchFamily="34" charset="0"/>
              </a:defRPr>
            </a:lvl4pPr>
            <a:lvl5pPr marL="2057400" indent="-228600" eaLnBrk="0" hangingPunct="0">
              <a:tabLst>
                <a:tab pos="655638" algn="l"/>
              </a:tabLst>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9pPr>
          </a:lstStyle>
          <a:p>
            <a:pPr algn="l" eaLnBrk="1" hangingPunct="1"/>
            <a:r>
              <a:rPr lang="en-GB" sz="700">
                <a:solidFill>
                  <a:srgbClr val="000000"/>
                </a:solidFill>
                <a:ea typeface="MS PGothic" pitchFamily="34" charset="-128"/>
              </a:rPr>
              <a:t>Liberty Profile</a:t>
            </a:r>
          </a:p>
          <a:p>
            <a:pPr algn="l" eaLnBrk="1" hangingPunct="1">
              <a:lnSpc>
                <a:spcPct val="91000"/>
              </a:lnSpc>
            </a:pPr>
            <a:r>
              <a:rPr lang="en-GB" sz="700">
                <a:solidFill>
                  <a:srgbClr val="000000"/>
                </a:solidFill>
                <a:ea typeface="MS PGothic" pitchFamily="34" charset="-128"/>
              </a:rPr>
              <a:t>Server 1</a:t>
            </a:r>
          </a:p>
        </p:txBody>
      </p:sp>
      <p:sp>
        <p:nvSpPr>
          <p:cNvPr id="72721" name="Rectangle 106"/>
          <p:cNvSpPr>
            <a:spLocks noChangeArrowheads="1"/>
          </p:cNvSpPr>
          <p:nvPr/>
        </p:nvSpPr>
        <p:spPr bwMode="auto">
          <a:xfrm>
            <a:off x="5395913" y="1312862"/>
            <a:ext cx="631825" cy="742950"/>
          </a:xfrm>
          <a:prstGeom prst="rect">
            <a:avLst/>
          </a:prstGeom>
          <a:solidFill>
            <a:srgbClr val="CC99FF"/>
          </a:solidFill>
          <a:ln>
            <a:noFill/>
          </a:ln>
          <a:extLst>
            <a:ext uri="{91240B29-F687-4f45-9708-019B960494DF}">
              <a14:hiddenLine xmlns:a14="http://schemas.microsoft.com/office/drawing/2010/main" w="9398">
                <a:solidFill>
                  <a:srgbClr val="000000"/>
                </a:solidFill>
                <a:round/>
                <a:headEnd/>
                <a:tailEnd/>
              </a14:hiddenLine>
            </a:ext>
          </a:extLst>
        </p:spPr>
        <p:txBody>
          <a:bodyPr wrap="none" lIns="82945" tIns="41473" rIns="82945" bIns="41473" anchor="ctr"/>
          <a:lstStyle/>
          <a:p>
            <a:pPr algn="l"/>
            <a:endParaRPr lang="en-US" sz="1600"/>
          </a:p>
        </p:txBody>
      </p:sp>
      <p:grpSp>
        <p:nvGrpSpPr>
          <p:cNvPr id="72722" name="Group 107"/>
          <p:cNvGrpSpPr>
            <a:grpSpLocks/>
          </p:cNvGrpSpPr>
          <p:nvPr/>
        </p:nvGrpSpPr>
        <p:grpSpPr bwMode="auto">
          <a:xfrm>
            <a:off x="5427663" y="1576387"/>
            <a:ext cx="566737" cy="250825"/>
            <a:chOff x="3405" y="618"/>
            <a:chExt cx="426" cy="199"/>
          </a:xfrm>
        </p:grpSpPr>
        <p:grpSp>
          <p:nvGrpSpPr>
            <p:cNvPr id="72983" name="Group 108"/>
            <p:cNvGrpSpPr>
              <a:grpSpLocks/>
            </p:cNvGrpSpPr>
            <p:nvPr/>
          </p:nvGrpSpPr>
          <p:grpSpPr bwMode="auto">
            <a:xfrm>
              <a:off x="3405" y="760"/>
              <a:ext cx="141" cy="57"/>
              <a:chOff x="3405" y="760"/>
              <a:chExt cx="141" cy="57"/>
            </a:xfrm>
          </p:grpSpPr>
          <p:sp>
            <p:nvSpPr>
              <p:cNvPr id="73026" name="Rectangle 109"/>
              <p:cNvSpPr>
                <a:spLocks noChangeArrowheads="1"/>
              </p:cNvSpPr>
              <p:nvPr/>
            </p:nvSpPr>
            <p:spPr bwMode="auto">
              <a:xfrm>
                <a:off x="3412"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27" name="Rectangle 110"/>
              <p:cNvSpPr>
                <a:spLocks noChangeArrowheads="1"/>
              </p:cNvSpPr>
              <p:nvPr/>
            </p:nvSpPr>
            <p:spPr bwMode="auto">
              <a:xfrm>
                <a:off x="3448"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28" name="Rectangle 111"/>
              <p:cNvSpPr>
                <a:spLocks noChangeArrowheads="1"/>
              </p:cNvSpPr>
              <p:nvPr/>
            </p:nvSpPr>
            <p:spPr bwMode="auto">
              <a:xfrm>
                <a:off x="3483"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29" name="Rectangle 112"/>
              <p:cNvSpPr>
                <a:spLocks noChangeArrowheads="1"/>
              </p:cNvSpPr>
              <p:nvPr/>
            </p:nvSpPr>
            <p:spPr bwMode="auto">
              <a:xfrm>
                <a:off x="3519"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30" name="Text Box 113"/>
              <p:cNvSpPr txBox="1">
                <a:spLocks noChangeArrowheads="1"/>
              </p:cNvSpPr>
              <p:nvPr/>
            </p:nvSpPr>
            <p:spPr bwMode="auto">
              <a:xfrm>
                <a:off x="3405" y="771"/>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Feature Manager</a:t>
                </a:r>
              </a:p>
            </p:txBody>
          </p:sp>
        </p:grpSp>
        <p:grpSp>
          <p:nvGrpSpPr>
            <p:cNvPr id="72984" name="Group 114"/>
            <p:cNvGrpSpPr>
              <a:grpSpLocks/>
            </p:cNvGrpSpPr>
            <p:nvPr/>
          </p:nvGrpSpPr>
          <p:grpSpPr bwMode="auto">
            <a:xfrm>
              <a:off x="3547" y="760"/>
              <a:ext cx="141" cy="57"/>
              <a:chOff x="3547" y="760"/>
              <a:chExt cx="141" cy="57"/>
            </a:xfrm>
          </p:grpSpPr>
          <p:sp>
            <p:nvSpPr>
              <p:cNvPr id="73021" name="Rectangle 115"/>
              <p:cNvSpPr>
                <a:spLocks noChangeArrowheads="1"/>
              </p:cNvSpPr>
              <p:nvPr/>
            </p:nvSpPr>
            <p:spPr bwMode="auto">
              <a:xfrm>
                <a:off x="3555"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22" name="Rectangle 116"/>
              <p:cNvSpPr>
                <a:spLocks noChangeArrowheads="1"/>
              </p:cNvSpPr>
              <p:nvPr/>
            </p:nvSpPr>
            <p:spPr bwMode="auto">
              <a:xfrm>
                <a:off x="3590"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23" name="Rectangle 117"/>
              <p:cNvSpPr>
                <a:spLocks noChangeArrowheads="1"/>
              </p:cNvSpPr>
              <p:nvPr/>
            </p:nvSpPr>
            <p:spPr bwMode="auto">
              <a:xfrm>
                <a:off x="3626"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24" name="Rectangle 118"/>
              <p:cNvSpPr>
                <a:spLocks noChangeArrowheads="1"/>
              </p:cNvSpPr>
              <p:nvPr/>
            </p:nvSpPr>
            <p:spPr bwMode="auto">
              <a:xfrm>
                <a:off x="3661"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25" name="Text Box 119"/>
              <p:cNvSpPr txBox="1">
                <a:spLocks noChangeArrowheads="1"/>
              </p:cNvSpPr>
              <p:nvPr/>
            </p:nvSpPr>
            <p:spPr bwMode="auto">
              <a:xfrm>
                <a:off x="3547" y="771"/>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HTTP Transport</a:t>
                </a:r>
              </a:p>
            </p:txBody>
          </p:sp>
        </p:grpSp>
        <p:grpSp>
          <p:nvGrpSpPr>
            <p:cNvPr id="72985" name="Group 120"/>
            <p:cNvGrpSpPr>
              <a:grpSpLocks/>
            </p:cNvGrpSpPr>
            <p:nvPr/>
          </p:nvGrpSpPr>
          <p:grpSpPr bwMode="auto">
            <a:xfrm>
              <a:off x="3690" y="760"/>
              <a:ext cx="141" cy="57"/>
              <a:chOff x="3690" y="760"/>
              <a:chExt cx="141" cy="57"/>
            </a:xfrm>
          </p:grpSpPr>
          <p:sp>
            <p:nvSpPr>
              <p:cNvPr id="73016" name="Rectangle 121"/>
              <p:cNvSpPr>
                <a:spLocks noChangeArrowheads="1"/>
              </p:cNvSpPr>
              <p:nvPr/>
            </p:nvSpPr>
            <p:spPr bwMode="auto">
              <a:xfrm>
                <a:off x="3697"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17" name="Rectangle 122"/>
              <p:cNvSpPr>
                <a:spLocks noChangeArrowheads="1"/>
              </p:cNvSpPr>
              <p:nvPr/>
            </p:nvSpPr>
            <p:spPr bwMode="auto">
              <a:xfrm>
                <a:off x="3732"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18" name="Rectangle 123"/>
              <p:cNvSpPr>
                <a:spLocks noChangeArrowheads="1"/>
              </p:cNvSpPr>
              <p:nvPr/>
            </p:nvSpPr>
            <p:spPr bwMode="auto">
              <a:xfrm>
                <a:off x="3768"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19" name="Rectangle 124"/>
              <p:cNvSpPr>
                <a:spLocks noChangeArrowheads="1"/>
              </p:cNvSpPr>
              <p:nvPr/>
            </p:nvSpPr>
            <p:spPr bwMode="auto">
              <a:xfrm>
                <a:off x="3803"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20" name="Text Box 125"/>
              <p:cNvSpPr txBox="1">
                <a:spLocks noChangeArrowheads="1"/>
              </p:cNvSpPr>
              <p:nvPr/>
            </p:nvSpPr>
            <p:spPr bwMode="auto">
              <a:xfrm>
                <a:off x="3690" y="771"/>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Application Manager</a:t>
                </a:r>
              </a:p>
            </p:txBody>
          </p:sp>
        </p:grpSp>
        <p:grpSp>
          <p:nvGrpSpPr>
            <p:cNvPr id="72986" name="Group 126"/>
            <p:cNvGrpSpPr>
              <a:grpSpLocks/>
            </p:cNvGrpSpPr>
            <p:nvPr/>
          </p:nvGrpSpPr>
          <p:grpSpPr bwMode="auto">
            <a:xfrm>
              <a:off x="3476" y="713"/>
              <a:ext cx="141" cy="57"/>
              <a:chOff x="3476" y="713"/>
              <a:chExt cx="141" cy="57"/>
            </a:xfrm>
          </p:grpSpPr>
          <p:sp>
            <p:nvSpPr>
              <p:cNvPr id="73011" name="Rectangle 127"/>
              <p:cNvSpPr>
                <a:spLocks noChangeArrowheads="1"/>
              </p:cNvSpPr>
              <p:nvPr/>
            </p:nvSpPr>
            <p:spPr bwMode="auto">
              <a:xfrm>
                <a:off x="3483"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12" name="Rectangle 128"/>
              <p:cNvSpPr>
                <a:spLocks noChangeArrowheads="1"/>
              </p:cNvSpPr>
              <p:nvPr/>
            </p:nvSpPr>
            <p:spPr bwMode="auto">
              <a:xfrm>
                <a:off x="3519"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13" name="Rectangle 129"/>
              <p:cNvSpPr>
                <a:spLocks noChangeArrowheads="1"/>
              </p:cNvSpPr>
              <p:nvPr/>
            </p:nvSpPr>
            <p:spPr bwMode="auto">
              <a:xfrm>
                <a:off x="3554"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14" name="Rectangle 130"/>
              <p:cNvSpPr>
                <a:spLocks noChangeArrowheads="1"/>
              </p:cNvSpPr>
              <p:nvPr/>
            </p:nvSpPr>
            <p:spPr bwMode="auto">
              <a:xfrm>
                <a:off x="3590"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15" name="Text Box 131"/>
              <p:cNvSpPr txBox="1">
                <a:spLocks noChangeArrowheads="1"/>
              </p:cNvSpPr>
              <p:nvPr/>
            </p:nvSpPr>
            <p:spPr bwMode="auto">
              <a:xfrm>
                <a:off x="3476" y="724"/>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servlet-3.0</a:t>
                </a:r>
              </a:p>
            </p:txBody>
          </p:sp>
        </p:grpSp>
        <p:grpSp>
          <p:nvGrpSpPr>
            <p:cNvPr id="72987" name="Group 132"/>
            <p:cNvGrpSpPr>
              <a:grpSpLocks/>
            </p:cNvGrpSpPr>
            <p:nvPr/>
          </p:nvGrpSpPr>
          <p:grpSpPr bwMode="auto">
            <a:xfrm>
              <a:off x="3405" y="665"/>
              <a:ext cx="141" cy="58"/>
              <a:chOff x="3405" y="665"/>
              <a:chExt cx="141" cy="58"/>
            </a:xfrm>
          </p:grpSpPr>
          <p:sp>
            <p:nvSpPr>
              <p:cNvPr id="73006" name="Rectangle 133"/>
              <p:cNvSpPr>
                <a:spLocks noChangeArrowheads="1"/>
              </p:cNvSpPr>
              <p:nvPr/>
            </p:nvSpPr>
            <p:spPr bwMode="auto">
              <a:xfrm>
                <a:off x="3412"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07" name="Rectangle 134"/>
              <p:cNvSpPr>
                <a:spLocks noChangeArrowheads="1"/>
              </p:cNvSpPr>
              <p:nvPr/>
            </p:nvSpPr>
            <p:spPr bwMode="auto">
              <a:xfrm>
                <a:off x="3448"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08" name="Rectangle 135"/>
              <p:cNvSpPr>
                <a:spLocks noChangeArrowheads="1"/>
              </p:cNvSpPr>
              <p:nvPr/>
            </p:nvSpPr>
            <p:spPr bwMode="auto">
              <a:xfrm>
                <a:off x="3483"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09" name="Rectangle 136"/>
              <p:cNvSpPr>
                <a:spLocks noChangeArrowheads="1"/>
              </p:cNvSpPr>
              <p:nvPr/>
            </p:nvSpPr>
            <p:spPr bwMode="auto">
              <a:xfrm>
                <a:off x="3519"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10" name="Text Box 137"/>
              <p:cNvSpPr txBox="1">
                <a:spLocks noChangeArrowheads="1"/>
              </p:cNvSpPr>
              <p:nvPr/>
            </p:nvSpPr>
            <p:spPr bwMode="auto">
              <a:xfrm>
                <a:off x="3405" y="676"/>
                <a:ext cx="141" cy="47"/>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jsp-2.2</a:t>
                </a:r>
              </a:p>
            </p:txBody>
          </p:sp>
        </p:grpSp>
        <p:grpSp>
          <p:nvGrpSpPr>
            <p:cNvPr id="72988" name="Group 138"/>
            <p:cNvGrpSpPr>
              <a:grpSpLocks/>
            </p:cNvGrpSpPr>
            <p:nvPr/>
          </p:nvGrpSpPr>
          <p:grpSpPr bwMode="auto">
            <a:xfrm>
              <a:off x="3618" y="713"/>
              <a:ext cx="141" cy="56"/>
              <a:chOff x="3618" y="713"/>
              <a:chExt cx="141" cy="56"/>
            </a:xfrm>
          </p:grpSpPr>
          <p:sp>
            <p:nvSpPr>
              <p:cNvPr id="73001" name="Rectangle 139"/>
              <p:cNvSpPr>
                <a:spLocks noChangeArrowheads="1"/>
              </p:cNvSpPr>
              <p:nvPr/>
            </p:nvSpPr>
            <p:spPr bwMode="auto">
              <a:xfrm>
                <a:off x="3626"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02" name="Rectangle 140"/>
              <p:cNvSpPr>
                <a:spLocks noChangeArrowheads="1"/>
              </p:cNvSpPr>
              <p:nvPr/>
            </p:nvSpPr>
            <p:spPr bwMode="auto">
              <a:xfrm>
                <a:off x="3661"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03" name="Rectangle 141"/>
              <p:cNvSpPr>
                <a:spLocks noChangeArrowheads="1"/>
              </p:cNvSpPr>
              <p:nvPr/>
            </p:nvSpPr>
            <p:spPr bwMode="auto">
              <a:xfrm>
                <a:off x="3697"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04" name="Rectangle 142"/>
              <p:cNvSpPr>
                <a:spLocks noChangeArrowheads="1"/>
              </p:cNvSpPr>
              <p:nvPr/>
            </p:nvSpPr>
            <p:spPr bwMode="auto">
              <a:xfrm>
                <a:off x="3732"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05" name="Text Box 143"/>
              <p:cNvSpPr txBox="1">
                <a:spLocks noChangeArrowheads="1"/>
              </p:cNvSpPr>
              <p:nvPr/>
            </p:nvSpPr>
            <p:spPr bwMode="auto">
              <a:xfrm>
                <a:off x="3618" y="723"/>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appsecurity-1.0</a:t>
                </a:r>
              </a:p>
            </p:txBody>
          </p:sp>
        </p:grpSp>
        <p:grpSp>
          <p:nvGrpSpPr>
            <p:cNvPr id="72989" name="Group 144"/>
            <p:cNvGrpSpPr>
              <a:grpSpLocks/>
            </p:cNvGrpSpPr>
            <p:nvPr/>
          </p:nvGrpSpPr>
          <p:grpSpPr bwMode="auto">
            <a:xfrm>
              <a:off x="3547" y="665"/>
              <a:ext cx="141" cy="58"/>
              <a:chOff x="3547" y="665"/>
              <a:chExt cx="141" cy="58"/>
            </a:xfrm>
          </p:grpSpPr>
          <p:sp>
            <p:nvSpPr>
              <p:cNvPr id="72996" name="Rectangle 145"/>
              <p:cNvSpPr>
                <a:spLocks noChangeArrowheads="1"/>
              </p:cNvSpPr>
              <p:nvPr/>
            </p:nvSpPr>
            <p:spPr bwMode="auto">
              <a:xfrm>
                <a:off x="3555"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97" name="Rectangle 146"/>
              <p:cNvSpPr>
                <a:spLocks noChangeArrowheads="1"/>
              </p:cNvSpPr>
              <p:nvPr/>
            </p:nvSpPr>
            <p:spPr bwMode="auto">
              <a:xfrm>
                <a:off x="3590"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98" name="Rectangle 147"/>
              <p:cNvSpPr>
                <a:spLocks noChangeArrowheads="1"/>
              </p:cNvSpPr>
              <p:nvPr/>
            </p:nvSpPr>
            <p:spPr bwMode="auto">
              <a:xfrm>
                <a:off x="3626"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99" name="Rectangle 148"/>
              <p:cNvSpPr>
                <a:spLocks noChangeArrowheads="1"/>
              </p:cNvSpPr>
              <p:nvPr/>
            </p:nvSpPr>
            <p:spPr bwMode="auto">
              <a:xfrm>
                <a:off x="3661"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3000" name="Text Box 149"/>
              <p:cNvSpPr txBox="1">
                <a:spLocks noChangeArrowheads="1"/>
              </p:cNvSpPr>
              <p:nvPr/>
            </p:nvSpPr>
            <p:spPr bwMode="auto">
              <a:xfrm>
                <a:off x="3547" y="676"/>
                <a:ext cx="141" cy="47"/>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restconnector-1.0</a:t>
                </a:r>
              </a:p>
            </p:txBody>
          </p:sp>
        </p:grpSp>
        <p:grpSp>
          <p:nvGrpSpPr>
            <p:cNvPr id="72990" name="Group 150"/>
            <p:cNvGrpSpPr>
              <a:grpSpLocks/>
            </p:cNvGrpSpPr>
            <p:nvPr/>
          </p:nvGrpSpPr>
          <p:grpSpPr bwMode="auto">
            <a:xfrm>
              <a:off x="3476" y="618"/>
              <a:ext cx="141" cy="57"/>
              <a:chOff x="3476" y="618"/>
              <a:chExt cx="141" cy="57"/>
            </a:xfrm>
          </p:grpSpPr>
          <p:sp>
            <p:nvSpPr>
              <p:cNvPr id="72991" name="Rectangle 151"/>
              <p:cNvSpPr>
                <a:spLocks noChangeArrowheads="1"/>
              </p:cNvSpPr>
              <p:nvPr/>
            </p:nvSpPr>
            <p:spPr bwMode="auto">
              <a:xfrm>
                <a:off x="3483" y="618"/>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92" name="Rectangle 152"/>
              <p:cNvSpPr>
                <a:spLocks noChangeArrowheads="1"/>
              </p:cNvSpPr>
              <p:nvPr/>
            </p:nvSpPr>
            <p:spPr bwMode="auto">
              <a:xfrm>
                <a:off x="3519" y="618"/>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93" name="Rectangle 153"/>
              <p:cNvSpPr>
                <a:spLocks noChangeArrowheads="1"/>
              </p:cNvSpPr>
              <p:nvPr/>
            </p:nvSpPr>
            <p:spPr bwMode="auto">
              <a:xfrm>
                <a:off x="3554" y="618"/>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94" name="Rectangle 154"/>
              <p:cNvSpPr>
                <a:spLocks noChangeArrowheads="1"/>
              </p:cNvSpPr>
              <p:nvPr/>
            </p:nvSpPr>
            <p:spPr bwMode="auto">
              <a:xfrm>
                <a:off x="3590" y="618"/>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95" name="Text Box 155"/>
              <p:cNvSpPr txBox="1">
                <a:spLocks noChangeArrowheads="1"/>
              </p:cNvSpPr>
              <p:nvPr/>
            </p:nvSpPr>
            <p:spPr bwMode="auto">
              <a:xfrm>
                <a:off x="3476" y="628"/>
                <a:ext cx="141" cy="47"/>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jpa-2.0</a:t>
                </a:r>
              </a:p>
            </p:txBody>
          </p:sp>
        </p:grpSp>
      </p:grpSp>
      <p:sp>
        <p:nvSpPr>
          <p:cNvPr id="72723" name="AutoShape 157"/>
          <p:cNvSpPr>
            <a:spLocks noChangeArrowheads="1"/>
          </p:cNvSpPr>
          <p:nvPr/>
        </p:nvSpPr>
        <p:spPr bwMode="auto">
          <a:xfrm>
            <a:off x="5500688" y="1343025"/>
            <a:ext cx="392112" cy="169862"/>
          </a:xfrm>
          <a:prstGeom prst="roundRect">
            <a:avLst>
              <a:gd name="adj" fmla="val 16667"/>
            </a:avLst>
          </a:prstGeom>
          <a:solidFill>
            <a:srgbClr val="339966"/>
          </a:solidFill>
          <a:ln w="9398">
            <a:solidFill>
              <a:srgbClr val="000000"/>
            </a:solidFill>
            <a:round/>
            <a:headEnd/>
            <a:tailEnd/>
          </a:ln>
        </p:spPr>
        <p:txBody>
          <a:bodyPr lIns="82945" rIns="82945" bIns="137160"/>
          <a:lstStyle/>
          <a:p>
            <a:pPr algn="l"/>
            <a:r>
              <a:rPr lang="en-GB" sz="700">
                <a:solidFill>
                  <a:srgbClr val="FFFFFF"/>
                </a:solidFill>
              </a:rPr>
              <a:t>Apps</a:t>
            </a:r>
          </a:p>
        </p:txBody>
      </p:sp>
      <p:sp>
        <p:nvSpPr>
          <p:cNvPr id="72724" name="Text Box 158"/>
          <p:cNvSpPr txBox="1">
            <a:spLocks noChangeArrowheads="1"/>
          </p:cNvSpPr>
          <p:nvPr/>
        </p:nvSpPr>
        <p:spPr bwMode="auto">
          <a:xfrm>
            <a:off x="5368925" y="1770062"/>
            <a:ext cx="7318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2945" tIns="89116" rIns="82945" bIns="41473"/>
          <a:lstStyle>
            <a:lvl1pPr eaLnBrk="0" hangingPunct="0">
              <a:tabLst>
                <a:tab pos="655638" algn="l"/>
              </a:tabLst>
              <a:defRPr>
                <a:solidFill>
                  <a:schemeClr val="tx1"/>
                </a:solidFill>
                <a:latin typeface="Arial" pitchFamily="34" charset="0"/>
                <a:cs typeface="Arial" pitchFamily="34" charset="0"/>
              </a:defRPr>
            </a:lvl1pPr>
            <a:lvl2pPr marL="742950" indent="-285750" eaLnBrk="0" hangingPunct="0">
              <a:tabLst>
                <a:tab pos="655638" algn="l"/>
              </a:tabLst>
              <a:defRPr>
                <a:solidFill>
                  <a:schemeClr val="tx1"/>
                </a:solidFill>
                <a:latin typeface="Arial" pitchFamily="34" charset="0"/>
                <a:cs typeface="Arial" pitchFamily="34" charset="0"/>
              </a:defRPr>
            </a:lvl2pPr>
            <a:lvl3pPr marL="1143000" indent="-228600" eaLnBrk="0" hangingPunct="0">
              <a:tabLst>
                <a:tab pos="655638" algn="l"/>
              </a:tabLst>
              <a:defRPr>
                <a:solidFill>
                  <a:schemeClr val="tx1"/>
                </a:solidFill>
                <a:latin typeface="Arial" pitchFamily="34" charset="0"/>
                <a:cs typeface="Arial" pitchFamily="34" charset="0"/>
              </a:defRPr>
            </a:lvl3pPr>
            <a:lvl4pPr marL="1600200" indent="-228600" eaLnBrk="0" hangingPunct="0">
              <a:tabLst>
                <a:tab pos="655638" algn="l"/>
              </a:tabLst>
              <a:defRPr>
                <a:solidFill>
                  <a:schemeClr val="tx1"/>
                </a:solidFill>
                <a:latin typeface="Arial" pitchFamily="34" charset="0"/>
                <a:cs typeface="Arial" pitchFamily="34" charset="0"/>
              </a:defRPr>
            </a:lvl4pPr>
            <a:lvl5pPr marL="2057400" indent="-228600" eaLnBrk="0" hangingPunct="0">
              <a:tabLst>
                <a:tab pos="655638" algn="l"/>
              </a:tabLst>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9pPr>
          </a:lstStyle>
          <a:p>
            <a:pPr algn="l" eaLnBrk="1" hangingPunct="1"/>
            <a:r>
              <a:rPr lang="en-GB" sz="700">
                <a:solidFill>
                  <a:srgbClr val="000000"/>
                </a:solidFill>
                <a:ea typeface="MS PGothic" pitchFamily="34" charset="-128"/>
              </a:rPr>
              <a:t>Liberty Profile</a:t>
            </a:r>
          </a:p>
          <a:p>
            <a:pPr algn="l" eaLnBrk="1" hangingPunct="1">
              <a:lnSpc>
                <a:spcPct val="91000"/>
              </a:lnSpc>
            </a:pPr>
            <a:r>
              <a:rPr lang="en-GB" sz="700">
                <a:solidFill>
                  <a:srgbClr val="000000"/>
                </a:solidFill>
                <a:ea typeface="MS PGothic" pitchFamily="34" charset="-128"/>
              </a:rPr>
              <a:t>Server 2</a:t>
            </a:r>
          </a:p>
        </p:txBody>
      </p:sp>
      <p:sp>
        <p:nvSpPr>
          <p:cNvPr id="72725" name="Rectangle 159"/>
          <p:cNvSpPr>
            <a:spLocks noChangeArrowheads="1"/>
          </p:cNvSpPr>
          <p:nvPr/>
        </p:nvSpPr>
        <p:spPr bwMode="auto">
          <a:xfrm rot="5400000">
            <a:off x="6080125" y="2646362"/>
            <a:ext cx="1912938" cy="896938"/>
          </a:xfrm>
          <a:prstGeom prst="rect">
            <a:avLst/>
          </a:prstGeom>
          <a:solidFill>
            <a:srgbClr val="DDDDDD">
              <a:alpha val="70979"/>
            </a:srgbClr>
          </a:solidFill>
          <a:ln>
            <a:noFill/>
          </a:ln>
          <a:extLst>
            <a:ext uri="{91240B29-F687-4f45-9708-019B960494DF}">
              <a14:hiddenLine xmlns:a14="http://schemas.microsoft.com/office/drawing/2010/main" w="21590">
                <a:solidFill>
                  <a:srgbClr val="000000"/>
                </a:solidFill>
                <a:round/>
                <a:headEnd/>
                <a:tailEnd/>
              </a14:hiddenLine>
            </a:ext>
          </a:extLst>
        </p:spPr>
        <p:txBody>
          <a:bodyPr rot="10800000" vert="eaVert" wrap="none" lIns="82945" tIns="41473" rIns="82945" bIns="41473" anchor="ctr"/>
          <a:lstStyle/>
          <a:p>
            <a:pPr algn="l"/>
            <a:endParaRPr lang="en-US" sz="1600"/>
          </a:p>
        </p:txBody>
      </p:sp>
      <p:sp>
        <p:nvSpPr>
          <p:cNvPr id="72726" name="Rectangle 160"/>
          <p:cNvSpPr>
            <a:spLocks noChangeArrowheads="1"/>
          </p:cNvSpPr>
          <p:nvPr/>
        </p:nvSpPr>
        <p:spPr bwMode="auto">
          <a:xfrm>
            <a:off x="6711950" y="2711450"/>
            <a:ext cx="631825" cy="741362"/>
          </a:xfrm>
          <a:prstGeom prst="rect">
            <a:avLst/>
          </a:prstGeom>
          <a:solidFill>
            <a:srgbClr val="CC99FF"/>
          </a:solidFill>
          <a:ln>
            <a:noFill/>
          </a:ln>
          <a:extLst>
            <a:ext uri="{91240B29-F687-4f45-9708-019B960494DF}">
              <a14:hiddenLine xmlns:a14="http://schemas.microsoft.com/office/drawing/2010/main" w="9398">
                <a:solidFill>
                  <a:srgbClr val="000000"/>
                </a:solidFill>
                <a:round/>
                <a:headEnd/>
                <a:tailEnd/>
              </a14:hiddenLine>
            </a:ext>
          </a:extLst>
        </p:spPr>
        <p:txBody>
          <a:bodyPr wrap="none" lIns="82945" tIns="41473" rIns="82945" bIns="41473" anchor="ctr"/>
          <a:lstStyle/>
          <a:p>
            <a:pPr algn="l"/>
            <a:endParaRPr lang="en-US" sz="1600"/>
          </a:p>
        </p:txBody>
      </p:sp>
      <p:grpSp>
        <p:nvGrpSpPr>
          <p:cNvPr id="72727" name="Group 161"/>
          <p:cNvGrpSpPr>
            <a:grpSpLocks/>
          </p:cNvGrpSpPr>
          <p:nvPr/>
        </p:nvGrpSpPr>
        <p:grpSpPr bwMode="auto">
          <a:xfrm>
            <a:off x="6745288" y="2973387"/>
            <a:ext cx="563562" cy="252413"/>
            <a:chOff x="4394" y="1726"/>
            <a:chExt cx="424" cy="199"/>
          </a:xfrm>
        </p:grpSpPr>
        <p:grpSp>
          <p:nvGrpSpPr>
            <p:cNvPr id="72935" name="Group 162"/>
            <p:cNvGrpSpPr>
              <a:grpSpLocks/>
            </p:cNvGrpSpPr>
            <p:nvPr/>
          </p:nvGrpSpPr>
          <p:grpSpPr bwMode="auto">
            <a:xfrm>
              <a:off x="4394" y="1869"/>
              <a:ext cx="141" cy="56"/>
              <a:chOff x="4394" y="1869"/>
              <a:chExt cx="141" cy="56"/>
            </a:xfrm>
          </p:grpSpPr>
          <p:sp>
            <p:nvSpPr>
              <p:cNvPr id="72978" name="Rectangle 163"/>
              <p:cNvSpPr>
                <a:spLocks noChangeArrowheads="1"/>
              </p:cNvSpPr>
              <p:nvPr/>
            </p:nvSpPr>
            <p:spPr bwMode="auto">
              <a:xfrm>
                <a:off x="4401" y="1869"/>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79" name="Rectangle 164"/>
              <p:cNvSpPr>
                <a:spLocks noChangeArrowheads="1"/>
              </p:cNvSpPr>
              <p:nvPr/>
            </p:nvSpPr>
            <p:spPr bwMode="auto">
              <a:xfrm>
                <a:off x="4436" y="1869"/>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80" name="Rectangle 165"/>
              <p:cNvSpPr>
                <a:spLocks noChangeArrowheads="1"/>
              </p:cNvSpPr>
              <p:nvPr/>
            </p:nvSpPr>
            <p:spPr bwMode="auto">
              <a:xfrm>
                <a:off x="4472" y="1869"/>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81" name="Rectangle 166"/>
              <p:cNvSpPr>
                <a:spLocks noChangeArrowheads="1"/>
              </p:cNvSpPr>
              <p:nvPr/>
            </p:nvSpPr>
            <p:spPr bwMode="auto">
              <a:xfrm>
                <a:off x="4508" y="1869"/>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82" name="Text Box 167"/>
              <p:cNvSpPr txBox="1">
                <a:spLocks noChangeArrowheads="1"/>
              </p:cNvSpPr>
              <p:nvPr/>
            </p:nvSpPr>
            <p:spPr bwMode="auto">
              <a:xfrm>
                <a:off x="4394" y="1879"/>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Feature Manager</a:t>
                </a:r>
              </a:p>
            </p:txBody>
          </p:sp>
        </p:grpSp>
        <p:grpSp>
          <p:nvGrpSpPr>
            <p:cNvPr id="72936" name="Group 168"/>
            <p:cNvGrpSpPr>
              <a:grpSpLocks/>
            </p:cNvGrpSpPr>
            <p:nvPr/>
          </p:nvGrpSpPr>
          <p:grpSpPr bwMode="auto">
            <a:xfrm>
              <a:off x="4536" y="1869"/>
              <a:ext cx="141" cy="56"/>
              <a:chOff x="4536" y="1869"/>
              <a:chExt cx="141" cy="56"/>
            </a:xfrm>
          </p:grpSpPr>
          <p:sp>
            <p:nvSpPr>
              <p:cNvPr id="72973" name="Rectangle 169"/>
              <p:cNvSpPr>
                <a:spLocks noChangeArrowheads="1"/>
              </p:cNvSpPr>
              <p:nvPr/>
            </p:nvSpPr>
            <p:spPr bwMode="auto">
              <a:xfrm>
                <a:off x="4543" y="1869"/>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74" name="Rectangle 170"/>
              <p:cNvSpPr>
                <a:spLocks noChangeArrowheads="1"/>
              </p:cNvSpPr>
              <p:nvPr/>
            </p:nvSpPr>
            <p:spPr bwMode="auto">
              <a:xfrm>
                <a:off x="4578" y="1869"/>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75" name="Rectangle 171"/>
              <p:cNvSpPr>
                <a:spLocks noChangeArrowheads="1"/>
              </p:cNvSpPr>
              <p:nvPr/>
            </p:nvSpPr>
            <p:spPr bwMode="auto">
              <a:xfrm>
                <a:off x="4614" y="1869"/>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76" name="Rectangle 172"/>
              <p:cNvSpPr>
                <a:spLocks noChangeArrowheads="1"/>
              </p:cNvSpPr>
              <p:nvPr/>
            </p:nvSpPr>
            <p:spPr bwMode="auto">
              <a:xfrm>
                <a:off x="4649" y="1869"/>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77" name="Text Box 173"/>
              <p:cNvSpPr txBox="1">
                <a:spLocks noChangeArrowheads="1"/>
              </p:cNvSpPr>
              <p:nvPr/>
            </p:nvSpPr>
            <p:spPr bwMode="auto">
              <a:xfrm>
                <a:off x="4536" y="1879"/>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HTTP Transport</a:t>
                </a:r>
              </a:p>
            </p:txBody>
          </p:sp>
        </p:grpSp>
        <p:grpSp>
          <p:nvGrpSpPr>
            <p:cNvPr id="72937" name="Group 174"/>
            <p:cNvGrpSpPr>
              <a:grpSpLocks/>
            </p:cNvGrpSpPr>
            <p:nvPr/>
          </p:nvGrpSpPr>
          <p:grpSpPr bwMode="auto">
            <a:xfrm>
              <a:off x="4678" y="1869"/>
              <a:ext cx="141" cy="56"/>
              <a:chOff x="4678" y="1869"/>
              <a:chExt cx="141" cy="56"/>
            </a:xfrm>
          </p:grpSpPr>
          <p:sp>
            <p:nvSpPr>
              <p:cNvPr id="72968" name="Rectangle 175"/>
              <p:cNvSpPr>
                <a:spLocks noChangeArrowheads="1"/>
              </p:cNvSpPr>
              <p:nvPr/>
            </p:nvSpPr>
            <p:spPr bwMode="auto">
              <a:xfrm>
                <a:off x="4685" y="1869"/>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69" name="Rectangle 176"/>
              <p:cNvSpPr>
                <a:spLocks noChangeArrowheads="1"/>
              </p:cNvSpPr>
              <p:nvPr/>
            </p:nvSpPr>
            <p:spPr bwMode="auto">
              <a:xfrm>
                <a:off x="4720" y="1869"/>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70" name="Rectangle 177"/>
              <p:cNvSpPr>
                <a:spLocks noChangeArrowheads="1"/>
              </p:cNvSpPr>
              <p:nvPr/>
            </p:nvSpPr>
            <p:spPr bwMode="auto">
              <a:xfrm>
                <a:off x="4756" y="1869"/>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71" name="Rectangle 178"/>
              <p:cNvSpPr>
                <a:spLocks noChangeArrowheads="1"/>
              </p:cNvSpPr>
              <p:nvPr/>
            </p:nvSpPr>
            <p:spPr bwMode="auto">
              <a:xfrm>
                <a:off x="4791" y="1869"/>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72" name="Text Box 179"/>
              <p:cNvSpPr txBox="1">
                <a:spLocks noChangeArrowheads="1"/>
              </p:cNvSpPr>
              <p:nvPr/>
            </p:nvSpPr>
            <p:spPr bwMode="auto">
              <a:xfrm>
                <a:off x="4678" y="1879"/>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Application Manager</a:t>
                </a:r>
              </a:p>
            </p:txBody>
          </p:sp>
        </p:grpSp>
        <p:grpSp>
          <p:nvGrpSpPr>
            <p:cNvPr id="72938" name="Group 180"/>
            <p:cNvGrpSpPr>
              <a:grpSpLocks/>
            </p:cNvGrpSpPr>
            <p:nvPr/>
          </p:nvGrpSpPr>
          <p:grpSpPr bwMode="auto">
            <a:xfrm>
              <a:off x="4465" y="1821"/>
              <a:ext cx="141" cy="57"/>
              <a:chOff x="4465" y="1821"/>
              <a:chExt cx="141" cy="57"/>
            </a:xfrm>
          </p:grpSpPr>
          <p:sp>
            <p:nvSpPr>
              <p:cNvPr id="72963" name="Rectangle 181"/>
              <p:cNvSpPr>
                <a:spLocks noChangeArrowheads="1"/>
              </p:cNvSpPr>
              <p:nvPr/>
            </p:nvSpPr>
            <p:spPr bwMode="auto">
              <a:xfrm>
                <a:off x="4472" y="1821"/>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64" name="Rectangle 182"/>
              <p:cNvSpPr>
                <a:spLocks noChangeArrowheads="1"/>
              </p:cNvSpPr>
              <p:nvPr/>
            </p:nvSpPr>
            <p:spPr bwMode="auto">
              <a:xfrm>
                <a:off x="4507" y="1821"/>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65" name="Rectangle 183"/>
              <p:cNvSpPr>
                <a:spLocks noChangeArrowheads="1"/>
              </p:cNvSpPr>
              <p:nvPr/>
            </p:nvSpPr>
            <p:spPr bwMode="auto">
              <a:xfrm>
                <a:off x="4543" y="1821"/>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66" name="Rectangle 184"/>
              <p:cNvSpPr>
                <a:spLocks noChangeArrowheads="1"/>
              </p:cNvSpPr>
              <p:nvPr/>
            </p:nvSpPr>
            <p:spPr bwMode="auto">
              <a:xfrm>
                <a:off x="4578" y="1821"/>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67" name="Text Box 185"/>
              <p:cNvSpPr txBox="1">
                <a:spLocks noChangeArrowheads="1"/>
              </p:cNvSpPr>
              <p:nvPr/>
            </p:nvSpPr>
            <p:spPr bwMode="auto">
              <a:xfrm>
                <a:off x="4465" y="1832"/>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servlet-3.0</a:t>
                </a:r>
              </a:p>
            </p:txBody>
          </p:sp>
        </p:grpSp>
        <p:grpSp>
          <p:nvGrpSpPr>
            <p:cNvPr id="72939" name="Group 186"/>
            <p:cNvGrpSpPr>
              <a:grpSpLocks/>
            </p:cNvGrpSpPr>
            <p:nvPr/>
          </p:nvGrpSpPr>
          <p:grpSpPr bwMode="auto">
            <a:xfrm>
              <a:off x="4394" y="1774"/>
              <a:ext cx="141" cy="57"/>
              <a:chOff x="4394" y="1774"/>
              <a:chExt cx="141" cy="57"/>
            </a:xfrm>
          </p:grpSpPr>
          <p:sp>
            <p:nvSpPr>
              <p:cNvPr id="72958" name="Rectangle 187"/>
              <p:cNvSpPr>
                <a:spLocks noChangeArrowheads="1"/>
              </p:cNvSpPr>
              <p:nvPr/>
            </p:nvSpPr>
            <p:spPr bwMode="auto">
              <a:xfrm>
                <a:off x="4401" y="1774"/>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59" name="Rectangle 188"/>
              <p:cNvSpPr>
                <a:spLocks noChangeArrowheads="1"/>
              </p:cNvSpPr>
              <p:nvPr/>
            </p:nvSpPr>
            <p:spPr bwMode="auto">
              <a:xfrm>
                <a:off x="4436" y="1774"/>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60" name="Rectangle 189"/>
              <p:cNvSpPr>
                <a:spLocks noChangeArrowheads="1"/>
              </p:cNvSpPr>
              <p:nvPr/>
            </p:nvSpPr>
            <p:spPr bwMode="auto">
              <a:xfrm>
                <a:off x="4472" y="1774"/>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61" name="Rectangle 190"/>
              <p:cNvSpPr>
                <a:spLocks noChangeArrowheads="1"/>
              </p:cNvSpPr>
              <p:nvPr/>
            </p:nvSpPr>
            <p:spPr bwMode="auto">
              <a:xfrm>
                <a:off x="4508" y="1774"/>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62" name="Text Box 191"/>
              <p:cNvSpPr txBox="1">
                <a:spLocks noChangeArrowheads="1"/>
              </p:cNvSpPr>
              <p:nvPr/>
            </p:nvSpPr>
            <p:spPr bwMode="auto">
              <a:xfrm>
                <a:off x="4394" y="1784"/>
                <a:ext cx="141" cy="47"/>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jsp-2.2</a:t>
                </a:r>
              </a:p>
            </p:txBody>
          </p:sp>
        </p:grpSp>
        <p:grpSp>
          <p:nvGrpSpPr>
            <p:cNvPr id="72940" name="Group 192"/>
            <p:cNvGrpSpPr>
              <a:grpSpLocks/>
            </p:cNvGrpSpPr>
            <p:nvPr/>
          </p:nvGrpSpPr>
          <p:grpSpPr bwMode="auto">
            <a:xfrm>
              <a:off x="4607" y="1821"/>
              <a:ext cx="141" cy="57"/>
              <a:chOff x="4607" y="1821"/>
              <a:chExt cx="141" cy="57"/>
            </a:xfrm>
          </p:grpSpPr>
          <p:sp>
            <p:nvSpPr>
              <p:cNvPr id="72953" name="Rectangle 193"/>
              <p:cNvSpPr>
                <a:spLocks noChangeArrowheads="1"/>
              </p:cNvSpPr>
              <p:nvPr/>
            </p:nvSpPr>
            <p:spPr bwMode="auto">
              <a:xfrm>
                <a:off x="4614" y="1821"/>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54" name="Rectangle 194"/>
              <p:cNvSpPr>
                <a:spLocks noChangeArrowheads="1"/>
              </p:cNvSpPr>
              <p:nvPr/>
            </p:nvSpPr>
            <p:spPr bwMode="auto">
              <a:xfrm>
                <a:off x="4649" y="1821"/>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55" name="Rectangle 195"/>
              <p:cNvSpPr>
                <a:spLocks noChangeArrowheads="1"/>
              </p:cNvSpPr>
              <p:nvPr/>
            </p:nvSpPr>
            <p:spPr bwMode="auto">
              <a:xfrm>
                <a:off x="4685" y="1821"/>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56" name="Rectangle 196"/>
              <p:cNvSpPr>
                <a:spLocks noChangeArrowheads="1"/>
              </p:cNvSpPr>
              <p:nvPr/>
            </p:nvSpPr>
            <p:spPr bwMode="auto">
              <a:xfrm>
                <a:off x="4720" y="1821"/>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57" name="Text Box 197"/>
              <p:cNvSpPr txBox="1">
                <a:spLocks noChangeArrowheads="1"/>
              </p:cNvSpPr>
              <p:nvPr/>
            </p:nvSpPr>
            <p:spPr bwMode="auto">
              <a:xfrm>
                <a:off x="4607" y="1832"/>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appsecurity-1.0</a:t>
                </a:r>
              </a:p>
            </p:txBody>
          </p:sp>
        </p:grpSp>
        <p:grpSp>
          <p:nvGrpSpPr>
            <p:cNvPr id="72941" name="Group 198"/>
            <p:cNvGrpSpPr>
              <a:grpSpLocks/>
            </p:cNvGrpSpPr>
            <p:nvPr/>
          </p:nvGrpSpPr>
          <p:grpSpPr bwMode="auto">
            <a:xfrm>
              <a:off x="4536" y="1774"/>
              <a:ext cx="141" cy="57"/>
              <a:chOff x="4536" y="1774"/>
              <a:chExt cx="141" cy="57"/>
            </a:xfrm>
          </p:grpSpPr>
          <p:sp>
            <p:nvSpPr>
              <p:cNvPr id="72948" name="Rectangle 199"/>
              <p:cNvSpPr>
                <a:spLocks noChangeArrowheads="1"/>
              </p:cNvSpPr>
              <p:nvPr/>
            </p:nvSpPr>
            <p:spPr bwMode="auto">
              <a:xfrm>
                <a:off x="4543" y="1774"/>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49" name="Rectangle 200"/>
              <p:cNvSpPr>
                <a:spLocks noChangeArrowheads="1"/>
              </p:cNvSpPr>
              <p:nvPr/>
            </p:nvSpPr>
            <p:spPr bwMode="auto">
              <a:xfrm>
                <a:off x="4578" y="1774"/>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50" name="Rectangle 201"/>
              <p:cNvSpPr>
                <a:spLocks noChangeArrowheads="1"/>
              </p:cNvSpPr>
              <p:nvPr/>
            </p:nvSpPr>
            <p:spPr bwMode="auto">
              <a:xfrm>
                <a:off x="4614" y="1774"/>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51" name="Rectangle 202"/>
              <p:cNvSpPr>
                <a:spLocks noChangeArrowheads="1"/>
              </p:cNvSpPr>
              <p:nvPr/>
            </p:nvSpPr>
            <p:spPr bwMode="auto">
              <a:xfrm>
                <a:off x="4649" y="1774"/>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52" name="Text Box 203"/>
              <p:cNvSpPr txBox="1">
                <a:spLocks noChangeArrowheads="1"/>
              </p:cNvSpPr>
              <p:nvPr/>
            </p:nvSpPr>
            <p:spPr bwMode="auto">
              <a:xfrm>
                <a:off x="4536" y="1784"/>
                <a:ext cx="141" cy="47"/>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restconnector-1.0</a:t>
                </a:r>
              </a:p>
            </p:txBody>
          </p:sp>
        </p:grpSp>
        <p:grpSp>
          <p:nvGrpSpPr>
            <p:cNvPr id="72942" name="Group 204"/>
            <p:cNvGrpSpPr>
              <a:grpSpLocks/>
            </p:cNvGrpSpPr>
            <p:nvPr/>
          </p:nvGrpSpPr>
          <p:grpSpPr bwMode="auto">
            <a:xfrm>
              <a:off x="4465" y="1726"/>
              <a:ext cx="141" cy="58"/>
              <a:chOff x="4465" y="1726"/>
              <a:chExt cx="141" cy="58"/>
            </a:xfrm>
          </p:grpSpPr>
          <p:sp>
            <p:nvSpPr>
              <p:cNvPr id="72943" name="Rectangle 205"/>
              <p:cNvSpPr>
                <a:spLocks noChangeArrowheads="1"/>
              </p:cNvSpPr>
              <p:nvPr/>
            </p:nvSpPr>
            <p:spPr bwMode="auto">
              <a:xfrm>
                <a:off x="4472" y="1726"/>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44" name="Rectangle 206"/>
              <p:cNvSpPr>
                <a:spLocks noChangeArrowheads="1"/>
              </p:cNvSpPr>
              <p:nvPr/>
            </p:nvSpPr>
            <p:spPr bwMode="auto">
              <a:xfrm>
                <a:off x="4507" y="1726"/>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45" name="Rectangle 207"/>
              <p:cNvSpPr>
                <a:spLocks noChangeArrowheads="1"/>
              </p:cNvSpPr>
              <p:nvPr/>
            </p:nvSpPr>
            <p:spPr bwMode="auto">
              <a:xfrm>
                <a:off x="4543" y="1726"/>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46" name="Rectangle 208"/>
              <p:cNvSpPr>
                <a:spLocks noChangeArrowheads="1"/>
              </p:cNvSpPr>
              <p:nvPr/>
            </p:nvSpPr>
            <p:spPr bwMode="auto">
              <a:xfrm>
                <a:off x="4578" y="1726"/>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47" name="Text Box 209"/>
              <p:cNvSpPr txBox="1">
                <a:spLocks noChangeArrowheads="1"/>
              </p:cNvSpPr>
              <p:nvPr/>
            </p:nvSpPr>
            <p:spPr bwMode="auto">
              <a:xfrm>
                <a:off x="4465" y="1737"/>
                <a:ext cx="141" cy="47"/>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jpa-2.0</a:t>
                </a:r>
              </a:p>
            </p:txBody>
          </p:sp>
        </p:grpSp>
      </p:grpSp>
      <p:sp>
        <p:nvSpPr>
          <p:cNvPr id="72728" name="Text Box 212"/>
          <p:cNvSpPr txBox="1">
            <a:spLocks noChangeArrowheads="1"/>
          </p:cNvSpPr>
          <p:nvPr/>
        </p:nvSpPr>
        <p:spPr bwMode="auto">
          <a:xfrm>
            <a:off x="6686550" y="3168650"/>
            <a:ext cx="73183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2945" tIns="89116" rIns="82945" bIns="41473"/>
          <a:lstStyle>
            <a:lvl1pPr eaLnBrk="0" hangingPunct="0">
              <a:tabLst>
                <a:tab pos="655638" algn="l"/>
              </a:tabLst>
              <a:defRPr>
                <a:solidFill>
                  <a:schemeClr val="tx1"/>
                </a:solidFill>
                <a:latin typeface="Arial" pitchFamily="34" charset="0"/>
                <a:cs typeface="Arial" pitchFamily="34" charset="0"/>
              </a:defRPr>
            </a:lvl1pPr>
            <a:lvl2pPr marL="742950" indent="-285750" eaLnBrk="0" hangingPunct="0">
              <a:tabLst>
                <a:tab pos="655638" algn="l"/>
              </a:tabLst>
              <a:defRPr>
                <a:solidFill>
                  <a:schemeClr val="tx1"/>
                </a:solidFill>
                <a:latin typeface="Arial" pitchFamily="34" charset="0"/>
                <a:cs typeface="Arial" pitchFamily="34" charset="0"/>
              </a:defRPr>
            </a:lvl2pPr>
            <a:lvl3pPr marL="1143000" indent="-228600" eaLnBrk="0" hangingPunct="0">
              <a:tabLst>
                <a:tab pos="655638" algn="l"/>
              </a:tabLst>
              <a:defRPr>
                <a:solidFill>
                  <a:schemeClr val="tx1"/>
                </a:solidFill>
                <a:latin typeface="Arial" pitchFamily="34" charset="0"/>
                <a:cs typeface="Arial" pitchFamily="34" charset="0"/>
              </a:defRPr>
            </a:lvl3pPr>
            <a:lvl4pPr marL="1600200" indent="-228600" eaLnBrk="0" hangingPunct="0">
              <a:tabLst>
                <a:tab pos="655638" algn="l"/>
              </a:tabLst>
              <a:defRPr>
                <a:solidFill>
                  <a:schemeClr val="tx1"/>
                </a:solidFill>
                <a:latin typeface="Arial" pitchFamily="34" charset="0"/>
                <a:cs typeface="Arial" pitchFamily="34" charset="0"/>
              </a:defRPr>
            </a:lvl4pPr>
            <a:lvl5pPr marL="2057400" indent="-228600" eaLnBrk="0" hangingPunct="0">
              <a:tabLst>
                <a:tab pos="655638" algn="l"/>
              </a:tabLst>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9pPr>
          </a:lstStyle>
          <a:p>
            <a:pPr algn="l" eaLnBrk="1" hangingPunct="1"/>
            <a:r>
              <a:rPr lang="en-GB" sz="700">
                <a:solidFill>
                  <a:srgbClr val="000000"/>
                </a:solidFill>
                <a:ea typeface="MS PGothic" pitchFamily="34" charset="-128"/>
              </a:rPr>
              <a:t>Liberty Profile</a:t>
            </a:r>
          </a:p>
          <a:p>
            <a:pPr algn="l" eaLnBrk="1" hangingPunct="1">
              <a:lnSpc>
                <a:spcPct val="91000"/>
              </a:lnSpc>
            </a:pPr>
            <a:r>
              <a:rPr lang="en-GB" sz="700">
                <a:solidFill>
                  <a:srgbClr val="000000"/>
                </a:solidFill>
                <a:ea typeface="MS PGothic" pitchFamily="34" charset="-128"/>
              </a:rPr>
              <a:t>Server 4</a:t>
            </a:r>
          </a:p>
        </p:txBody>
      </p:sp>
      <p:sp>
        <p:nvSpPr>
          <p:cNvPr id="72729" name="Rectangle 266"/>
          <p:cNvSpPr>
            <a:spLocks noChangeArrowheads="1"/>
          </p:cNvSpPr>
          <p:nvPr/>
        </p:nvSpPr>
        <p:spPr bwMode="auto">
          <a:xfrm>
            <a:off x="6711950" y="1312862"/>
            <a:ext cx="631825" cy="742950"/>
          </a:xfrm>
          <a:prstGeom prst="rect">
            <a:avLst/>
          </a:prstGeom>
          <a:solidFill>
            <a:srgbClr val="CC99FF"/>
          </a:solidFill>
          <a:ln>
            <a:noFill/>
          </a:ln>
          <a:extLst>
            <a:ext uri="{91240B29-F687-4f45-9708-019B960494DF}">
              <a14:hiddenLine xmlns:a14="http://schemas.microsoft.com/office/drawing/2010/main" w="9398">
                <a:solidFill>
                  <a:srgbClr val="000000"/>
                </a:solidFill>
                <a:round/>
                <a:headEnd/>
                <a:tailEnd/>
              </a14:hiddenLine>
            </a:ext>
          </a:extLst>
        </p:spPr>
        <p:txBody>
          <a:bodyPr wrap="none" lIns="82945" tIns="41473" rIns="82945" bIns="41473" anchor="ctr"/>
          <a:lstStyle/>
          <a:p>
            <a:pPr algn="l"/>
            <a:endParaRPr lang="en-US" sz="1600"/>
          </a:p>
        </p:txBody>
      </p:sp>
      <p:grpSp>
        <p:nvGrpSpPr>
          <p:cNvPr id="72730" name="Group 267"/>
          <p:cNvGrpSpPr>
            <a:grpSpLocks/>
          </p:cNvGrpSpPr>
          <p:nvPr/>
        </p:nvGrpSpPr>
        <p:grpSpPr bwMode="auto">
          <a:xfrm>
            <a:off x="6745288" y="1576387"/>
            <a:ext cx="563562" cy="250825"/>
            <a:chOff x="4394" y="618"/>
            <a:chExt cx="424" cy="199"/>
          </a:xfrm>
        </p:grpSpPr>
        <p:grpSp>
          <p:nvGrpSpPr>
            <p:cNvPr id="72887" name="Group 268"/>
            <p:cNvGrpSpPr>
              <a:grpSpLocks/>
            </p:cNvGrpSpPr>
            <p:nvPr/>
          </p:nvGrpSpPr>
          <p:grpSpPr bwMode="auto">
            <a:xfrm>
              <a:off x="4394" y="760"/>
              <a:ext cx="141" cy="57"/>
              <a:chOff x="4394" y="760"/>
              <a:chExt cx="141" cy="57"/>
            </a:xfrm>
          </p:grpSpPr>
          <p:sp>
            <p:nvSpPr>
              <p:cNvPr id="72930" name="Rectangle 269"/>
              <p:cNvSpPr>
                <a:spLocks noChangeArrowheads="1"/>
              </p:cNvSpPr>
              <p:nvPr/>
            </p:nvSpPr>
            <p:spPr bwMode="auto">
              <a:xfrm>
                <a:off x="4401"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31" name="Rectangle 270"/>
              <p:cNvSpPr>
                <a:spLocks noChangeArrowheads="1"/>
              </p:cNvSpPr>
              <p:nvPr/>
            </p:nvSpPr>
            <p:spPr bwMode="auto">
              <a:xfrm>
                <a:off x="4436"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32" name="Rectangle 271"/>
              <p:cNvSpPr>
                <a:spLocks noChangeArrowheads="1"/>
              </p:cNvSpPr>
              <p:nvPr/>
            </p:nvSpPr>
            <p:spPr bwMode="auto">
              <a:xfrm>
                <a:off x="4472"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33" name="Rectangle 272"/>
              <p:cNvSpPr>
                <a:spLocks noChangeArrowheads="1"/>
              </p:cNvSpPr>
              <p:nvPr/>
            </p:nvSpPr>
            <p:spPr bwMode="auto">
              <a:xfrm>
                <a:off x="4508"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34" name="Text Box 273"/>
              <p:cNvSpPr txBox="1">
                <a:spLocks noChangeArrowheads="1"/>
              </p:cNvSpPr>
              <p:nvPr/>
            </p:nvSpPr>
            <p:spPr bwMode="auto">
              <a:xfrm>
                <a:off x="4394" y="771"/>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Feature Manager</a:t>
                </a:r>
              </a:p>
            </p:txBody>
          </p:sp>
        </p:grpSp>
        <p:grpSp>
          <p:nvGrpSpPr>
            <p:cNvPr id="72888" name="Group 274"/>
            <p:cNvGrpSpPr>
              <a:grpSpLocks/>
            </p:cNvGrpSpPr>
            <p:nvPr/>
          </p:nvGrpSpPr>
          <p:grpSpPr bwMode="auto">
            <a:xfrm>
              <a:off x="4536" y="760"/>
              <a:ext cx="141" cy="57"/>
              <a:chOff x="4536" y="760"/>
              <a:chExt cx="141" cy="57"/>
            </a:xfrm>
          </p:grpSpPr>
          <p:sp>
            <p:nvSpPr>
              <p:cNvPr id="72925" name="Rectangle 275"/>
              <p:cNvSpPr>
                <a:spLocks noChangeArrowheads="1"/>
              </p:cNvSpPr>
              <p:nvPr/>
            </p:nvSpPr>
            <p:spPr bwMode="auto">
              <a:xfrm>
                <a:off x="4543"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26" name="Rectangle 276"/>
              <p:cNvSpPr>
                <a:spLocks noChangeArrowheads="1"/>
              </p:cNvSpPr>
              <p:nvPr/>
            </p:nvSpPr>
            <p:spPr bwMode="auto">
              <a:xfrm>
                <a:off x="4578"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27" name="Rectangle 277"/>
              <p:cNvSpPr>
                <a:spLocks noChangeArrowheads="1"/>
              </p:cNvSpPr>
              <p:nvPr/>
            </p:nvSpPr>
            <p:spPr bwMode="auto">
              <a:xfrm>
                <a:off x="4614"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28" name="Rectangle 278"/>
              <p:cNvSpPr>
                <a:spLocks noChangeArrowheads="1"/>
              </p:cNvSpPr>
              <p:nvPr/>
            </p:nvSpPr>
            <p:spPr bwMode="auto">
              <a:xfrm>
                <a:off x="4649"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29" name="Text Box 279"/>
              <p:cNvSpPr txBox="1">
                <a:spLocks noChangeArrowheads="1"/>
              </p:cNvSpPr>
              <p:nvPr/>
            </p:nvSpPr>
            <p:spPr bwMode="auto">
              <a:xfrm>
                <a:off x="4536" y="771"/>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HTTP Transport</a:t>
                </a:r>
              </a:p>
            </p:txBody>
          </p:sp>
        </p:grpSp>
        <p:grpSp>
          <p:nvGrpSpPr>
            <p:cNvPr id="72889" name="Group 280"/>
            <p:cNvGrpSpPr>
              <a:grpSpLocks/>
            </p:cNvGrpSpPr>
            <p:nvPr/>
          </p:nvGrpSpPr>
          <p:grpSpPr bwMode="auto">
            <a:xfrm>
              <a:off x="4678" y="760"/>
              <a:ext cx="141" cy="57"/>
              <a:chOff x="4678" y="760"/>
              <a:chExt cx="141" cy="57"/>
            </a:xfrm>
          </p:grpSpPr>
          <p:sp>
            <p:nvSpPr>
              <p:cNvPr id="72920" name="Rectangle 281"/>
              <p:cNvSpPr>
                <a:spLocks noChangeArrowheads="1"/>
              </p:cNvSpPr>
              <p:nvPr/>
            </p:nvSpPr>
            <p:spPr bwMode="auto">
              <a:xfrm>
                <a:off x="4685"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21" name="Rectangle 282"/>
              <p:cNvSpPr>
                <a:spLocks noChangeArrowheads="1"/>
              </p:cNvSpPr>
              <p:nvPr/>
            </p:nvSpPr>
            <p:spPr bwMode="auto">
              <a:xfrm>
                <a:off x="4720"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22" name="Rectangle 283"/>
              <p:cNvSpPr>
                <a:spLocks noChangeArrowheads="1"/>
              </p:cNvSpPr>
              <p:nvPr/>
            </p:nvSpPr>
            <p:spPr bwMode="auto">
              <a:xfrm>
                <a:off x="4756"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23" name="Rectangle 284"/>
              <p:cNvSpPr>
                <a:spLocks noChangeArrowheads="1"/>
              </p:cNvSpPr>
              <p:nvPr/>
            </p:nvSpPr>
            <p:spPr bwMode="auto">
              <a:xfrm>
                <a:off x="4791" y="760"/>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24" name="Text Box 285"/>
              <p:cNvSpPr txBox="1">
                <a:spLocks noChangeArrowheads="1"/>
              </p:cNvSpPr>
              <p:nvPr/>
            </p:nvSpPr>
            <p:spPr bwMode="auto">
              <a:xfrm>
                <a:off x="4678" y="771"/>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Application Manager</a:t>
                </a:r>
              </a:p>
            </p:txBody>
          </p:sp>
        </p:grpSp>
        <p:grpSp>
          <p:nvGrpSpPr>
            <p:cNvPr id="72890" name="Group 286"/>
            <p:cNvGrpSpPr>
              <a:grpSpLocks/>
            </p:cNvGrpSpPr>
            <p:nvPr/>
          </p:nvGrpSpPr>
          <p:grpSpPr bwMode="auto">
            <a:xfrm>
              <a:off x="4465" y="713"/>
              <a:ext cx="141" cy="57"/>
              <a:chOff x="4465" y="713"/>
              <a:chExt cx="141" cy="57"/>
            </a:xfrm>
          </p:grpSpPr>
          <p:sp>
            <p:nvSpPr>
              <p:cNvPr id="72915" name="Rectangle 287"/>
              <p:cNvSpPr>
                <a:spLocks noChangeArrowheads="1"/>
              </p:cNvSpPr>
              <p:nvPr/>
            </p:nvSpPr>
            <p:spPr bwMode="auto">
              <a:xfrm>
                <a:off x="4472"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16" name="Rectangle 288"/>
              <p:cNvSpPr>
                <a:spLocks noChangeArrowheads="1"/>
              </p:cNvSpPr>
              <p:nvPr/>
            </p:nvSpPr>
            <p:spPr bwMode="auto">
              <a:xfrm>
                <a:off x="4507"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17" name="Rectangle 289"/>
              <p:cNvSpPr>
                <a:spLocks noChangeArrowheads="1"/>
              </p:cNvSpPr>
              <p:nvPr/>
            </p:nvSpPr>
            <p:spPr bwMode="auto">
              <a:xfrm>
                <a:off x="4543"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18" name="Rectangle 290"/>
              <p:cNvSpPr>
                <a:spLocks noChangeArrowheads="1"/>
              </p:cNvSpPr>
              <p:nvPr/>
            </p:nvSpPr>
            <p:spPr bwMode="auto">
              <a:xfrm>
                <a:off x="4578"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19" name="Text Box 291"/>
              <p:cNvSpPr txBox="1">
                <a:spLocks noChangeArrowheads="1"/>
              </p:cNvSpPr>
              <p:nvPr/>
            </p:nvSpPr>
            <p:spPr bwMode="auto">
              <a:xfrm>
                <a:off x="4465" y="724"/>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servlet-3.0</a:t>
                </a:r>
              </a:p>
            </p:txBody>
          </p:sp>
        </p:grpSp>
        <p:grpSp>
          <p:nvGrpSpPr>
            <p:cNvPr id="72891" name="Group 292"/>
            <p:cNvGrpSpPr>
              <a:grpSpLocks/>
            </p:cNvGrpSpPr>
            <p:nvPr/>
          </p:nvGrpSpPr>
          <p:grpSpPr bwMode="auto">
            <a:xfrm>
              <a:off x="4394" y="665"/>
              <a:ext cx="141" cy="58"/>
              <a:chOff x="4394" y="665"/>
              <a:chExt cx="141" cy="58"/>
            </a:xfrm>
          </p:grpSpPr>
          <p:sp>
            <p:nvSpPr>
              <p:cNvPr id="72910" name="Rectangle 293"/>
              <p:cNvSpPr>
                <a:spLocks noChangeArrowheads="1"/>
              </p:cNvSpPr>
              <p:nvPr/>
            </p:nvSpPr>
            <p:spPr bwMode="auto">
              <a:xfrm>
                <a:off x="4401"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11" name="Rectangle 294"/>
              <p:cNvSpPr>
                <a:spLocks noChangeArrowheads="1"/>
              </p:cNvSpPr>
              <p:nvPr/>
            </p:nvSpPr>
            <p:spPr bwMode="auto">
              <a:xfrm>
                <a:off x="4436"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12" name="Rectangle 295"/>
              <p:cNvSpPr>
                <a:spLocks noChangeArrowheads="1"/>
              </p:cNvSpPr>
              <p:nvPr/>
            </p:nvSpPr>
            <p:spPr bwMode="auto">
              <a:xfrm>
                <a:off x="4472"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13" name="Rectangle 296"/>
              <p:cNvSpPr>
                <a:spLocks noChangeArrowheads="1"/>
              </p:cNvSpPr>
              <p:nvPr/>
            </p:nvSpPr>
            <p:spPr bwMode="auto">
              <a:xfrm>
                <a:off x="4508"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14" name="Text Box 297"/>
              <p:cNvSpPr txBox="1">
                <a:spLocks noChangeArrowheads="1"/>
              </p:cNvSpPr>
              <p:nvPr/>
            </p:nvSpPr>
            <p:spPr bwMode="auto">
              <a:xfrm>
                <a:off x="4394" y="676"/>
                <a:ext cx="141" cy="47"/>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jsp-2.2</a:t>
                </a:r>
              </a:p>
            </p:txBody>
          </p:sp>
        </p:grpSp>
        <p:grpSp>
          <p:nvGrpSpPr>
            <p:cNvPr id="72892" name="Group 298"/>
            <p:cNvGrpSpPr>
              <a:grpSpLocks/>
            </p:cNvGrpSpPr>
            <p:nvPr/>
          </p:nvGrpSpPr>
          <p:grpSpPr bwMode="auto">
            <a:xfrm>
              <a:off x="4607" y="713"/>
              <a:ext cx="141" cy="56"/>
              <a:chOff x="4607" y="713"/>
              <a:chExt cx="141" cy="56"/>
            </a:xfrm>
          </p:grpSpPr>
          <p:sp>
            <p:nvSpPr>
              <p:cNvPr id="72905" name="Rectangle 299"/>
              <p:cNvSpPr>
                <a:spLocks noChangeArrowheads="1"/>
              </p:cNvSpPr>
              <p:nvPr/>
            </p:nvSpPr>
            <p:spPr bwMode="auto">
              <a:xfrm>
                <a:off x="4614"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06" name="Rectangle 300"/>
              <p:cNvSpPr>
                <a:spLocks noChangeArrowheads="1"/>
              </p:cNvSpPr>
              <p:nvPr/>
            </p:nvSpPr>
            <p:spPr bwMode="auto">
              <a:xfrm>
                <a:off x="4649"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07" name="Rectangle 301"/>
              <p:cNvSpPr>
                <a:spLocks noChangeArrowheads="1"/>
              </p:cNvSpPr>
              <p:nvPr/>
            </p:nvSpPr>
            <p:spPr bwMode="auto">
              <a:xfrm>
                <a:off x="4685"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08" name="Rectangle 302"/>
              <p:cNvSpPr>
                <a:spLocks noChangeArrowheads="1"/>
              </p:cNvSpPr>
              <p:nvPr/>
            </p:nvSpPr>
            <p:spPr bwMode="auto">
              <a:xfrm>
                <a:off x="4720" y="713"/>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09" name="Text Box 303"/>
              <p:cNvSpPr txBox="1">
                <a:spLocks noChangeArrowheads="1"/>
              </p:cNvSpPr>
              <p:nvPr/>
            </p:nvSpPr>
            <p:spPr bwMode="auto">
              <a:xfrm>
                <a:off x="4607" y="723"/>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appsecurity-1.0</a:t>
                </a:r>
              </a:p>
            </p:txBody>
          </p:sp>
        </p:grpSp>
        <p:grpSp>
          <p:nvGrpSpPr>
            <p:cNvPr id="72893" name="Group 304"/>
            <p:cNvGrpSpPr>
              <a:grpSpLocks/>
            </p:cNvGrpSpPr>
            <p:nvPr/>
          </p:nvGrpSpPr>
          <p:grpSpPr bwMode="auto">
            <a:xfrm>
              <a:off x="4536" y="665"/>
              <a:ext cx="141" cy="58"/>
              <a:chOff x="4536" y="665"/>
              <a:chExt cx="141" cy="58"/>
            </a:xfrm>
          </p:grpSpPr>
          <p:sp>
            <p:nvSpPr>
              <p:cNvPr id="72900" name="Rectangle 305"/>
              <p:cNvSpPr>
                <a:spLocks noChangeArrowheads="1"/>
              </p:cNvSpPr>
              <p:nvPr/>
            </p:nvSpPr>
            <p:spPr bwMode="auto">
              <a:xfrm>
                <a:off x="4543"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01" name="Rectangle 306"/>
              <p:cNvSpPr>
                <a:spLocks noChangeArrowheads="1"/>
              </p:cNvSpPr>
              <p:nvPr/>
            </p:nvSpPr>
            <p:spPr bwMode="auto">
              <a:xfrm>
                <a:off x="4578"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02" name="Rectangle 307"/>
              <p:cNvSpPr>
                <a:spLocks noChangeArrowheads="1"/>
              </p:cNvSpPr>
              <p:nvPr/>
            </p:nvSpPr>
            <p:spPr bwMode="auto">
              <a:xfrm>
                <a:off x="4614"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03" name="Rectangle 308"/>
              <p:cNvSpPr>
                <a:spLocks noChangeArrowheads="1"/>
              </p:cNvSpPr>
              <p:nvPr/>
            </p:nvSpPr>
            <p:spPr bwMode="auto">
              <a:xfrm>
                <a:off x="4649" y="665"/>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904" name="Text Box 309"/>
              <p:cNvSpPr txBox="1">
                <a:spLocks noChangeArrowheads="1"/>
              </p:cNvSpPr>
              <p:nvPr/>
            </p:nvSpPr>
            <p:spPr bwMode="auto">
              <a:xfrm>
                <a:off x="4536" y="676"/>
                <a:ext cx="141" cy="47"/>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restconnector-1.0</a:t>
                </a:r>
              </a:p>
            </p:txBody>
          </p:sp>
        </p:grpSp>
        <p:grpSp>
          <p:nvGrpSpPr>
            <p:cNvPr id="72894" name="Group 310"/>
            <p:cNvGrpSpPr>
              <a:grpSpLocks/>
            </p:cNvGrpSpPr>
            <p:nvPr/>
          </p:nvGrpSpPr>
          <p:grpSpPr bwMode="auto">
            <a:xfrm>
              <a:off x="4465" y="618"/>
              <a:ext cx="141" cy="57"/>
              <a:chOff x="4465" y="618"/>
              <a:chExt cx="141" cy="57"/>
            </a:xfrm>
          </p:grpSpPr>
          <p:sp>
            <p:nvSpPr>
              <p:cNvPr id="72895" name="Rectangle 311"/>
              <p:cNvSpPr>
                <a:spLocks noChangeArrowheads="1"/>
              </p:cNvSpPr>
              <p:nvPr/>
            </p:nvSpPr>
            <p:spPr bwMode="auto">
              <a:xfrm>
                <a:off x="4472" y="618"/>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896" name="Rectangle 312"/>
              <p:cNvSpPr>
                <a:spLocks noChangeArrowheads="1"/>
              </p:cNvSpPr>
              <p:nvPr/>
            </p:nvSpPr>
            <p:spPr bwMode="auto">
              <a:xfrm>
                <a:off x="4507" y="618"/>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897" name="Rectangle 313"/>
              <p:cNvSpPr>
                <a:spLocks noChangeArrowheads="1"/>
              </p:cNvSpPr>
              <p:nvPr/>
            </p:nvSpPr>
            <p:spPr bwMode="auto">
              <a:xfrm>
                <a:off x="4543" y="618"/>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898" name="Rectangle 314"/>
              <p:cNvSpPr>
                <a:spLocks noChangeArrowheads="1"/>
              </p:cNvSpPr>
              <p:nvPr/>
            </p:nvSpPr>
            <p:spPr bwMode="auto">
              <a:xfrm>
                <a:off x="4578" y="618"/>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899" name="Text Box 315"/>
              <p:cNvSpPr txBox="1">
                <a:spLocks noChangeArrowheads="1"/>
              </p:cNvSpPr>
              <p:nvPr/>
            </p:nvSpPr>
            <p:spPr bwMode="auto">
              <a:xfrm>
                <a:off x="4465" y="628"/>
                <a:ext cx="141" cy="47"/>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jpa-2.0</a:t>
                </a:r>
              </a:p>
            </p:txBody>
          </p:sp>
        </p:grpSp>
      </p:grpSp>
      <p:sp>
        <p:nvSpPr>
          <p:cNvPr id="72731" name="AutoShape 317"/>
          <p:cNvSpPr>
            <a:spLocks noChangeArrowheads="1"/>
          </p:cNvSpPr>
          <p:nvPr/>
        </p:nvSpPr>
        <p:spPr bwMode="auto">
          <a:xfrm>
            <a:off x="6818313" y="1343025"/>
            <a:ext cx="390525" cy="171450"/>
          </a:xfrm>
          <a:prstGeom prst="roundRect">
            <a:avLst>
              <a:gd name="adj" fmla="val 16667"/>
            </a:avLst>
          </a:prstGeom>
          <a:solidFill>
            <a:srgbClr val="339966"/>
          </a:solidFill>
          <a:ln w="9398">
            <a:solidFill>
              <a:srgbClr val="000000"/>
            </a:solidFill>
            <a:round/>
            <a:headEnd/>
            <a:tailEnd/>
          </a:ln>
        </p:spPr>
        <p:txBody>
          <a:bodyPr lIns="82945" rIns="82945" bIns="137160"/>
          <a:lstStyle/>
          <a:p>
            <a:pPr algn="l"/>
            <a:r>
              <a:rPr lang="en-GB" sz="700">
                <a:solidFill>
                  <a:srgbClr val="FFFFFF"/>
                </a:solidFill>
              </a:rPr>
              <a:t>Apps</a:t>
            </a:r>
          </a:p>
        </p:txBody>
      </p:sp>
      <p:sp>
        <p:nvSpPr>
          <p:cNvPr id="72732" name="Text Box 318"/>
          <p:cNvSpPr txBox="1">
            <a:spLocks noChangeArrowheads="1"/>
          </p:cNvSpPr>
          <p:nvPr/>
        </p:nvSpPr>
        <p:spPr bwMode="auto">
          <a:xfrm>
            <a:off x="6686550" y="1770062"/>
            <a:ext cx="7318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2945" tIns="89116" rIns="82945" bIns="41473"/>
          <a:lstStyle>
            <a:lvl1pPr eaLnBrk="0" hangingPunct="0">
              <a:tabLst>
                <a:tab pos="655638" algn="l"/>
              </a:tabLst>
              <a:defRPr>
                <a:solidFill>
                  <a:schemeClr val="tx1"/>
                </a:solidFill>
                <a:latin typeface="Arial" pitchFamily="34" charset="0"/>
                <a:cs typeface="Arial" pitchFamily="34" charset="0"/>
              </a:defRPr>
            </a:lvl1pPr>
            <a:lvl2pPr marL="742950" indent="-285750" eaLnBrk="0" hangingPunct="0">
              <a:tabLst>
                <a:tab pos="655638" algn="l"/>
              </a:tabLst>
              <a:defRPr>
                <a:solidFill>
                  <a:schemeClr val="tx1"/>
                </a:solidFill>
                <a:latin typeface="Arial" pitchFamily="34" charset="0"/>
                <a:cs typeface="Arial" pitchFamily="34" charset="0"/>
              </a:defRPr>
            </a:lvl2pPr>
            <a:lvl3pPr marL="1143000" indent="-228600" eaLnBrk="0" hangingPunct="0">
              <a:tabLst>
                <a:tab pos="655638" algn="l"/>
              </a:tabLst>
              <a:defRPr>
                <a:solidFill>
                  <a:schemeClr val="tx1"/>
                </a:solidFill>
                <a:latin typeface="Arial" pitchFamily="34" charset="0"/>
                <a:cs typeface="Arial" pitchFamily="34" charset="0"/>
              </a:defRPr>
            </a:lvl3pPr>
            <a:lvl4pPr marL="1600200" indent="-228600" eaLnBrk="0" hangingPunct="0">
              <a:tabLst>
                <a:tab pos="655638" algn="l"/>
              </a:tabLst>
              <a:defRPr>
                <a:solidFill>
                  <a:schemeClr val="tx1"/>
                </a:solidFill>
                <a:latin typeface="Arial" pitchFamily="34" charset="0"/>
                <a:cs typeface="Arial" pitchFamily="34" charset="0"/>
              </a:defRPr>
            </a:lvl4pPr>
            <a:lvl5pPr marL="2057400" indent="-228600" eaLnBrk="0" hangingPunct="0">
              <a:tabLst>
                <a:tab pos="655638" algn="l"/>
              </a:tabLst>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9pPr>
          </a:lstStyle>
          <a:p>
            <a:pPr algn="l" eaLnBrk="1" hangingPunct="1"/>
            <a:r>
              <a:rPr lang="en-GB" sz="700">
                <a:solidFill>
                  <a:srgbClr val="000000"/>
                </a:solidFill>
                <a:ea typeface="MS PGothic" pitchFamily="34" charset="-128"/>
              </a:rPr>
              <a:t>Liberty Profile</a:t>
            </a:r>
          </a:p>
          <a:p>
            <a:pPr algn="l" eaLnBrk="1" hangingPunct="1">
              <a:lnSpc>
                <a:spcPct val="91000"/>
              </a:lnSpc>
            </a:pPr>
            <a:r>
              <a:rPr lang="en-GB" sz="700">
                <a:solidFill>
                  <a:srgbClr val="000000"/>
                </a:solidFill>
                <a:ea typeface="MS PGothic" pitchFamily="34" charset="-128"/>
              </a:rPr>
              <a:t>Server 3</a:t>
            </a:r>
          </a:p>
        </p:txBody>
      </p:sp>
      <p:cxnSp>
        <p:nvCxnSpPr>
          <p:cNvPr id="72733" name="AutoShape 319"/>
          <p:cNvCxnSpPr>
            <a:cxnSpLocks noChangeShapeType="1"/>
          </p:cNvCxnSpPr>
          <p:nvPr/>
        </p:nvCxnSpPr>
        <p:spPr bwMode="auto">
          <a:xfrm flipV="1">
            <a:off x="4297363" y="5818187"/>
            <a:ext cx="3040062" cy="669925"/>
          </a:xfrm>
          <a:prstGeom prst="bentConnector2">
            <a:avLst/>
          </a:prstGeom>
          <a:noFill/>
          <a:ln w="222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72734" name="Text Box 347"/>
          <p:cNvSpPr txBox="1">
            <a:spLocks noChangeArrowheads="1"/>
          </p:cNvSpPr>
          <p:nvPr/>
        </p:nvSpPr>
        <p:spPr bwMode="auto">
          <a:xfrm>
            <a:off x="4229100" y="6161087"/>
            <a:ext cx="31845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2945" tIns="95288" rIns="82945" bIns="41473"/>
          <a:lstStyle>
            <a:lvl1pPr eaLnBrk="0" hangingPunct="0">
              <a:tabLst>
                <a:tab pos="655638" algn="l"/>
                <a:tab pos="1312863" algn="l"/>
                <a:tab pos="1968500" algn="l"/>
              </a:tabLst>
              <a:defRPr>
                <a:solidFill>
                  <a:schemeClr val="tx1"/>
                </a:solidFill>
                <a:latin typeface="Arial" pitchFamily="34" charset="0"/>
                <a:cs typeface="Arial" pitchFamily="34" charset="0"/>
              </a:defRPr>
            </a:lvl1pPr>
            <a:lvl2pPr marL="742950" indent="-285750" eaLnBrk="0" hangingPunct="0">
              <a:tabLst>
                <a:tab pos="655638" algn="l"/>
                <a:tab pos="1312863" algn="l"/>
                <a:tab pos="1968500" algn="l"/>
              </a:tabLst>
              <a:defRPr>
                <a:solidFill>
                  <a:schemeClr val="tx1"/>
                </a:solidFill>
                <a:latin typeface="Arial" pitchFamily="34" charset="0"/>
                <a:cs typeface="Arial" pitchFamily="34" charset="0"/>
              </a:defRPr>
            </a:lvl2pPr>
            <a:lvl3pPr marL="1143000" indent="-228600" eaLnBrk="0" hangingPunct="0">
              <a:tabLst>
                <a:tab pos="655638" algn="l"/>
                <a:tab pos="1312863" algn="l"/>
                <a:tab pos="1968500" algn="l"/>
              </a:tabLst>
              <a:defRPr>
                <a:solidFill>
                  <a:schemeClr val="tx1"/>
                </a:solidFill>
                <a:latin typeface="Arial" pitchFamily="34" charset="0"/>
                <a:cs typeface="Arial" pitchFamily="34" charset="0"/>
              </a:defRPr>
            </a:lvl3pPr>
            <a:lvl4pPr marL="1600200" indent="-228600" eaLnBrk="0" hangingPunct="0">
              <a:tabLst>
                <a:tab pos="655638" algn="l"/>
                <a:tab pos="1312863" algn="l"/>
                <a:tab pos="1968500" algn="l"/>
              </a:tabLst>
              <a:defRPr>
                <a:solidFill>
                  <a:schemeClr val="tx1"/>
                </a:solidFill>
                <a:latin typeface="Arial" pitchFamily="34" charset="0"/>
                <a:cs typeface="Arial" pitchFamily="34" charset="0"/>
              </a:defRPr>
            </a:lvl4pPr>
            <a:lvl5pPr marL="2057400" indent="-228600" eaLnBrk="0" hangingPunct="0">
              <a:tabLst>
                <a:tab pos="655638" algn="l"/>
                <a:tab pos="1312863" algn="l"/>
                <a:tab pos="1968500" algn="l"/>
              </a:tabLst>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655638" algn="l"/>
                <a:tab pos="1312863" algn="l"/>
                <a:tab pos="1968500" algn="l"/>
              </a:tabLs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655638" algn="l"/>
                <a:tab pos="1312863" algn="l"/>
                <a:tab pos="1968500" algn="l"/>
              </a:tabLs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655638" algn="l"/>
                <a:tab pos="1312863" algn="l"/>
                <a:tab pos="1968500" algn="l"/>
              </a:tabLs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655638" algn="l"/>
                <a:tab pos="1312863" algn="l"/>
                <a:tab pos="1968500" algn="l"/>
              </a:tabLst>
              <a:defRPr>
                <a:solidFill>
                  <a:schemeClr val="tx1"/>
                </a:solidFill>
                <a:latin typeface="Arial" pitchFamily="34" charset="0"/>
                <a:cs typeface="Arial" pitchFamily="34" charset="0"/>
              </a:defRPr>
            </a:lvl9pPr>
          </a:lstStyle>
          <a:p>
            <a:pPr algn="l" eaLnBrk="1" hangingPunct="1"/>
            <a:r>
              <a:rPr lang="en-GB" sz="1400">
                <a:solidFill>
                  <a:srgbClr val="000000"/>
                </a:solidFill>
                <a:ea typeface="MS PGothic" pitchFamily="34" charset="-128"/>
              </a:rPr>
              <a:t>Management and Monitoring (JMX)</a:t>
            </a:r>
          </a:p>
        </p:txBody>
      </p:sp>
      <p:sp>
        <p:nvSpPr>
          <p:cNvPr id="72735" name="Text Box 365"/>
          <p:cNvSpPr txBox="1">
            <a:spLocks noChangeArrowheads="1"/>
          </p:cNvSpPr>
          <p:nvPr/>
        </p:nvSpPr>
        <p:spPr bwMode="auto">
          <a:xfrm>
            <a:off x="6548438" y="3600450"/>
            <a:ext cx="8318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2945" tIns="95288" rIns="82945" bIns="41473"/>
          <a:lstStyle>
            <a:lvl1pPr eaLnBrk="0" hangingPunct="0">
              <a:tabLst>
                <a:tab pos="655638" algn="l"/>
              </a:tabLst>
              <a:defRPr>
                <a:solidFill>
                  <a:schemeClr val="tx1"/>
                </a:solidFill>
                <a:latin typeface="Arial" pitchFamily="34" charset="0"/>
                <a:cs typeface="Arial" pitchFamily="34" charset="0"/>
              </a:defRPr>
            </a:lvl1pPr>
            <a:lvl2pPr marL="742950" indent="-285750" eaLnBrk="0" hangingPunct="0">
              <a:tabLst>
                <a:tab pos="655638" algn="l"/>
              </a:tabLst>
              <a:defRPr>
                <a:solidFill>
                  <a:schemeClr val="tx1"/>
                </a:solidFill>
                <a:latin typeface="Arial" pitchFamily="34" charset="0"/>
                <a:cs typeface="Arial" pitchFamily="34" charset="0"/>
              </a:defRPr>
            </a:lvl2pPr>
            <a:lvl3pPr marL="1143000" indent="-228600" eaLnBrk="0" hangingPunct="0">
              <a:tabLst>
                <a:tab pos="655638" algn="l"/>
              </a:tabLst>
              <a:defRPr>
                <a:solidFill>
                  <a:schemeClr val="tx1"/>
                </a:solidFill>
                <a:latin typeface="Arial" pitchFamily="34" charset="0"/>
                <a:cs typeface="Arial" pitchFamily="34" charset="0"/>
              </a:defRPr>
            </a:lvl3pPr>
            <a:lvl4pPr marL="1600200" indent="-228600" eaLnBrk="0" hangingPunct="0">
              <a:tabLst>
                <a:tab pos="655638" algn="l"/>
              </a:tabLst>
              <a:defRPr>
                <a:solidFill>
                  <a:schemeClr val="tx1"/>
                </a:solidFill>
                <a:latin typeface="Arial" pitchFamily="34" charset="0"/>
                <a:cs typeface="Arial" pitchFamily="34" charset="0"/>
              </a:defRPr>
            </a:lvl4pPr>
            <a:lvl5pPr marL="2057400" indent="-228600" eaLnBrk="0" hangingPunct="0">
              <a:tabLst>
                <a:tab pos="655638" algn="l"/>
              </a:tabLst>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9pPr>
          </a:lstStyle>
          <a:p>
            <a:pPr algn="l" eaLnBrk="1" hangingPunct="1"/>
            <a:r>
              <a:rPr lang="en-GB" sz="1000" b="1">
                <a:solidFill>
                  <a:srgbClr val="000000"/>
                </a:solidFill>
                <a:ea typeface="MS PGothic" pitchFamily="34" charset="-128"/>
              </a:rPr>
              <a:t>Liberty Collective</a:t>
            </a:r>
          </a:p>
        </p:txBody>
      </p:sp>
      <p:sp>
        <p:nvSpPr>
          <p:cNvPr id="72736" name="Rectangle 367"/>
          <p:cNvSpPr>
            <a:spLocks noChangeArrowheads="1"/>
          </p:cNvSpPr>
          <p:nvPr/>
        </p:nvSpPr>
        <p:spPr bwMode="auto">
          <a:xfrm>
            <a:off x="4146550" y="1231900"/>
            <a:ext cx="3271838" cy="874712"/>
          </a:xfrm>
          <a:prstGeom prst="rect">
            <a:avLst/>
          </a:prstGeom>
          <a:noFill/>
          <a:ln w="22225" cap="rnd">
            <a:solidFill>
              <a:srgbClr val="727272"/>
            </a:solidFill>
            <a:prstDash val="dash"/>
            <a:round/>
            <a:headEnd/>
            <a:tailEnd/>
          </a:ln>
          <a:extLst>
            <a:ext uri="{909E8E84-426E-40dd-AFC4-6F175D3DCCD1}">
              <a14:hiddenFill xmlns:a14="http://schemas.microsoft.com/office/drawing/2010/main">
                <a:solidFill>
                  <a:srgbClr val="FFFFFF"/>
                </a:solidFill>
              </a14:hiddenFill>
            </a:ext>
          </a:extLst>
        </p:spPr>
        <p:txBody>
          <a:bodyPr wrap="none" lIns="82945" tIns="41473" rIns="82945" bIns="41473" anchor="ctr"/>
          <a:lstStyle/>
          <a:p>
            <a:pPr algn="l"/>
            <a:endParaRPr lang="en-US" sz="1600"/>
          </a:p>
        </p:txBody>
      </p:sp>
      <p:sp>
        <p:nvSpPr>
          <p:cNvPr id="72737" name="Line 370"/>
          <p:cNvSpPr>
            <a:spLocks noChangeShapeType="1"/>
          </p:cNvSpPr>
          <p:nvPr/>
        </p:nvSpPr>
        <p:spPr bwMode="auto">
          <a:xfrm flipV="1">
            <a:off x="7313613" y="3549650"/>
            <a:ext cx="1587" cy="1438275"/>
          </a:xfrm>
          <a:prstGeom prst="line">
            <a:avLst/>
          </a:prstGeom>
          <a:noFill/>
          <a:ln w="22225">
            <a:solidFill>
              <a:srgbClr val="808080"/>
            </a:solidFill>
            <a:round/>
            <a:headEnd/>
            <a:tailEnd type="triangle" w="med" len="med"/>
          </a:ln>
          <a:extLst>
            <a:ext uri="{909E8E84-426E-40dd-AFC4-6F175D3DCCD1}">
              <a14:hiddenFill xmlns:a14="http://schemas.microsoft.com/office/drawing/2010/main">
                <a:noFill/>
              </a14:hiddenFill>
            </a:ext>
          </a:extLst>
        </p:spPr>
        <p:txBody>
          <a:bodyPr lIns="82945" tIns="41473" rIns="82945" bIns="41473"/>
          <a:lstStyle/>
          <a:p>
            <a:endParaRPr lang="en-US"/>
          </a:p>
        </p:txBody>
      </p:sp>
      <p:pic>
        <p:nvPicPr>
          <p:cNvPr id="72738" name="Picture 612" descr="firewall"/>
          <p:cNvPicPr>
            <a:picLocks noChangeAspect="1" noChangeArrowheads="1"/>
          </p:cNvPicPr>
          <p:nvPr/>
        </p:nvPicPr>
        <p:blipFill>
          <a:blip r:embed="rId3">
            <a:extLst>
              <a:ext uri="{28A0092B-C50C-407E-A947-70E740481C1C}">
                <a14:useLocalDpi xmlns:a14="http://schemas.microsoft.com/office/drawing/2010/main" val="0"/>
              </a:ext>
            </a:extLst>
          </a:blip>
          <a:srcRect l="68518"/>
          <a:stretch>
            <a:fillRect/>
          </a:stretch>
        </p:blipFill>
        <p:spPr bwMode="auto">
          <a:xfrm>
            <a:off x="542925" y="1852612"/>
            <a:ext cx="323850"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39" name="AutoShape 104"/>
          <p:cNvSpPr>
            <a:spLocks noChangeArrowheads="1"/>
          </p:cNvSpPr>
          <p:nvPr/>
        </p:nvSpPr>
        <p:spPr bwMode="auto">
          <a:xfrm>
            <a:off x="4351338" y="1400175"/>
            <a:ext cx="392112" cy="169862"/>
          </a:xfrm>
          <a:prstGeom prst="roundRect">
            <a:avLst>
              <a:gd name="adj" fmla="val 16667"/>
            </a:avLst>
          </a:prstGeom>
          <a:solidFill>
            <a:srgbClr val="339966"/>
          </a:solidFill>
          <a:ln w="9398">
            <a:solidFill>
              <a:srgbClr val="000000"/>
            </a:solidFill>
            <a:round/>
            <a:headEnd/>
            <a:tailEnd/>
          </a:ln>
        </p:spPr>
        <p:txBody>
          <a:bodyPr lIns="82945" rIns="82945" bIns="137160"/>
          <a:lstStyle/>
          <a:p>
            <a:pPr algn="l"/>
            <a:r>
              <a:rPr lang="en-GB" sz="700">
                <a:solidFill>
                  <a:srgbClr val="FFFFFF"/>
                </a:solidFill>
              </a:rPr>
              <a:t>Apps</a:t>
            </a:r>
          </a:p>
        </p:txBody>
      </p:sp>
      <p:sp>
        <p:nvSpPr>
          <p:cNvPr id="72740" name="AutoShape 157"/>
          <p:cNvSpPr>
            <a:spLocks noChangeArrowheads="1"/>
          </p:cNvSpPr>
          <p:nvPr/>
        </p:nvSpPr>
        <p:spPr bwMode="auto">
          <a:xfrm>
            <a:off x="5557838" y="1400175"/>
            <a:ext cx="392112" cy="169862"/>
          </a:xfrm>
          <a:prstGeom prst="roundRect">
            <a:avLst>
              <a:gd name="adj" fmla="val 16667"/>
            </a:avLst>
          </a:prstGeom>
          <a:solidFill>
            <a:srgbClr val="339966"/>
          </a:solidFill>
          <a:ln w="9398">
            <a:solidFill>
              <a:srgbClr val="000000"/>
            </a:solidFill>
            <a:round/>
            <a:headEnd/>
            <a:tailEnd/>
          </a:ln>
        </p:spPr>
        <p:txBody>
          <a:bodyPr lIns="82945" rIns="82945" bIns="137160"/>
          <a:lstStyle/>
          <a:p>
            <a:pPr algn="l"/>
            <a:r>
              <a:rPr lang="en-GB" sz="700">
                <a:solidFill>
                  <a:srgbClr val="FFFFFF"/>
                </a:solidFill>
              </a:rPr>
              <a:t>Apps</a:t>
            </a:r>
          </a:p>
        </p:txBody>
      </p:sp>
      <p:sp>
        <p:nvSpPr>
          <p:cNvPr id="72741" name="AutoShape 317"/>
          <p:cNvSpPr>
            <a:spLocks noChangeArrowheads="1"/>
          </p:cNvSpPr>
          <p:nvPr/>
        </p:nvSpPr>
        <p:spPr bwMode="auto">
          <a:xfrm>
            <a:off x="6875463" y="1400175"/>
            <a:ext cx="390525" cy="171450"/>
          </a:xfrm>
          <a:prstGeom prst="roundRect">
            <a:avLst>
              <a:gd name="adj" fmla="val 16667"/>
            </a:avLst>
          </a:prstGeom>
          <a:solidFill>
            <a:srgbClr val="339966"/>
          </a:solidFill>
          <a:ln w="9398">
            <a:solidFill>
              <a:srgbClr val="000000"/>
            </a:solidFill>
            <a:round/>
            <a:headEnd/>
            <a:tailEnd/>
          </a:ln>
        </p:spPr>
        <p:txBody>
          <a:bodyPr lIns="82945" rIns="82945" bIns="137160"/>
          <a:lstStyle/>
          <a:p>
            <a:pPr algn="l"/>
            <a:r>
              <a:rPr lang="en-GB" sz="700">
                <a:solidFill>
                  <a:srgbClr val="FFFFFF"/>
                </a:solidFill>
              </a:rPr>
              <a:t>Apps</a:t>
            </a:r>
          </a:p>
        </p:txBody>
      </p:sp>
      <p:sp>
        <p:nvSpPr>
          <p:cNvPr id="72742" name="AutoShape 317"/>
          <p:cNvSpPr>
            <a:spLocks noChangeArrowheads="1"/>
          </p:cNvSpPr>
          <p:nvPr/>
        </p:nvSpPr>
        <p:spPr bwMode="auto">
          <a:xfrm>
            <a:off x="6818313" y="2716212"/>
            <a:ext cx="390525" cy="171450"/>
          </a:xfrm>
          <a:prstGeom prst="roundRect">
            <a:avLst>
              <a:gd name="adj" fmla="val 16667"/>
            </a:avLst>
          </a:prstGeom>
          <a:solidFill>
            <a:srgbClr val="339966"/>
          </a:solidFill>
          <a:ln w="9398">
            <a:solidFill>
              <a:srgbClr val="000000"/>
            </a:solidFill>
            <a:round/>
            <a:headEnd/>
            <a:tailEnd/>
          </a:ln>
        </p:spPr>
        <p:txBody>
          <a:bodyPr lIns="82945" rIns="82945" bIns="137160"/>
          <a:lstStyle/>
          <a:p>
            <a:pPr algn="l"/>
            <a:r>
              <a:rPr lang="en-GB" sz="700">
                <a:solidFill>
                  <a:srgbClr val="FFFFFF"/>
                </a:solidFill>
              </a:rPr>
              <a:t>Apps</a:t>
            </a:r>
          </a:p>
        </p:txBody>
      </p:sp>
      <p:sp>
        <p:nvSpPr>
          <p:cNvPr id="72743" name="AutoShape 317"/>
          <p:cNvSpPr>
            <a:spLocks noChangeArrowheads="1"/>
          </p:cNvSpPr>
          <p:nvPr/>
        </p:nvSpPr>
        <p:spPr bwMode="auto">
          <a:xfrm>
            <a:off x="6875463" y="2773362"/>
            <a:ext cx="390525" cy="171450"/>
          </a:xfrm>
          <a:prstGeom prst="roundRect">
            <a:avLst>
              <a:gd name="adj" fmla="val 16667"/>
            </a:avLst>
          </a:prstGeom>
          <a:solidFill>
            <a:srgbClr val="339966"/>
          </a:solidFill>
          <a:ln w="9398">
            <a:solidFill>
              <a:srgbClr val="000000"/>
            </a:solidFill>
            <a:round/>
            <a:headEnd/>
            <a:tailEnd/>
          </a:ln>
        </p:spPr>
        <p:txBody>
          <a:bodyPr lIns="82945" rIns="82945" bIns="137160"/>
          <a:lstStyle/>
          <a:p>
            <a:pPr algn="l"/>
            <a:r>
              <a:rPr lang="en-GB" sz="700">
                <a:solidFill>
                  <a:srgbClr val="FFFFFF"/>
                </a:solidFill>
              </a:rPr>
              <a:t>Apps</a:t>
            </a:r>
          </a:p>
        </p:txBody>
      </p:sp>
      <p:sp>
        <p:nvSpPr>
          <p:cNvPr id="72744" name="Rectangle 2"/>
          <p:cNvSpPr>
            <a:spLocks noChangeArrowheads="1"/>
          </p:cNvSpPr>
          <p:nvPr/>
        </p:nvSpPr>
        <p:spPr bwMode="auto">
          <a:xfrm>
            <a:off x="965200" y="2781300"/>
            <a:ext cx="962025" cy="922337"/>
          </a:xfrm>
          <a:prstGeom prst="rect">
            <a:avLst/>
          </a:prstGeom>
          <a:solidFill>
            <a:srgbClr val="7030A0"/>
          </a:solidFill>
          <a:ln w="9360">
            <a:solidFill>
              <a:srgbClr val="808080"/>
            </a:solidFill>
            <a:round/>
            <a:headEnd/>
            <a:tailEnd/>
          </a:ln>
        </p:spPr>
        <p:txBody>
          <a:bodyPr wrap="none" lIns="82945" tIns="41473" rIns="82945" bIns="41473" anchor="ctr"/>
          <a:lstStyle/>
          <a:p>
            <a:pPr algn="l"/>
            <a:endParaRPr lang="en-US"/>
          </a:p>
        </p:txBody>
      </p:sp>
      <p:sp>
        <p:nvSpPr>
          <p:cNvPr id="72745" name="Rectangle 280"/>
          <p:cNvSpPr>
            <a:spLocks noChangeArrowheads="1"/>
          </p:cNvSpPr>
          <p:nvPr/>
        </p:nvSpPr>
        <p:spPr bwMode="auto">
          <a:xfrm>
            <a:off x="869950" y="2894012"/>
            <a:ext cx="960438" cy="922338"/>
          </a:xfrm>
          <a:prstGeom prst="rect">
            <a:avLst/>
          </a:prstGeom>
          <a:solidFill>
            <a:srgbClr val="7030A0"/>
          </a:solidFill>
          <a:ln w="9360">
            <a:solidFill>
              <a:srgbClr val="808080"/>
            </a:solidFill>
            <a:round/>
            <a:headEnd/>
            <a:tailEnd/>
          </a:ln>
        </p:spPr>
        <p:txBody>
          <a:bodyPr wrap="none" lIns="82945" tIns="41473" rIns="82945" bIns="41473" anchor="ctr"/>
          <a:lstStyle/>
          <a:p>
            <a:pPr algn="l"/>
            <a:endParaRPr lang="en-US"/>
          </a:p>
        </p:txBody>
      </p:sp>
      <p:sp>
        <p:nvSpPr>
          <p:cNvPr id="72746" name="Text Box 281"/>
          <p:cNvSpPr txBox="1">
            <a:spLocks noChangeArrowheads="1"/>
          </p:cNvSpPr>
          <p:nvPr/>
        </p:nvSpPr>
        <p:spPr bwMode="auto">
          <a:xfrm>
            <a:off x="904875" y="2952750"/>
            <a:ext cx="94138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2945" tIns="94260" rIns="82945" bIns="41473"/>
          <a:lstStyle>
            <a:lvl1pPr eaLnBrk="0" hangingPunct="0">
              <a:tabLst>
                <a:tab pos="655638" algn="l"/>
              </a:tabLst>
              <a:defRPr>
                <a:solidFill>
                  <a:schemeClr val="tx1"/>
                </a:solidFill>
                <a:latin typeface="Arial" pitchFamily="34" charset="0"/>
                <a:cs typeface="Arial" pitchFamily="34" charset="0"/>
              </a:defRPr>
            </a:lvl1pPr>
            <a:lvl2pPr marL="742950" indent="-285750" eaLnBrk="0" hangingPunct="0">
              <a:tabLst>
                <a:tab pos="655638" algn="l"/>
              </a:tabLst>
              <a:defRPr>
                <a:solidFill>
                  <a:schemeClr val="tx1"/>
                </a:solidFill>
                <a:latin typeface="Arial" pitchFamily="34" charset="0"/>
                <a:cs typeface="Arial" pitchFamily="34" charset="0"/>
              </a:defRPr>
            </a:lvl2pPr>
            <a:lvl3pPr marL="1143000" indent="-228600" eaLnBrk="0" hangingPunct="0">
              <a:tabLst>
                <a:tab pos="655638" algn="l"/>
              </a:tabLst>
              <a:defRPr>
                <a:solidFill>
                  <a:schemeClr val="tx1"/>
                </a:solidFill>
                <a:latin typeface="Arial" pitchFamily="34" charset="0"/>
                <a:cs typeface="Arial" pitchFamily="34" charset="0"/>
              </a:defRPr>
            </a:lvl3pPr>
            <a:lvl4pPr marL="1600200" indent="-228600" eaLnBrk="0" hangingPunct="0">
              <a:tabLst>
                <a:tab pos="655638" algn="l"/>
              </a:tabLst>
              <a:defRPr>
                <a:solidFill>
                  <a:schemeClr val="tx1"/>
                </a:solidFill>
                <a:latin typeface="Arial" pitchFamily="34" charset="0"/>
                <a:cs typeface="Arial" pitchFamily="34" charset="0"/>
              </a:defRPr>
            </a:lvl4pPr>
            <a:lvl5pPr marL="2057400" indent="-228600" eaLnBrk="0" hangingPunct="0">
              <a:tabLst>
                <a:tab pos="655638" algn="l"/>
              </a:tabLst>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9pPr>
          </a:lstStyle>
          <a:p>
            <a:pPr eaLnBrk="1" hangingPunct="1"/>
            <a:r>
              <a:rPr lang="en-GB" sz="1000" b="1">
                <a:solidFill>
                  <a:srgbClr val="FFFFFF"/>
                </a:solidFill>
              </a:rPr>
              <a:t>HTTP Server</a:t>
            </a:r>
          </a:p>
        </p:txBody>
      </p:sp>
      <p:sp>
        <p:nvSpPr>
          <p:cNvPr id="72747" name="Rectangle 1"/>
          <p:cNvSpPr>
            <a:spLocks noChangeArrowheads="1"/>
          </p:cNvSpPr>
          <p:nvPr/>
        </p:nvSpPr>
        <p:spPr bwMode="auto">
          <a:xfrm>
            <a:off x="6756400" y="4891087"/>
            <a:ext cx="708025" cy="830263"/>
          </a:xfrm>
          <a:prstGeom prst="rect">
            <a:avLst/>
          </a:prstGeom>
          <a:solidFill>
            <a:srgbClr val="CC99FF"/>
          </a:solidFill>
          <a:ln w="9398">
            <a:solidFill>
              <a:schemeClr val="tx1"/>
            </a:solidFill>
            <a:round/>
            <a:headEnd/>
            <a:tailEnd/>
          </a:ln>
        </p:spPr>
        <p:txBody>
          <a:bodyPr wrap="none" lIns="82945" tIns="41473" rIns="82945" bIns="41473" anchor="ctr"/>
          <a:lstStyle/>
          <a:p>
            <a:pPr algn="l"/>
            <a:endParaRPr lang="en-US" sz="1600"/>
          </a:p>
        </p:txBody>
      </p:sp>
      <p:sp>
        <p:nvSpPr>
          <p:cNvPr id="72748" name="Rectangle 213"/>
          <p:cNvSpPr>
            <a:spLocks noChangeArrowheads="1"/>
          </p:cNvSpPr>
          <p:nvPr/>
        </p:nvSpPr>
        <p:spPr bwMode="auto">
          <a:xfrm>
            <a:off x="6681788" y="4953000"/>
            <a:ext cx="708025" cy="831850"/>
          </a:xfrm>
          <a:prstGeom prst="rect">
            <a:avLst/>
          </a:prstGeom>
          <a:solidFill>
            <a:srgbClr val="CC99FF"/>
          </a:solidFill>
          <a:ln w="9398">
            <a:solidFill>
              <a:schemeClr val="tx1"/>
            </a:solidFill>
            <a:round/>
            <a:headEnd/>
            <a:tailEnd/>
          </a:ln>
        </p:spPr>
        <p:txBody>
          <a:bodyPr wrap="none" lIns="82945" tIns="41473" rIns="82945" bIns="41473" anchor="ctr"/>
          <a:lstStyle/>
          <a:p>
            <a:pPr algn="l"/>
            <a:endParaRPr lang="en-US" sz="1600"/>
          </a:p>
        </p:txBody>
      </p:sp>
      <p:grpSp>
        <p:nvGrpSpPr>
          <p:cNvPr id="72749" name="Group 214"/>
          <p:cNvGrpSpPr>
            <a:grpSpLocks/>
          </p:cNvGrpSpPr>
          <p:nvPr/>
        </p:nvGrpSpPr>
        <p:grpSpPr bwMode="auto">
          <a:xfrm>
            <a:off x="6723063" y="5275262"/>
            <a:ext cx="631825" cy="280988"/>
            <a:chOff x="4394" y="3289"/>
            <a:chExt cx="424" cy="199"/>
          </a:xfrm>
        </p:grpSpPr>
        <p:grpSp>
          <p:nvGrpSpPr>
            <p:cNvPr id="72839" name="Group 215"/>
            <p:cNvGrpSpPr>
              <a:grpSpLocks/>
            </p:cNvGrpSpPr>
            <p:nvPr/>
          </p:nvGrpSpPr>
          <p:grpSpPr bwMode="auto">
            <a:xfrm>
              <a:off x="4394" y="3432"/>
              <a:ext cx="141" cy="56"/>
              <a:chOff x="4394" y="3432"/>
              <a:chExt cx="141" cy="56"/>
            </a:xfrm>
          </p:grpSpPr>
          <p:sp>
            <p:nvSpPr>
              <p:cNvPr id="72882" name="Rectangle 216"/>
              <p:cNvSpPr>
                <a:spLocks noChangeArrowheads="1"/>
              </p:cNvSpPr>
              <p:nvPr/>
            </p:nvSpPr>
            <p:spPr bwMode="auto">
              <a:xfrm>
                <a:off x="4401" y="3432"/>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883" name="Rectangle 217"/>
              <p:cNvSpPr>
                <a:spLocks noChangeArrowheads="1"/>
              </p:cNvSpPr>
              <p:nvPr/>
            </p:nvSpPr>
            <p:spPr bwMode="auto">
              <a:xfrm>
                <a:off x="4436" y="3432"/>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884" name="Rectangle 218"/>
              <p:cNvSpPr>
                <a:spLocks noChangeArrowheads="1"/>
              </p:cNvSpPr>
              <p:nvPr/>
            </p:nvSpPr>
            <p:spPr bwMode="auto">
              <a:xfrm>
                <a:off x="4472" y="3432"/>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885" name="Rectangle 219"/>
              <p:cNvSpPr>
                <a:spLocks noChangeArrowheads="1"/>
              </p:cNvSpPr>
              <p:nvPr/>
            </p:nvSpPr>
            <p:spPr bwMode="auto">
              <a:xfrm>
                <a:off x="4508" y="3432"/>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886" name="Text Box 220"/>
              <p:cNvSpPr txBox="1">
                <a:spLocks noChangeArrowheads="1"/>
              </p:cNvSpPr>
              <p:nvPr/>
            </p:nvSpPr>
            <p:spPr bwMode="auto">
              <a:xfrm>
                <a:off x="4394" y="3442"/>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Feature Manager</a:t>
                </a:r>
              </a:p>
            </p:txBody>
          </p:sp>
        </p:grpSp>
        <p:grpSp>
          <p:nvGrpSpPr>
            <p:cNvPr id="72840" name="Group 221"/>
            <p:cNvGrpSpPr>
              <a:grpSpLocks/>
            </p:cNvGrpSpPr>
            <p:nvPr/>
          </p:nvGrpSpPr>
          <p:grpSpPr bwMode="auto">
            <a:xfrm>
              <a:off x="4536" y="3432"/>
              <a:ext cx="141" cy="56"/>
              <a:chOff x="4536" y="3432"/>
              <a:chExt cx="141" cy="56"/>
            </a:xfrm>
          </p:grpSpPr>
          <p:sp>
            <p:nvSpPr>
              <p:cNvPr id="72877" name="Rectangle 222"/>
              <p:cNvSpPr>
                <a:spLocks noChangeArrowheads="1"/>
              </p:cNvSpPr>
              <p:nvPr/>
            </p:nvSpPr>
            <p:spPr bwMode="auto">
              <a:xfrm>
                <a:off x="4543" y="3432"/>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878" name="Rectangle 223"/>
              <p:cNvSpPr>
                <a:spLocks noChangeArrowheads="1"/>
              </p:cNvSpPr>
              <p:nvPr/>
            </p:nvSpPr>
            <p:spPr bwMode="auto">
              <a:xfrm>
                <a:off x="4578" y="3432"/>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879" name="Rectangle 224"/>
              <p:cNvSpPr>
                <a:spLocks noChangeArrowheads="1"/>
              </p:cNvSpPr>
              <p:nvPr/>
            </p:nvSpPr>
            <p:spPr bwMode="auto">
              <a:xfrm>
                <a:off x="4614" y="3432"/>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880" name="Rectangle 225"/>
              <p:cNvSpPr>
                <a:spLocks noChangeArrowheads="1"/>
              </p:cNvSpPr>
              <p:nvPr/>
            </p:nvSpPr>
            <p:spPr bwMode="auto">
              <a:xfrm>
                <a:off x="4649" y="3432"/>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881" name="Text Box 226"/>
              <p:cNvSpPr txBox="1">
                <a:spLocks noChangeArrowheads="1"/>
              </p:cNvSpPr>
              <p:nvPr/>
            </p:nvSpPr>
            <p:spPr bwMode="auto">
              <a:xfrm>
                <a:off x="4536" y="3442"/>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HTTP Transport</a:t>
                </a:r>
              </a:p>
            </p:txBody>
          </p:sp>
        </p:grpSp>
        <p:grpSp>
          <p:nvGrpSpPr>
            <p:cNvPr id="72841" name="Group 227"/>
            <p:cNvGrpSpPr>
              <a:grpSpLocks/>
            </p:cNvGrpSpPr>
            <p:nvPr/>
          </p:nvGrpSpPr>
          <p:grpSpPr bwMode="auto">
            <a:xfrm>
              <a:off x="4678" y="3432"/>
              <a:ext cx="141" cy="56"/>
              <a:chOff x="4678" y="3432"/>
              <a:chExt cx="141" cy="56"/>
            </a:xfrm>
          </p:grpSpPr>
          <p:sp>
            <p:nvSpPr>
              <p:cNvPr id="72872" name="Rectangle 228"/>
              <p:cNvSpPr>
                <a:spLocks noChangeArrowheads="1"/>
              </p:cNvSpPr>
              <p:nvPr/>
            </p:nvSpPr>
            <p:spPr bwMode="auto">
              <a:xfrm>
                <a:off x="4685" y="3432"/>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873" name="Rectangle 229"/>
              <p:cNvSpPr>
                <a:spLocks noChangeArrowheads="1"/>
              </p:cNvSpPr>
              <p:nvPr/>
            </p:nvSpPr>
            <p:spPr bwMode="auto">
              <a:xfrm>
                <a:off x="4720" y="3432"/>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874" name="Rectangle 230"/>
              <p:cNvSpPr>
                <a:spLocks noChangeArrowheads="1"/>
              </p:cNvSpPr>
              <p:nvPr/>
            </p:nvSpPr>
            <p:spPr bwMode="auto">
              <a:xfrm>
                <a:off x="4756" y="3432"/>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875" name="Rectangle 231"/>
              <p:cNvSpPr>
                <a:spLocks noChangeArrowheads="1"/>
              </p:cNvSpPr>
              <p:nvPr/>
            </p:nvSpPr>
            <p:spPr bwMode="auto">
              <a:xfrm>
                <a:off x="4791" y="3432"/>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876" name="Text Box 232"/>
              <p:cNvSpPr txBox="1">
                <a:spLocks noChangeArrowheads="1"/>
              </p:cNvSpPr>
              <p:nvPr/>
            </p:nvSpPr>
            <p:spPr bwMode="auto">
              <a:xfrm>
                <a:off x="4678" y="3442"/>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Application Manager</a:t>
                </a:r>
              </a:p>
            </p:txBody>
          </p:sp>
        </p:grpSp>
        <p:grpSp>
          <p:nvGrpSpPr>
            <p:cNvPr id="72842" name="Group 233"/>
            <p:cNvGrpSpPr>
              <a:grpSpLocks/>
            </p:cNvGrpSpPr>
            <p:nvPr/>
          </p:nvGrpSpPr>
          <p:grpSpPr bwMode="auto">
            <a:xfrm>
              <a:off x="4465" y="3384"/>
              <a:ext cx="141" cy="57"/>
              <a:chOff x="4465" y="3384"/>
              <a:chExt cx="141" cy="57"/>
            </a:xfrm>
          </p:grpSpPr>
          <p:sp>
            <p:nvSpPr>
              <p:cNvPr id="72867" name="Rectangle 234"/>
              <p:cNvSpPr>
                <a:spLocks noChangeArrowheads="1"/>
              </p:cNvSpPr>
              <p:nvPr/>
            </p:nvSpPr>
            <p:spPr bwMode="auto">
              <a:xfrm>
                <a:off x="4472" y="3384"/>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868" name="Rectangle 235"/>
              <p:cNvSpPr>
                <a:spLocks noChangeArrowheads="1"/>
              </p:cNvSpPr>
              <p:nvPr/>
            </p:nvSpPr>
            <p:spPr bwMode="auto">
              <a:xfrm>
                <a:off x="4507" y="3384"/>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869" name="Rectangle 236"/>
              <p:cNvSpPr>
                <a:spLocks noChangeArrowheads="1"/>
              </p:cNvSpPr>
              <p:nvPr/>
            </p:nvSpPr>
            <p:spPr bwMode="auto">
              <a:xfrm>
                <a:off x="4543" y="3384"/>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870" name="Rectangle 237"/>
              <p:cNvSpPr>
                <a:spLocks noChangeArrowheads="1"/>
              </p:cNvSpPr>
              <p:nvPr/>
            </p:nvSpPr>
            <p:spPr bwMode="auto">
              <a:xfrm>
                <a:off x="4578" y="3384"/>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871" name="Text Box 238"/>
              <p:cNvSpPr txBox="1">
                <a:spLocks noChangeArrowheads="1"/>
              </p:cNvSpPr>
              <p:nvPr/>
            </p:nvSpPr>
            <p:spPr bwMode="auto">
              <a:xfrm>
                <a:off x="4465" y="3395"/>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servlet-3.0</a:t>
                </a:r>
              </a:p>
            </p:txBody>
          </p:sp>
        </p:grpSp>
        <p:grpSp>
          <p:nvGrpSpPr>
            <p:cNvPr id="72843" name="Group 239"/>
            <p:cNvGrpSpPr>
              <a:grpSpLocks/>
            </p:cNvGrpSpPr>
            <p:nvPr/>
          </p:nvGrpSpPr>
          <p:grpSpPr bwMode="auto">
            <a:xfrm>
              <a:off x="4394" y="3337"/>
              <a:ext cx="141" cy="57"/>
              <a:chOff x="4394" y="3337"/>
              <a:chExt cx="141" cy="57"/>
            </a:xfrm>
          </p:grpSpPr>
          <p:sp>
            <p:nvSpPr>
              <p:cNvPr id="72862" name="Rectangle 240"/>
              <p:cNvSpPr>
                <a:spLocks noChangeArrowheads="1"/>
              </p:cNvSpPr>
              <p:nvPr/>
            </p:nvSpPr>
            <p:spPr bwMode="auto">
              <a:xfrm>
                <a:off x="4401" y="3337"/>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863" name="Rectangle 241"/>
              <p:cNvSpPr>
                <a:spLocks noChangeArrowheads="1"/>
              </p:cNvSpPr>
              <p:nvPr/>
            </p:nvSpPr>
            <p:spPr bwMode="auto">
              <a:xfrm>
                <a:off x="4436" y="3337"/>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864" name="Rectangle 242"/>
              <p:cNvSpPr>
                <a:spLocks noChangeArrowheads="1"/>
              </p:cNvSpPr>
              <p:nvPr/>
            </p:nvSpPr>
            <p:spPr bwMode="auto">
              <a:xfrm>
                <a:off x="4472" y="3337"/>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865" name="Rectangle 243"/>
              <p:cNvSpPr>
                <a:spLocks noChangeArrowheads="1"/>
              </p:cNvSpPr>
              <p:nvPr/>
            </p:nvSpPr>
            <p:spPr bwMode="auto">
              <a:xfrm>
                <a:off x="4508" y="3337"/>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866" name="Text Box 244"/>
              <p:cNvSpPr txBox="1">
                <a:spLocks noChangeArrowheads="1"/>
              </p:cNvSpPr>
              <p:nvPr/>
            </p:nvSpPr>
            <p:spPr bwMode="auto">
              <a:xfrm>
                <a:off x="4394" y="3347"/>
                <a:ext cx="141" cy="47"/>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jsp-2.2</a:t>
                </a:r>
              </a:p>
            </p:txBody>
          </p:sp>
        </p:grpSp>
        <p:grpSp>
          <p:nvGrpSpPr>
            <p:cNvPr id="72844" name="Group 245"/>
            <p:cNvGrpSpPr>
              <a:grpSpLocks/>
            </p:cNvGrpSpPr>
            <p:nvPr/>
          </p:nvGrpSpPr>
          <p:grpSpPr bwMode="auto">
            <a:xfrm>
              <a:off x="4607" y="3384"/>
              <a:ext cx="141" cy="57"/>
              <a:chOff x="4607" y="3384"/>
              <a:chExt cx="141" cy="57"/>
            </a:xfrm>
          </p:grpSpPr>
          <p:sp>
            <p:nvSpPr>
              <p:cNvPr id="72857" name="Rectangle 246"/>
              <p:cNvSpPr>
                <a:spLocks noChangeArrowheads="1"/>
              </p:cNvSpPr>
              <p:nvPr/>
            </p:nvSpPr>
            <p:spPr bwMode="auto">
              <a:xfrm>
                <a:off x="4614" y="3384"/>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858" name="Rectangle 247"/>
              <p:cNvSpPr>
                <a:spLocks noChangeArrowheads="1"/>
              </p:cNvSpPr>
              <p:nvPr/>
            </p:nvSpPr>
            <p:spPr bwMode="auto">
              <a:xfrm>
                <a:off x="4649" y="3384"/>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859" name="Rectangle 248"/>
              <p:cNvSpPr>
                <a:spLocks noChangeArrowheads="1"/>
              </p:cNvSpPr>
              <p:nvPr/>
            </p:nvSpPr>
            <p:spPr bwMode="auto">
              <a:xfrm>
                <a:off x="4685" y="3384"/>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860" name="Rectangle 249"/>
              <p:cNvSpPr>
                <a:spLocks noChangeArrowheads="1"/>
              </p:cNvSpPr>
              <p:nvPr/>
            </p:nvSpPr>
            <p:spPr bwMode="auto">
              <a:xfrm>
                <a:off x="4720" y="3384"/>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861" name="Text Box 250"/>
              <p:cNvSpPr txBox="1">
                <a:spLocks noChangeArrowheads="1"/>
              </p:cNvSpPr>
              <p:nvPr/>
            </p:nvSpPr>
            <p:spPr bwMode="auto">
              <a:xfrm>
                <a:off x="4607" y="3395"/>
                <a:ext cx="141" cy="46"/>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appsecurity-1.0</a:t>
                </a:r>
              </a:p>
            </p:txBody>
          </p:sp>
        </p:grpSp>
        <p:grpSp>
          <p:nvGrpSpPr>
            <p:cNvPr id="72845" name="Group 251"/>
            <p:cNvGrpSpPr>
              <a:grpSpLocks/>
            </p:cNvGrpSpPr>
            <p:nvPr/>
          </p:nvGrpSpPr>
          <p:grpSpPr bwMode="auto">
            <a:xfrm>
              <a:off x="4536" y="3337"/>
              <a:ext cx="141" cy="57"/>
              <a:chOff x="4536" y="3337"/>
              <a:chExt cx="141" cy="57"/>
            </a:xfrm>
          </p:grpSpPr>
          <p:sp>
            <p:nvSpPr>
              <p:cNvPr id="72852" name="Rectangle 252"/>
              <p:cNvSpPr>
                <a:spLocks noChangeArrowheads="1"/>
              </p:cNvSpPr>
              <p:nvPr/>
            </p:nvSpPr>
            <p:spPr bwMode="auto">
              <a:xfrm>
                <a:off x="4543" y="3337"/>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853" name="Rectangle 253"/>
              <p:cNvSpPr>
                <a:spLocks noChangeArrowheads="1"/>
              </p:cNvSpPr>
              <p:nvPr/>
            </p:nvSpPr>
            <p:spPr bwMode="auto">
              <a:xfrm>
                <a:off x="4578" y="3337"/>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854" name="Rectangle 254"/>
              <p:cNvSpPr>
                <a:spLocks noChangeArrowheads="1"/>
              </p:cNvSpPr>
              <p:nvPr/>
            </p:nvSpPr>
            <p:spPr bwMode="auto">
              <a:xfrm>
                <a:off x="4614" y="3337"/>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855" name="Rectangle 255"/>
              <p:cNvSpPr>
                <a:spLocks noChangeArrowheads="1"/>
              </p:cNvSpPr>
              <p:nvPr/>
            </p:nvSpPr>
            <p:spPr bwMode="auto">
              <a:xfrm>
                <a:off x="4649" y="3337"/>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856" name="Text Box 256"/>
              <p:cNvSpPr txBox="1">
                <a:spLocks noChangeArrowheads="1"/>
              </p:cNvSpPr>
              <p:nvPr/>
            </p:nvSpPr>
            <p:spPr bwMode="auto">
              <a:xfrm>
                <a:off x="4536" y="3347"/>
                <a:ext cx="141" cy="47"/>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restconnector-1.0</a:t>
                </a:r>
              </a:p>
            </p:txBody>
          </p:sp>
        </p:grpSp>
        <p:grpSp>
          <p:nvGrpSpPr>
            <p:cNvPr id="72846" name="Group 257"/>
            <p:cNvGrpSpPr>
              <a:grpSpLocks/>
            </p:cNvGrpSpPr>
            <p:nvPr/>
          </p:nvGrpSpPr>
          <p:grpSpPr bwMode="auto">
            <a:xfrm>
              <a:off x="4465" y="3289"/>
              <a:ext cx="141" cy="58"/>
              <a:chOff x="4465" y="3289"/>
              <a:chExt cx="141" cy="58"/>
            </a:xfrm>
          </p:grpSpPr>
          <p:sp>
            <p:nvSpPr>
              <p:cNvPr id="72847" name="Rectangle 258"/>
              <p:cNvSpPr>
                <a:spLocks noChangeArrowheads="1"/>
              </p:cNvSpPr>
              <p:nvPr/>
            </p:nvSpPr>
            <p:spPr bwMode="auto">
              <a:xfrm>
                <a:off x="4472" y="3289"/>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848" name="Rectangle 259"/>
              <p:cNvSpPr>
                <a:spLocks noChangeArrowheads="1"/>
              </p:cNvSpPr>
              <p:nvPr/>
            </p:nvSpPr>
            <p:spPr bwMode="auto">
              <a:xfrm>
                <a:off x="4507" y="3289"/>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849" name="Rectangle 260"/>
              <p:cNvSpPr>
                <a:spLocks noChangeArrowheads="1"/>
              </p:cNvSpPr>
              <p:nvPr/>
            </p:nvSpPr>
            <p:spPr bwMode="auto">
              <a:xfrm>
                <a:off x="4543" y="3289"/>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850" name="Rectangle 261"/>
              <p:cNvSpPr>
                <a:spLocks noChangeArrowheads="1"/>
              </p:cNvSpPr>
              <p:nvPr/>
            </p:nvSpPr>
            <p:spPr bwMode="auto">
              <a:xfrm>
                <a:off x="4578" y="3289"/>
                <a:ext cx="20" cy="11"/>
              </a:xfrm>
              <a:prstGeom prst="rect">
                <a:avLst/>
              </a:prstGeom>
              <a:solidFill>
                <a:srgbClr val="7889FB"/>
              </a:solidFill>
              <a:ln w="9360">
                <a:solidFill>
                  <a:srgbClr val="000000"/>
                </a:solidFill>
                <a:miter lim="800000"/>
                <a:headEnd/>
                <a:tailEnd/>
              </a:ln>
            </p:spPr>
            <p:txBody>
              <a:bodyPr wrap="none" anchor="ctr"/>
              <a:lstStyle/>
              <a:p>
                <a:pPr algn="l"/>
                <a:endParaRPr lang="en-US" sz="1600"/>
              </a:p>
            </p:txBody>
          </p:sp>
          <p:sp>
            <p:nvSpPr>
              <p:cNvPr id="72851" name="Text Box 262"/>
              <p:cNvSpPr txBox="1">
                <a:spLocks noChangeArrowheads="1"/>
              </p:cNvSpPr>
              <p:nvPr/>
            </p:nvSpPr>
            <p:spPr bwMode="auto">
              <a:xfrm>
                <a:off x="4465" y="3300"/>
                <a:ext cx="141" cy="47"/>
              </a:xfrm>
              <a:prstGeom prst="rect">
                <a:avLst/>
              </a:prstGeom>
              <a:solidFill>
                <a:srgbClr val="7889FB"/>
              </a:solidFill>
              <a:ln w="6480">
                <a:solidFill>
                  <a:srgbClr val="000000"/>
                </a:solidFill>
                <a:miter lim="800000"/>
                <a:headEnd/>
                <a:tailEnd/>
              </a:ln>
            </p:spPr>
            <p:txBody>
              <a:bodyPr tIns="92322"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813"/>
                  </a:spcBef>
                </a:pPr>
                <a:r>
                  <a:rPr lang="en-US" sz="100">
                    <a:solidFill>
                      <a:srgbClr val="FFFFFF"/>
                    </a:solidFill>
                    <a:ea typeface="MS PGothic" pitchFamily="34" charset="-128"/>
                  </a:rPr>
                  <a:t>jpa-2.0</a:t>
                </a:r>
              </a:p>
            </p:txBody>
          </p:sp>
        </p:grpSp>
      </p:grpSp>
      <p:sp>
        <p:nvSpPr>
          <p:cNvPr id="72750" name="Text Box 265"/>
          <p:cNvSpPr txBox="1">
            <a:spLocks noChangeArrowheads="1"/>
          </p:cNvSpPr>
          <p:nvPr/>
        </p:nvSpPr>
        <p:spPr bwMode="auto">
          <a:xfrm>
            <a:off x="6608763" y="5486400"/>
            <a:ext cx="97948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2945" tIns="89116" rIns="82945" bIns="41473"/>
          <a:lstStyle>
            <a:lvl1pPr eaLnBrk="0" hangingPunct="0">
              <a:tabLst>
                <a:tab pos="655638" algn="l"/>
              </a:tabLst>
              <a:defRPr>
                <a:solidFill>
                  <a:schemeClr val="tx1"/>
                </a:solidFill>
                <a:latin typeface="Arial" pitchFamily="34" charset="0"/>
                <a:cs typeface="Arial" pitchFamily="34" charset="0"/>
              </a:defRPr>
            </a:lvl1pPr>
            <a:lvl2pPr marL="742950" indent="-285750" eaLnBrk="0" hangingPunct="0">
              <a:tabLst>
                <a:tab pos="655638" algn="l"/>
              </a:tabLst>
              <a:defRPr>
                <a:solidFill>
                  <a:schemeClr val="tx1"/>
                </a:solidFill>
                <a:latin typeface="Arial" pitchFamily="34" charset="0"/>
                <a:cs typeface="Arial" pitchFamily="34" charset="0"/>
              </a:defRPr>
            </a:lvl2pPr>
            <a:lvl3pPr marL="1143000" indent="-228600" eaLnBrk="0" hangingPunct="0">
              <a:tabLst>
                <a:tab pos="655638" algn="l"/>
              </a:tabLst>
              <a:defRPr>
                <a:solidFill>
                  <a:schemeClr val="tx1"/>
                </a:solidFill>
                <a:latin typeface="Arial" pitchFamily="34" charset="0"/>
                <a:cs typeface="Arial" pitchFamily="34" charset="0"/>
              </a:defRPr>
            </a:lvl3pPr>
            <a:lvl4pPr marL="1600200" indent="-228600" eaLnBrk="0" hangingPunct="0">
              <a:tabLst>
                <a:tab pos="655638" algn="l"/>
              </a:tabLst>
              <a:defRPr>
                <a:solidFill>
                  <a:schemeClr val="tx1"/>
                </a:solidFill>
                <a:latin typeface="Arial" pitchFamily="34" charset="0"/>
                <a:cs typeface="Arial" pitchFamily="34" charset="0"/>
              </a:defRPr>
            </a:lvl4pPr>
            <a:lvl5pPr marL="2057400" indent="-228600" eaLnBrk="0" hangingPunct="0">
              <a:tabLst>
                <a:tab pos="655638" algn="l"/>
              </a:tabLst>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9pPr>
          </a:lstStyle>
          <a:p>
            <a:pPr algn="l" eaLnBrk="1" hangingPunct="1"/>
            <a:r>
              <a:rPr lang="en-GB" sz="700">
                <a:solidFill>
                  <a:srgbClr val="000000"/>
                </a:solidFill>
                <a:ea typeface="MS PGothic" pitchFamily="34" charset="-128"/>
              </a:rPr>
              <a:t>Liberty Collective Controller</a:t>
            </a:r>
          </a:p>
        </p:txBody>
      </p:sp>
      <p:sp>
        <p:nvSpPr>
          <p:cNvPr id="72751" name="AutoShape 317"/>
          <p:cNvSpPr>
            <a:spLocks noChangeArrowheads="1"/>
          </p:cNvSpPr>
          <p:nvPr/>
        </p:nvSpPr>
        <p:spPr bwMode="auto">
          <a:xfrm>
            <a:off x="6770688" y="5000625"/>
            <a:ext cx="438150" cy="192087"/>
          </a:xfrm>
          <a:prstGeom prst="roundRect">
            <a:avLst>
              <a:gd name="adj" fmla="val 16667"/>
            </a:avLst>
          </a:prstGeom>
          <a:solidFill>
            <a:srgbClr val="339966"/>
          </a:solidFill>
          <a:ln w="9398">
            <a:solidFill>
              <a:srgbClr val="000000"/>
            </a:solidFill>
            <a:round/>
            <a:headEnd/>
            <a:tailEnd/>
          </a:ln>
        </p:spPr>
        <p:txBody>
          <a:bodyPr lIns="82945" rIns="82945" bIns="137160"/>
          <a:lstStyle/>
          <a:p>
            <a:pPr algn="l"/>
            <a:r>
              <a:rPr lang="en-GB" sz="700">
                <a:solidFill>
                  <a:srgbClr val="FFFFFF"/>
                </a:solidFill>
              </a:rPr>
              <a:t>Apps</a:t>
            </a:r>
          </a:p>
        </p:txBody>
      </p:sp>
      <p:sp>
        <p:nvSpPr>
          <p:cNvPr id="72752" name="AutoShape 317"/>
          <p:cNvSpPr>
            <a:spLocks noChangeArrowheads="1"/>
          </p:cNvSpPr>
          <p:nvPr/>
        </p:nvSpPr>
        <p:spPr bwMode="auto">
          <a:xfrm>
            <a:off x="6827838" y="5057775"/>
            <a:ext cx="438150" cy="192087"/>
          </a:xfrm>
          <a:prstGeom prst="roundRect">
            <a:avLst>
              <a:gd name="adj" fmla="val 16667"/>
            </a:avLst>
          </a:prstGeom>
          <a:solidFill>
            <a:srgbClr val="339966"/>
          </a:solidFill>
          <a:ln w="9398">
            <a:solidFill>
              <a:srgbClr val="000000"/>
            </a:solidFill>
            <a:round/>
            <a:headEnd/>
            <a:tailEnd/>
          </a:ln>
        </p:spPr>
        <p:txBody>
          <a:bodyPr lIns="82945" rIns="82945" bIns="137160"/>
          <a:lstStyle/>
          <a:p>
            <a:pPr algn="l"/>
            <a:r>
              <a:rPr lang="en-GB" sz="700">
                <a:solidFill>
                  <a:srgbClr val="FFFFFF"/>
                </a:solidFill>
              </a:rPr>
              <a:t>Apps</a:t>
            </a:r>
          </a:p>
        </p:txBody>
      </p:sp>
      <p:sp>
        <p:nvSpPr>
          <p:cNvPr id="72753" name="Rectangle 53"/>
          <p:cNvSpPr>
            <a:spLocks noChangeArrowheads="1"/>
          </p:cNvSpPr>
          <p:nvPr/>
        </p:nvSpPr>
        <p:spPr bwMode="auto">
          <a:xfrm>
            <a:off x="2541588" y="2779712"/>
            <a:ext cx="946150" cy="895350"/>
          </a:xfrm>
          <a:prstGeom prst="rect">
            <a:avLst/>
          </a:prstGeom>
          <a:solidFill>
            <a:srgbClr val="CC99FF"/>
          </a:solidFill>
          <a:ln w="9398">
            <a:solidFill>
              <a:srgbClr val="800080"/>
            </a:solidFill>
            <a:round/>
            <a:headEnd/>
            <a:tailEnd/>
          </a:ln>
        </p:spPr>
        <p:txBody>
          <a:bodyPr wrap="none" lIns="82945" tIns="41473" rIns="82945" bIns="41473" anchor="ctr"/>
          <a:lstStyle/>
          <a:p>
            <a:pPr algn="l"/>
            <a:endParaRPr lang="en-US" sz="1600"/>
          </a:p>
        </p:txBody>
      </p:sp>
      <p:sp>
        <p:nvSpPr>
          <p:cNvPr id="72754" name="Rectangle 53"/>
          <p:cNvSpPr>
            <a:spLocks noChangeArrowheads="1"/>
          </p:cNvSpPr>
          <p:nvPr/>
        </p:nvSpPr>
        <p:spPr bwMode="auto">
          <a:xfrm>
            <a:off x="2465388" y="2932112"/>
            <a:ext cx="946150" cy="895350"/>
          </a:xfrm>
          <a:prstGeom prst="rect">
            <a:avLst/>
          </a:prstGeom>
          <a:solidFill>
            <a:srgbClr val="CC99FF"/>
          </a:solidFill>
          <a:ln w="9398">
            <a:solidFill>
              <a:srgbClr val="800080"/>
            </a:solidFill>
            <a:round/>
            <a:headEnd/>
            <a:tailEnd/>
          </a:ln>
        </p:spPr>
        <p:txBody>
          <a:bodyPr wrap="none" lIns="82945" tIns="41473" rIns="82945" bIns="41473" anchor="ctr"/>
          <a:lstStyle/>
          <a:p>
            <a:pPr algn="l"/>
            <a:endParaRPr lang="en-US" sz="1600"/>
          </a:p>
        </p:txBody>
      </p:sp>
      <p:sp>
        <p:nvSpPr>
          <p:cNvPr id="72755" name="Text Box 281"/>
          <p:cNvSpPr txBox="1">
            <a:spLocks noChangeArrowheads="1"/>
          </p:cNvSpPr>
          <p:nvPr/>
        </p:nvSpPr>
        <p:spPr bwMode="auto">
          <a:xfrm>
            <a:off x="2438400" y="3086100"/>
            <a:ext cx="94138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2945" tIns="94260" rIns="82945" bIns="41473"/>
          <a:lstStyle>
            <a:lvl1pPr eaLnBrk="0" hangingPunct="0">
              <a:tabLst>
                <a:tab pos="655638" algn="l"/>
              </a:tabLst>
              <a:defRPr>
                <a:solidFill>
                  <a:schemeClr val="tx1"/>
                </a:solidFill>
                <a:latin typeface="Arial" pitchFamily="34" charset="0"/>
                <a:cs typeface="Arial" pitchFamily="34" charset="0"/>
              </a:defRPr>
            </a:lvl1pPr>
            <a:lvl2pPr marL="742950" indent="-285750" eaLnBrk="0" hangingPunct="0">
              <a:tabLst>
                <a:tab pos="655638" algn="l"/>
              </a:tabLst>
              <a:defRPr>
                <a:solidFill>
                  <a:schemeClr val="tx1"/>
                </a:solidFill>
                <a:latin typeface="Arial" pitchFamily="34" charset="0"/>
                <a:cs typeface="Arial" pitchFamily="34" charset="0"/>
              </a:defRPr>
            </a:lvl2pPr>
            <a:lvl3pPr marL="1143000" indent="-228600" eaLnBrk="0" hangingPunct="0">
              <a:tabLst>
                <a:tab pos="655638" algn="l"/>
              </a:tabLst>
              <a:defRPr>
                <a:solidFill>
                  <a:schemeClr val="tx1"/>
                </a:solidFill>
                <a:latin typeface="Arial" pitchFamily="34" charset="0"/>
                <a:cs typeface="Arial" pitchFamily="34" charset="0"/>
              </a:defRPr>
            </a:lvl3pPr>
            <a:lvl4pPr marL="1600200" indent="-228600" eaLnBrk="0" hangingPunct="0">
              <a:tabLst>
                <a:tab pos="655638" algn="l"/>
              </a:tabLst>
              <a:defRPr>
                <a:solidFill>
                  <a:schemeClr val="tx1"/>
                </a:solidFill>
                <a:latin typeface="Arial" pitchFamily="34" charset="0"/>
                <a:cs typeface="Arial" pitchFamily="34" charset="0"/>
              </a:defRPr>
            </a:lvl4pPr>
            <a:lvl5pPr marL="2057400" indent="-228600" eaLnBrk="0" hangingPunct="0">
              <a:tabLst>
                <a:tab pos="655638" algn="l"/>
              </a:tabLst>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9pPr>
          </a:lstStyle>
          <a:p>
            <a:pPr eaLnBrk="1" hangingPunct="1"/>
            <a:r>
              <a:rPr lang="en-GB" sz="1000" b="1"/>
              <a:t>On Demand Router</a:t>
            </a:r>
          </a:p>
        </p:txBody>
      </p:sp>
      <p:sp>
        <p:nvSpPr>
          <p:cNvPr id="72756" name="Freeform 4"/>
          <p:cNvSpPr>
            <a:spLocks noChangeArrowheads="1"/>
          </p:cNvSpPr>
          <p:nvPr/>
        </p:nvSpPr>
        <p:spPr bwMode="auto">
          <a:xfrm rot="4440000">
            <a:off x="1799431" y="3383756"/>
            <a:ext cx="712788" cy="1587500"/>
          </a:xfrm>
          <a:custGeom>
            <a:avLst/>
            <a:gdLst>
              <a:gd name="T0" fmla="*/ 0 w 21600"/>
              <a:gd name="T1" fmla="*/ 0 h 21600"/>
              <a:gd name="T2" fmla="*/ 2147483647 w 21600"/>
              <a:gd name="T3" fmla="*/ 2147483647 h 21600"/>
              <a:gd name="T4" fmla="*/ 2147483647 w 21600"/>
              <a:gd name="T5" fmla="*/ 2147483647 h 21600"/>
              <a:gd name="T6" fmla="*/ 0 w 21600"/>
              <a:gd name="T7" fmla="*/ 2147483647 h 21600"/>
              <a:gd name="T8" fmla="*/ 0 w 21600"/>
              <a:gd name="T9" fmla="*/ 0 h 21600"/>
              <a:gd name="T10" fmla="*/ 2147483647 w 21600"/>
              <a:gd name="T11" fmla="*/ 2147483647 h 21600"/>
              <a:gd name="T12" fmla="*/ 2147483647 w 21600"/>
              <a:gd name="T13" fmla="*/ 2147483647 h 21600"/>
              <a:gd name="T14" fmla="*/ 2147483647 w 21600"/>
              <a:gd name="T15" fmla="*/ 2147483647 h 21600"/>
              <a:gd name="T16" fmla="*/ 0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600"/>
              <a:gd name="T40" fmla="*/ 0 h 21600"/>
              <a:gd name="T41" fmla="*/ 21600 w 21600"/>
              <a:gd name="T42" fmla="*/ 21600 h 216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600" h="21600" extrusionOk="0">
                <a:moveTo>
                  <a:pt x="0" y="0"/>
                </a:moveTo>
                <a:cubicBezTo>
                  <a:pt x="11929" y="0"/>
                  <a:pt x="21600" y="3639"/>
                  <a:pt x="21600" y="8129"/>
                </a:cubicBezTo>
                <a:lnTo>
                  <a:pt x="21600" y="10367"/>
                </a:lnTo>
                <a:cubicBezTo>
                  <a:pt x="21600" y="5877"/>
                  <a:pt x="11929" y="2237"/>
                  <a:pt x="0" y="2237"/>
                </a:cubicBezTo>
                <a:lnTo>
                  <a:pt x="0" y="0"/>
                </a:lnTo>
                <a:close/>
              </a:path>
              <a:path w="21600" h="21600" extrusionOk="0">
                <a:moveTo>
                  <a:pt x="21600" y="8129"/>
                </a:moveTo>
                <a:cubicBezTo>
                  <a:pt x="21600" y="12619"/>
                  <a:pt x="14347" y="16258"/>
                  <a:pt x="5399" y="16258"/>
                </a:cubicBezTo>
                <a:lnTo>
                  <a:pt x="5399" y="13155"/>
                </a:lnTo>
                <a:lnTo>
                  <a:pt x="0" y="17377"/>
                </a:lnTo>
                <a:lnTo>
                  <a:pt x="5399" y="21600"/>
                </a:lnTo>
                <a:lnTo>
                  <a:pt x="5399" y="18496"/>
                </a:lnTo>
                <a:cubicBezTo>
                  <a:pt x="14347" y="18496"/>
                  <a:pt x="21600" y="14857"/>
                  <a:pt x="21600" y="10367"/>
                </a:cubicBezTo>
                <a:lnTo>
                  <a:pt x="21600" y="8129"/>
                </a:lnTo>
                <a:close/>
              </a:path>
            </a:pathLst>
          </a:custGeom>
          <a:solidFill>
            <a:srgbClr val="CCCC00"/>
          </a:solidFill>
          <a:ln>
            <a:noFill/>
          </a:ln>
          <a:extLst>
            <a:ext uri="{91240B29-F687-4f45-9708-019B960494DF}">
              <a14:hiddenLine xmlns:a14="http://schemas.microsoft.com/office/drawing/2010/main" w="21600" cap="flat">
                <a:solidFill>
                  <a:srgbClr val="000000"/>
                </a:solidFill>
                <a:round/>
                <a:headEnd/>
                <a:tailEnd/>
              </a14:hiddenLine>
            </a:ext>
          </a:extLst>
        </p:spPr>
        <p:txBody>
          <a:bodyPr wrap="none" lIns="82945" tIns="41473" rIns="82945" bIns="41473" anchor="ctr"/>
          <a:lstStyle/>
          <a:p>
            <a:endParaRPr lang="en-US"/>
          </a:p>
        </p:txBody>
      </p:sp>
      <p:sp>
        <p:nvSpPr>
          <p:cNvPr id="72757" name="Rectangle 53"/>
          <p:cNvSpPr>
            <a:spLocks noChangeArrowheads="1"/>
          </p:cNvSpPr>
          <p:nvPr/>
        </p:nvSpPr>
        <p:spPr bwMode="auto">
          <a:xfrm>
            <a:off x="4075113" y="2274887"/>
            <a:ext cx="946150" cy="771525"/>
          </a:xfrm>
          <a:prstGeom prst="rect">
            <a:avLst/>
          </a:prstGeom>
          <a:solidFill>
            <a:srgbClr val="CC99FF"/>
          </a:solidFill>
          <a:ln w="9398">
            <a:solidFill>
              <a:srgbClr val="800080"/>
            </a:solidFill>
            <a:round/>
            <a:headEnd/>
            <a:tailEnd/>
          </a:ln>
        </p:spPr>
        <p:txBody>
          <a:bodyPr wrap="none" lIns="82945" tIns="41473" rIns="82945" bIns="41473" anchor="ctr"/>
          <a:lstStyle/>
          <a:p>
            <a:pPr algn="l"/>
            <a:endParaRPr lang="en-US" sz="1600"/>
          </a:p>
        </p:txBody>
      </p:sp>
      <p:sp>
        <p:nvSpPr>
          <p:cNvPr id="72758" name="Text Box 281"/>
          <p:cNvSpPr txBox="1">
            <a:spLocks noChangeArrowheads="1"/>
          </p:cNvSpPr>
          <p:nvPr/>
        </p:nvSpPr>
        <p:spPr bwMode="auto">
          <a:xfrm>
            <a:off x="4067175" y="2676525"/>
            <a:ext cx="941388"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2945" tIns="94260" rIns="82945" bIns="41473"/>
          <a:lstStyle>
            <a:lvl1pPr eaLnBrk="0" hangingPunct="0">
              <a:tabLst>
                <a:tab pos="655638" algn="l"/>
              </a:tabLst>
              <a:defRPr>
                <a:solidFill>
                  <a:schemeClr val="tx1"/>
                </a:solidFill>
                <a:latin typeface="Arial" pitchFamily="34" charset="0"/>
                <a:cs typeface="Arial" pitchFamily="34" charset="0"/>
              </a:defRPr>
            </a:lvl1pPr>
            <a:lvl2pPr marL="742950" indent="-285750" eaLnBrk="0" hangingPunct="0">
              <a:tabLst>
                <a:tab pos="655638" algn="l"/>
              </a:tabLst>
              <a:defRPr>
                <a:solidFill>
                  <a:schemeClr val="tx1"/>
                </a:solidFill>
                <a:latin typeface="Arial" pitchFamily="34" charset="0"/>
                <a:cs typeface="Arial" pitchFamily="34" charset="0"/>
              </a:defRPr>
            </a:lvl2pPr>
            <a:lvl3pPr marL="1143000" indent="-228600" eaLnBrk="0" hangingPunct="0">
              <a:tabLst>
                <a:tab pos="655638" algn="l"/>
              </a:tabLst>
              <a:defRPr>
                <a:solidFill>
                  <a:schemeClr val="tx1"/>
                </a:solidFill>
                <a:latin typeface="Arial" pitchFamily="34" charset="0"/>
                <a:cs typeface="Arial" pitchFamily="34" charset="0"/>
              </a:defRPr>
            </a:lvl3pPr>
            <a:lvl4pPr marL="1600200" indent="-228600" eaLnBrk="0" hangingPunct="0">
              <a:tabLst>
                <a:tab pos="655638" algn="l"/>
              </a:tabLst>
              <a:defRPr>
                <a:solidFill>
                  <a:schemeClr val="tx1"/>
                </a:solidFill>
                <a:latin typeface="Arial" pitchFamily="34" charset="0"/>
                <a:cs typeface="Arial" pitchFamily="34" charset="0"/>
              </a:defRPr>
            </a:lvl4pPr>
            <a:lvl5pPr marL="2057400" indent="-228600" eaLnBrk="0" hangingPunct="0">
              <a:tabLst>
                <a:tab pos="655638" algn="l"/>
              </a:tabLst>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9pPr>
          </a:lstStyle>
          <a:p>
            <a:pPr eaLnBrk="1" hangingPunct="1"/>
            <a:r>
              <a:rPr lang="en-US" sz="800"/>
              <a:t>WAS Full Profile</a:t>
            </a:r>
          </a:p>
          <a:p>
            <a:pPr eaLnBrk="1" hangingPunct="1"/>
            <a:r>
              <a:rPr lang="en-US" sz="800"/>
              <a:t>Server X</a:t>
            </a:r>
          </a:p>
        </p:txBody>
      </p:sp>
      <p:grpSp>
        <p:nvGrpSpPr>
          <p:cNvPr id="72759" name="Group 686"/>
          <p:cNvGrpSpPr>
            <a:grpSpLocks/>
          </p:cNvGrpSpPr>
          <p:nvPr/>
        </p:nvGrpSpPr>
        <p:grpSpPr bwMode="auto">
          <a:xfrm>
            <a:off x="4151313" y="2352675"/>
            <a:ext cx="750887" cy="379412"/>
            <a:chOff x="1139" y="689"/>
            <a:chExt cx="283" cy="143"/>
          </a:xfrm>
        </p:grpSpPr>
        <p:sp>
          <p:nvSpPr>
            <p:cNvPr id="72837" name="AutoShape 104"/>
            <p:cNvSpPr>
              <a:spLocks noChangeArrowheads="1"/>
            </p:cNvSpPr>
            <p:nvPr/>
          </p:nvSpPr>
          <p:spPr bwMode="auto">
            <a:xfrm>
              <a:off x="1139" y="689"/>
              <a:ext cx="247" cy="107"/>
            </a:xfrm>
            <a:prstGeom prst="roundRect">
              <a:avLst>
                <a:gd name="adj" fmla="val 16667"/>
              </a:avLst>
            </a:prstGeom>
            <a:solidFill>
              <a:srgbClr val="339966"/>
            </a:solidFill>
            <a:ln w="9398">
              <a:solidFill>
                <a:srgbClr val="000000"/>
              </a:solidFill>
              <a:round/>
              <a:headEnd/>
              <a:tailEnd/>
            </a:ln>
          </p:spPr>
          <p:txBody>
            <a:bodyPr lIns="82945" rIns="82945" bIns="137160"/>
            <a:lstStyle/>
            <a:p>
              <a:pPr algn="l"/>
              <a:r>
                <a:rPr lang="en-GB" sz="700">
                  <a:solidFill>
                    <a:srgbClr val="FFFFFF"/>
                  </a:solidFill>
                </a:rPr>
                <a:t>Apps</a:t>
              </a:r>
            </a:p>
          </p:txBody>
        </p:sp>
        <p:sp>
          <p:nvSpPr>
            <p:cNvPr id="72838" name="AutoShape 104"/>
            <p:cNvSpPr>
              <a:spLocks noChangeArrowheads="1"/>
            </p:cNvSpPr>
            <p:nvPr/>
          </p:nvSpPr>
          <p:spPr bwMode="auto">
            <a:xfrm>
              <a:off x="1175" y="725"/>
              <a:ext cx="247" cy="107"/>
            </a:xfrm>
            <a:prstGeom prst="roundRect">
              <a:avLst>
                <a:gd name="adj" fmla="val 16667"/>
              </a:avLst>
            </a:prstGeom>
            <a:solidFill>
              <a:srgbClr val="339966"/>
            </a:solidFill>
            <a:ln w="9398">
              <a:solidFill>
                <a:srgbClr val="000000"/>
              </a:solidFill>
              <a:round/>
              <a:headEnd/>
              <a:tailEnd/>
            </a:ln>
          </p:spPr>
          <p:txBody>
            <a:bodyPr lIns="82945" rIns="82945" bIns="137160"/>
            <a:lstStyle/>
            <a:p>
              <a:pPr algn="l"/>
              <a:r>
                <a:rPr lang="en-GB" sz="700">
                  <a:solidFill>
                    <a:srgbClr val="FFFFFF"/>
                  </a:solidFill>
                </a:rPr>
                <a:t>Apps</a:t>
              </a:r>
            </a:p>
          </p:txBody>
        </p:sp>
      </p:grpSp>
      <p:sp>
        <p:nvSpPr>
          <p:cNvPr id="72760" name="Rectangle 53"/>
          <p:cNvSpPr>
            <a:spLocks noChangeArrowheads="1"/>
          </p:cNvSpPr>
          <p:nvPr/>
        </p:nvSpPr>
        <p:spPr bwMode="auto">
          <a:xfrm>
            <a:off x="5257800" y="2274887"/>
            <a:ext cx="946150" cy="771525"/>
          </a:xfrm>
          <a:prstGeom prst="rect">
            <a:avLst/>
          </a:prstGeom>
          <a:solidFill>
            <a:srgbClr val="CC99FF"/>
          </a:solidFill>
          <a:ln w="9398">
            <a:solidFill>
              <a:srgbClr val="800080"/>
            </a:solidFill>
            <a:round/>
            <a:headEnd/>
            <a:tailEnd/>
          </a:ln>
        </p:spPr>
        <p:txBody>
          <a:bodyPr wrap="none" lIns="82945" tIns="41473" rIns="82945" bIns="41473" anchor="ctr"/>
          <a:lstStyle/>
          <a:p>
            <a:pPr algn="l"/>
            <a:endParaRPr lang="en-US" sz="1600"/>
          </a:p>
        </p:txBody>
      </p:sp>
      <p:sp>
        <p:nvSpPr>
          <p:cNvPr id="72761" name="Text Box 281"/>
          <p:cNvSpPr txBox="1">
            <a:spLocks noChangeArrowheads="1"/>
          </p:cNvSpPr>
          <p:nvPr/>
        </p:nvSpPr>
        <p:spPr bwMode="auto">
          <a:xfrm>
            <a:off x="5249863" y="2676525"/>
            <a:ext cx="941387"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2945" tIns="94260" rIns="82945" bIns="41473"/>
          <a:lstStyle>
            <a:lvl1pPr eaLnBrk="0" hangingPunct="0">
              <a:tabLst>
                <a:tab pos="655638" algn="l"/>
              </a:tabLst>
              <a:defRPr>
                <a:solidFill>
                  <a:schemeClr val="tx1"/>
                </a:solidFill>
                <a:latin typeface="Arial" pitchFamily="34" charset="0"/>
                <a:cs typeface="Arial" pitchFamily="34" charset="0"/>
              </a:defRPr>
            </a:lvl1pPr>
            <a:lvl2pPr marL="742950" indent="-285750" eaLnBrk="0" hangingPunct="0">
              <a:tabLst>
                <a:tab pos="655638" algn="l"/>
              </a:tabLst>
              <a:defRPr>
                <a:solidFill>
                  <a:schemeClr val="tx1"/>
                </a:solidFill>
                <a:latin typeface="Arial" pitchFamily="34" charset="0"/>
                <a:cs typeface="Arial" pitchFamily="34" charset="0"/>
              </a:defRPr>
            </a:lvl2pPr>
            <a:lvl3pPr marL="1143000" indent="-228600" eaLnBrk="0" hangingPunct="0">
              <a:tabLst>
                <a:tab pos="655638" algn="l"/>
              </a:tabLst>
              <a:defRPr>
                <a:solidFill>
                  <a:schemeClr val="tx1"/>
                </a:solidFill>
                <a:latin typeface="Arial" pitchFamily="34" charset="0"/>
                <a:cs typeface="Arial" pitchFamily="34" charset="0"/>
              </a:defRPr>
            </a:lvl3pPr>
            <a:lvl4pPr marL="1600200" indent="-228600" eaLnBrk="0" hangingPunct="0">
              <a:tabLst>
                <a:tab pos="655638" algn="l"/>
              </a:tabLst>
              <a:defRPr>
                <a:solidFill>
                  <a:schemeClr val="tx1"/>
                </a:solidFill>
                <a:latin typeface="Arial" pitchFamily="34" charset="0"/>
                <a:cs typeface="Arial" pitchFamily="34" charset="0"/>
              </a:defRPr>
            </a:lvl4pPr>
            <a:lvl5pPr marL="2057400" indent="-228600" eaLnBrk="0" hangingPunct="0">
              <a:tabLst>
                <a:tab pos="655638" algn="l"/>
              </a:tabLst>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9pPr>
          </a:lstStyle>
          <a:p>
            <a:pPr eaLnBrk="1" hangingPunct="1"/>
            <a:r>
              <a:rPr lang="en-US" sz="800"/>
              <a:t>WAS Full Profile</a:t>
            </a:r>
          </a:p>
          <a:p>
            <a:pPr eaLnBrk="1" hangingPunct="1"/>
            <a:r>
              <a:rPr lang="en-US" sz="800"/>
              <a:t>Server </a:t>
            </a:r>
            <a:r>
              <a:rPr lang="en-US" altLang="ja-JP" sz="800">
                <a:ea typeface="MS PGothic" pitchFamily="34" charset="-128"/>
              </a:rPr>
              <a:t>Y</a:t>
            </a:r>
            <a:endParaRPr lang="en-US" sz="800"/>
          </a:p>
        </p:txBody>
      </p:sp>
      <p:grpSp>
        <p:nvGrpSpPr>
          <p:cNvPr id="72762" name="Group 689"/>
          <p:cNvGrpSpPr>
            <a:grpSpLocks/>
          </p:cNvGrpSpPr>
          <p:nvPr/>
        </p:nvGrpSpPr>
        <p:grpSpPr bwMode="auto">
          <a:xfrm>
            <a:off x="5334000" y="2352675"/>
            <a:ext cx="750888" cy="379412"/>
            <a:chOff x="1139" y="689"/>
            <a:chExt cx="283" cy="143"/>
          </a:xfrm>
        </p:grpSpPr>
        <p:sp>
          <p:nvSpPr>
            <p:cNvPr id="72835" name="AutoShape 104"/>
            <p:cNvSpPr>
              <a:spLocks noChangeArrowheads="1"/>
            </p:cNvSpPr>
            <p:nvPr/>
          </p:nvSpPr>
          <p:spPr bwMode="auto">
            <a:xfrm>
              <a:off x="1139" y="689"/>
              <a:ext cx="247" cy="107"/>
            </a:xfrm>
            <a:prstGeom prst="roundRect">
              <a:avLst>
                <a:gd name="adj" fmla="val 16667"/>
              </a:avLst>
            </a:prstGeom>
            <a:solidFill>
              <a:srgbClr val="339966"/>
            </a:solidFill>
            <a:ln w="9398">
              <a:solidFill>
                <a:srgbClr val="000000"/>
              </a:solidFill>
              <a:round/>
              <a:headEnd/>
              <a:tailEnd/>
            </a:ln>
          </p:spPr>
          <p:txBody>
            <a:bodyPr lIns="82945" rIns="82945" bIns="137160"/>
            <a:lstStyle/>
            <a:p>
              <a:pPr algn="l"/>
              <a:r>
                <a:rPr lang="en-GB" sz="700">
                  <a:solidFill>
                    <a:srgbClr val="FFFFFF"/>
                  </a:solidFill>
                </a:rPr>
                <a:t>Apps</a:t>
              </a:r>
            </a:p>
          </p:txBody>
        </p:sp>
        <p:sp>
          <p:nvSpPr>
            <p:cNvPr id="72836" name="AutoShape 104"/>
            <p:cNvSpPr>
              <a:spLocks noChangeArrowheads="1"/>
            </p:cNvSpPr>
            <p:nvPr/>
          </p:nvSpPr>
          <p:spPr bwMode="auto">
            <a:xfrm>
              <a:off x="1175" y="725"/>
              <a:ext cx="247" cy="107"/>
            </a:xfrm>
            <a:prstGeom prst="roundRect">
              <a:avLst>
                <a:gd name="adj" fmla="val 16667"/>
              </a:avLst>
            </a:prstGeom>
            <a:solidFill>
              <a:srgbClr val="339966"/>
            </a:solidFill>
            <a:ln w="9398">
              <a:solidFill>
                <a:srgbClr val="000000"/>
              </a:solidFill>
              <a:round/>
              <a:headEnd/>
              <a:tailEnd/>
            </a:ln>
          </p:spPr>
          <p:txBody>
            <a:bodyPr lIns="82945" rIns="82945" bIns="137160"/>
            <a:lstStyle/>
            <a:p>
              <a:pPr algn="l"/>
              <a:r>
                <a:rPr lang="en-GB" sz="700">
                  <a:solidFill>
                    <a:srgbClr val="FFFFFF"/>
                  </a:solidFill>
                </a:rPr>
                <a:t>Apps</a:t>
              </a:r>
            </a:p>
          </p:txBody>
        </p:sp>
      </p:grpSp>
      <p:sp>
        <p:nvSpPr>
          <p:cNvPr id="72763" name="AutoShape 40"/>
          <p:cNvSpPr>
            <a:spLocks noChangeArrowheads="1"/>
          </p:cNvSpPr>
          <p:nvPr/>
        </p:nvSpPr>
        <p:spPr bwMode="auto">
          <a:xfrm>
            <a:off x="3856038" y="3103562"/>
            <a:ext cx="2563812" cy="284163"/>
          </a:xfrm>
          <a:prstGeom prst="roundRect">
            <a:avLst>
              <a:gd name="adj" fmla="val 16667"/>
            </a:avLst>
          </a:prstGeom>
          <a:solidFill>
            <a:srgbClr val="CCCCFF">
              <a:alpha val="52940"/>
            </a:srgbClr>
          </a:solidFill>
          <a:ln w="12700">
            <a:solidFill>
              <a:srgbClr val="727272"/>
            </a:solidFill>
            <a:round/>
            <a:headEnd/>
            <a:tailEnd/>
          </a:ln>
        </p:spPr>
        <p:txBody>
          <a:bodyPr wrap="none" lIns="82945" tIns="41473" rIns="82945" bIns="41473" anchor="ctr"/>
          <a:lstStyle/>
          <a:p>
            <a:pPr algn="l"/>
            <a:endParaRPr lang="en-US" sz="1600"/>
          </a:p>
        </p:txBody>
      </p:sp>
      <p:sp>
        <p:nvSpPr>
          <p:cNvPr id="72764" name="Text Box 41"/>
          <p:cNvSpPr txBox="1">
            <a:spLocks noChangeArrowheads="1"/>
          </p:cNvSpPr>
          <p:nvPr/>
        </p:nvSpPr>
        <p:spPr bwMode="auto">
          <a:xfrm>
            <a:off x="3889375" y="3097212"/>
            <a:ext cx="24780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2945" tIns="95288" rIns="82945" bIns="41473"/>
          <a:lstStyle>
            <a:lvl1pPr eaLnBrk="0" hangingPunct="0">
              <a:tabLst>
                <a:tab pos="655638" algn="l"/>
                <a:tab pos="1312863" algn="l"/>
              </a:tabLst>
              <a:defRPr>
                <a:solidFill>
                  <a:schemeClr val="tx1"/>
                </a:solidFill>
                <a:latin typeface="Arial" pitchFamily="34" charset="0"/>
                <a:cs typeface="Arial" pitchFamily="34" charset="0"/>
              </a:defRPr>
            </a:lvl1pPr>
            <a:lvl2pPr marL="742950" indent="-285750" eaLnBrk="0" hangingPunct="0">
              <a:tabLst>
                <a:tab pos="655638" algn="l"/>
                <a:tab pos="1312863" algn="l"/>
              </a:tabLst>
              <a:defRPr>
                <a:solidFill>
                  <a:schemeClr val="tx1"/>
                </a:solidFill>
                <a:latin typeface="Arial" pitchFamily="34" charset="0"/>
                <a:cs typeface="Arial" pitchFamily="34" charset="0"/>
              </a:defRPr>
            </a:lvl2pPr>
            <a:lvl3pPr marL="1143000" indent="-228600" eaLnBrk="0" hangingPunct="0">
              <a:tabLst>
                <a:tab pos="655638" algn="l"/>
                <a:tab pos="1312863" algn="l"/>
              </a:tabLst>
              <a:defRPr>
                <a:solidFill>
                  <a:schemeClr val="tx1"/>
                </a:solidFill>
                <a:latin typeface="Arial" pitchFamily="34" charset="0"/>
                <a:cs typeface="Arial" pitchFamily="34" charset="0"/>
              </a:defRPr>
            </a:lvl3pPr>
            <a:lvl4pPr marL="1600200" indent="-228600" eaLnBrk="0" hangingPunct="0">
              <a:tabLst>
                <a:tab pos="655638" algn="l"/>
                <a:tab pos="1312863" algn="l"/>
              </a:tabLst>
              <a:defRPr>
                <a:solidFill>
                  <a:schemeClr val="tx1"/>
                </a:solidFill>
                <a:latin typeface="Arial" pitchFamily="34" charset="0"/>
                <a:cs typeface="Arial" pitchFamily="34" charset="0"/>
              </a:defRPr>
            </a:lvl4pPr>
            <a:lvl5pPr marL="2057400" indent="-228600" eaLnBrk="0" hangingPunct="0">
              <a:tabLst>
                <a:tab pos="655638" algn="l"/>
                <a:tab pos="1312863" algn="l"/>
              </a:tabLst>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655638" algn="l"/>
                <a:tab pos="1312863" algn="l"/>
              </a:tabLs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655638" algn="l"/>
                <a:tab pos="1312863" algn="l"/>
              </a:tabLs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655638" algn="l"/>
                <a:tab pos="1312863" algn="l"/>
              </a:tabLs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655638" algn="l"/>
                <a:tab pos="1312863" algn="l"/>
              </a:tabLst>
              <a:defRPr>
                <a:solidFill>
                  <a:schemeClr val="tx1"/>
                </a:solidFill>
                <a:latin typeface="Arial" pitchFamily="34" charset="0"/>
                <a:cs typeface="Arial" pitchFamily="34" charset="0"/>
              </a:defRPr>
            </a:lvl9pPr>
          </a:lstStyle>
          <a:p>
            <a:pPr eaLnBrk="1" hangingPunct="1"/>
            <a:r>
              <a:rPr lang="en-GB" sz="1000" b="1">
                <a:solidFill>
                  <a:srgbClr val="000000"/>
                </a:solidFill>
                <a:ea typeface="MS PGothic" pitchFamily="34" charset="-128"/>
              </a:rPr>
              <a:t>Messaging Cluster</a:t>
            </a:r>
          </a:p>
        </p:txBody>
      </p:sp>
      <p:sp>
        <p:nvSpPr>
          <p:cNvPr id="72765" name="AutoShape 40"/>
          <p:cNvSpPr>
            <a:spLocks noChangeArrowheads="1"/>
          </p:cNvSpPr>
          <p:nvPr/>
        </p:nvSpPr>
        <p:spPr bwMode="auto">
          <a:xfrm>
            <a:off x="3856038" y="3436937"/>
            <a:ext cx="2563812" cy="1865313"/>
          </a:xfrm>
          <a:prstGeom prst="roundRect">
            <a:avLst>
              <a:gd name="adj" fmla="val 16667"/>
            </a:avLst>
          </a:prstGeom>
          <a:solidFill>
            <a:srgbClr val="CCCCFF">
              <a:alpha val="52940"/>
            </a:srgbClr>
          </a:solidFill>
          <a:ln w="12700">
            <a:solidFill>
              <a:srgbClr val="727272"/>
            </a:solidFill>
            <a:round/>
            <a:headEnd/>
            <a:tailEnd/>
          </a:ln>
        </p:spPr>
        <p:txBody>
          <a:bodyPr wrap="none" lIns="82945" tIns="41473" rIns="82945" bIns="41473" anchor="ctr"/>
          <a:lstStyle/>
          <a:p>
            <a:pPr algn="l"/>
            <a:endParaRPr lang="en-US" sz="1600"/>
          </a:p>
        </p:txBody>
      </p:sp>
      <p:sp>
        <p:nvSpPr>
          <p:cNvPr id="72766" name="Text Box 41"/>
          <p:cNvSpPr txBox="1">
            <a:spLocks noChangeArrowheads="1"/>
          </p:cNvSpPr>
          <p:nvPr/>
        </p:nvSpPr>
        <p:spPr bwMode="auto">
          <a:xfrm>
            <a:off x="3889375" y="3430587"/>
            <a:ext cx="24780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2945" tIns="95288" rIns="82945" bIns="41473"/>
          <a:lstStyle>
            <a:lvl1pPr eaLnBrk="0" hangingPunct="0">
              <a:tabLst>
                <a:tab pos="655638" algn="l"/>
                <a:tab pos="1312863" algn="l"/>
              </a:tabLst>
              <a:defRPr>
                <a:solidFill>
                  <a:schemeClr val="tx1"/>
                </a:solidFill>
                <a:latin typeface="Arial" pitchFamily="34" charset="0"/>
                <a:cs typeface="Arial" pitchFamily="34" charset="0"/>
              </a:defRPr>
            </a:lvl1pPr>
            <a:lvl2pPr marL="742950" indent="-285750" eaLnBrk="0" hangingPunct="0">
              <a:tabLst>
                <a:tab pos="655638" algn="l"/>
                <a:tab pos="1312863" algn="l"/>
              </a:tabLst>
              <a:defRPr>
                <a:solidFill>
                  <a:schemeClr val="tx1"/>
                </a:solidFill>
                <a:latin typeface="Arial" pitchFamily="34" charset="0"/>
                <a:cs typeface="Arial" pitchFamily="34" charset="0"/>
              </a:defRPr>
            </a:lvl2pPr>
            <a:lvl3pPr marL="1143000" indent="-228600" eaLnBrk="0" hangingPunct="0">
              <a:tabLst>
                <a:tab pos="655638" algn="l"/>
                <a:tab pos="1312863" algn="l"/>
              </a:tabLst>
              <a:defRPr>
                <a:solidFill>
                  <a:schemeClr val="tx1"/>
                </a:solidFill>
                <a:latin typeface="Arial" pitchFamily="34" charset="0"/>
                <a:cs typeface="Arial" pitchFamily="34" charset="0"/>
              </a:defRPr>
            </a:lvl3pPr>
            <a:lvl4pPr marL="1600200" indent="-228600" eaLnBrk="0" hangingPunct="0">
              <a:tabLst>
                <a:tab pos="655638" algn="l"/>
                <a:tab pos="1312863" algn="l"/>
              </a:tabLst>
              <a:defRPr>
                <a:solidFill>
                  <a:schemeClr val="tx1"/>
                </a:solidFill>
                <a:latin typeface="Arial" pitchFamily="34" charset="0"/>
                <a:cs typeface="Arial" pitchFamily="34" charset="0"/>
              </a:defRPr>
            </a:lvl4pPr>
            <a:lvl5pPr marL="2057400" indent="-228600" eaLnBrk="0" hangingPunct="0">
              <a:tabLst>
                <a:tab pos="655638" algn="l"/>
                <a:tab pos="1312863" algn="l"/>
              </a:tabLst>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655638" algn="l"/>
                <a:tab pos="1312863" algn="l"/>
              </a:tabLs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655638" algn="l"/>
                <a:tab pos="1312863" algn="l"/>
              </a:tabLs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655638" algn="l"/>
                <a:tab pos="1312863" algn="l"/>
              </a:tabLs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655638" algn="l"/>
                <a:tab pos="1312863" algn="l"/>
              </a:tabLst>
              <a:defRPr>
                <a:solidFill>
                  <a:schemeClr val="tx1"/>
                </a:solidFill>
                <a:latin typeface="Arial" pitchFamily="34" charset="0"/>
                <a:cs typeface="Arial" pitchFamily="34" charset="0"/>
              </a:defRPr>
            </a:lvl9pPr>
          </a:lstStyle>
          <a:p>
            <a:pPr eaLnBrk="1" hangingPunct="1"/>
            <a:r>
              <a:rPr lang="en-GB" sz="1000" b="1">
                <a:solidFill>
                  <a:srgbClr val="000000"/>
                </a:solidFill>
                <a:ea typeface="MS PGothic" pitchFamily="34" charset="-128"/>
              </a:rPr>
              <a:t>WAS ND Application Cluster</a:t>
            </a:r>
          </a:p>
        </p:txBody>
      </p:sp>
      <p:sp>
        <p:nvSpPr>
          <p:cNvPr id="72767" name="Rectangle 53"/>
          <p:cNvSpPr>
            <a:spLocks noChangeArrowheads="1"/>
          </p:cNvSpPr>
          <p:nvPr/>
        </p:nvSpPr>
        <p:spPr bwMode="auto">
          <a:xfrm>
            <a:off x="4075113" y="3714750"/>
            <a:ext cx="946150" cy="771525"/>
          </a:xfrm>
          <a:prstGeom prst="rect">
            <a:avLst/>
          </a:prstGeom>
          <a:solidFill>
            <a:srgbClr val="CC99FF"/>
          </a:solidFill>
          <a:ln w="9398">
            <a:solidFill>
              <a:srgbClr val="800080"/>
            </a:solidFill>
            <a:round/>
            <a:headEnd/>
            <a:tailEnd/>
          </a:ln>
        </p:spPr>
        <p:txBody>
          <a:bodyPr wrap="none" lIns="82945" tIns="41473" rIns="82945" bIns="41473" anchor="ctr"/>
          <a:lstStyle/>
          <a:p>
            <a:pPr algn="l"/>
            <a:endParaRPr lang="en-US" sz="1600"/>
          </a:p>
        </p:txBody>
      </p:sp>
      <p:sp>
        <p:nvSpPr>
          <p:cNvPr id="72768" name="Text Box 281"/>
          <p:cNvSpPr txBox="1">
            <a:spLocks noChangeArrowheads="1"/>
          </p:cNvSpPr>
          <p:nvPr/>
        </p:nvSpPr>
        <p:spPr bwMode="auto">
          <a:xfrm>
            <a:off x="4067175" y="4116387"/>
            <a:ext cx="94138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2945" tIns="94260" rIns="82945" bIns="41473"/>
          <a:lstStyle>
            <a:lvl1pPr eaLnBrk="0" hangingPunct="0">
              <a:tabLst>
                <a:tab pos="655638" algn="l"/>
              </a:tabLst>
              <a:defRPr>
                <a:solidFill>
                  <a:schemeClr val="tx1"/>
                </a:solidFill>
                <a:latin typeface="Arial" pitchFamily="34" charset="0"/>
                <a:cs typeface="Arial" pitchFamily="34" charset="0"/>
              </a:defRPr>
            </a:lvl1pPr>
            <a:lvl2pPr marL="742950" indent="-285750" eaLnBrk="0" hangingPunct="0">
              <a:tabLst>
                <a:tab pos="655638" algn="l"/>
              </a:tabLst>
              <a:defRPr>
                <a:solidFill>
                  <a:schemeClr val="tx1"/>
                </a:solidFill>
                <a:latin typeface="Arial" pitchFamily="34" charset="0"/>
                <a:cs typeface="Arial" pitchFamily="34" charset="0"/>
              </a:defRPr>
            </a:lvl2pPr>
            <a:lvl3pPr marL="1143000" indent="-228600" eaLnBrk="0" hangingPunct="0">
              <a:tabLst>
                <a:tab pos="655638" algn="l"/>
              </a:tabLst>
              <a:defRPr>
                <a:solidFill>
                  <a:schemeClr val="tx1"/>
                </a:solidFill>
                <a:latin typeface="Arial" pitchFamily="34" charset="0"/>
                <a:cs typeface="Arial" pitchFamily="34" charset="0"/>
              </a:defRPr>
            </a:lvl3pPr>
            <a:lvl4pPr marL="1600200" indent="-228600" eaLnBrk="0" hangingPunct="0">
              <a:tabLst>
                <a:tab pos="655638" algn="l"/>
              </a:tabLst>
              <a:defRPr>
                <a:solidFill>
                  <a:schemeClr val="tx1"/>
                </a:solidFill>
                <a:latin typeface="Arial" pitchFamily="34" charset="0"/>
                <a:cs typeface="Arial" pitchFamily="34" charset="0"/>
              </a:defRPr>
            </a:lvl4pPr>
            <a:lvl5pPr marL="2057400" indent="-228600" eaLnBrk="0" hangingPunct="0">
              <a:tabLst>
                <a:tab pos="655638" algn="l"/>
              </a:tabLst>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9pPr>
          </a:lstStyle>
          <a:p>
            <a:pPr eaLnBrk="1" hangingPunct="1"/>
            <a:r>
              <a:rPr lang="en-US" sz="800"/>
              <a:t>WAS Full Profile</a:t>
            </a:r>
          </a:p>
          <a:p>
            <a:pPr eaLnBrk="1" hangingPunct="1"/>
            <a:r>
              <a:rPr lang="en-US" sz="800"/>
              <a:t>Cluster Member</a:t>
            </a:r>
          </a:p>
        </p:txBody>
      </p:sp>
      <p:grpSp>
        <p:nvGrpSpPr>
          <p:cNvPr id="72769" name="Group 698"/>
          <p:cNvGrpSpPr>
            <a:grpSpLocks/>
          </p:cNvGrpSpPr>
          <p:nvPr/>
        </p:nvGrpSpPr>
        <p:grpSpPr bwMode="auto">
          <a:xfrm>
            <a:off x="4151313" y="3792537"/>
            <a:ext cx="750887" cy="379413"/>
            <a:chOff x="1139" y="689"/>
            <a:chExt cx="283" cy="143"/>
          </a:xfrm>
        </p:grpSpPr>
        <p:sp>
          <p:nvSpPr>
            <p:cNvPr id="72833" name="AutoShape 104"/>
            <p:cNvSpPr>
              <a:spLocks noChangeArrowheads="1"/>
            </p:cNvSpPr>
            <p:nvPr/>
          </p:nvSpPr>
          <p:spPr bwMode="auto">
            <a:xfrm>
              <a:off x="1139" y="689"/>
              <a:ext cx="247" cy="107"/>
            </a:xfrm>
            <a:prstGeom prst="roundRect">
              <a:avLst>
                <a:gd name="adj" fmla="val 16667"/>
              </a:avLst>
            </a:prstGeom>
            <a:solidFill>
              <a:srgbClr val="339966"/>
            </a:solidFill>
            <a:ln w="9398">
              <a:solidFill>
                <a:srgbClr val="000000"/>
              </a:solidFill>
              <a:round/>
              <a:headEnd/>
              <a:tailEnd/>
            </a:ln>
          </p:spPr>
          <p:txBody>
            <a:bodyPr lIns="82945" rIns="82945" bIns="137160"/>
            <a:lstStyle/>
            <a:p>
              <a:pPr algn="l"/>
              <a:r>
                <a:rPr lang="en-GB" sz="700">
                  <a:solidFill>
                    <a:srgbClr val="FFFFFF"/>
                  </a:solidFill>
                </a:rPr>
                <a:t>Apps</a:t>
              </a:r>
            </a:p>
          </p:txBody>
        </p:sp>
        <p:sp>
          <p:nvSpPr>
            <p:cNvPr id="72834" name="AutoShape 104"/>
            <p:cNvSpPr>
              <a:spLocks noChangeArrowheads="1"/>
            </p:cNvSpPr>
            <p:nvPr/>
          </p:nvSpPr>
          <p:spPr bwMode="auto">
            <a:xfrm>
              <a:off x="1175" y="725"/>
              <a:ext cx="247" cy="107"/>
            </a:xfrm>
            <a:prstGeom prst="roundRect">
              <a:avLst>
                <a:gd name="adj" fmla="val 16667"/>
              </a:avLst>
            </a:prstGeom>
            <a:solidFill>
              <a:srgbClr val="339966"/>
            </a:solidFill>
            <a:ln w="9398">
              <a:solidFill>
                <a:srgbClr val="000000"/>
              </a:solidFill>
              <a:round/>
              <a:headEnd/>
              <a:tailEnd/>
            </a:ln>
          </p:spPr>
          <p:txBody>
            <a:bodyPr lIns="82945" rIns="82945" bIns="137160"/>
            <a:lstStyle/>
            <a:p>
              <a:pPr algn="l"/>
              <a:r>
                <a:rPr lang="en-GB" sz="700">
                  <a:solidFill>
                    <a:srgbClr val="FFFFFF"/>
                  </a:solidFill>
                </a:rPr>
                <a:t>Apps</a:t>
              </a:r>
            </a:p>
          </p:txBody>
        </p:sp>
      </p:grpSp>
      <p:sp>
        <p:nvSpPr>
          <p:cNvPr id="72770" name="Rectangle 53"/>
          <p:cNvSpPr>
            <a:spLocks noChangeArrowheads="1"/>
          </p:cNvSpPr>
          <p:nvPr/>
        </p:nvSpPr>
        <p:spPr bwMode="auto">
          <a:xfrm>
            <a:off x="5257800" y="3714750"/>
            <a:ext cx="946150" cy="771525"/>
          </a:xfrm>
          <a:prstGeom prst="rect">
            <a:avLst/>
          </a:prstGeom>
          <a:solidFill>
            <a:srgbClr val="CC99FF"/>
          </a:solidFill>
          <a:ln w="9398">
            <a:solidFill>
              <a:srgbClr val="800080"/>
            </a:solidFill>
            <a:round/>
            <a:headEnd/>
            <a:tailEnd/>
          </a:ln>
        </p:spPr>
        <p:txBody>
          <a:bodyPr wrap="none" lIns="82945" tIns="41473" rIns="82945" bIns="41473" anchor="ctr"/>
          <a:lstStyle/>
          <a:p>
            <a:pPr algn="l"/>
            <a:endParaRPr lang="en-US" sz="1600"/>
          </a:p>
        </p:txBody>
      </p:sp>
      <p:sp>
        <p:nvSpPr>
          <p:cNvPr id="72771" name="Text Box 281"/>
          <p:cNvSpPr txBox="1">
            <a:spLocks noChangeArrowheads="1"/>
          </p:cNvSpPr>
          <p:nvPr/>
        </p:nvSpPr>
        <p:spPr bwMode="auto">
          <a:xfrm>
            <a:off x="5249863" y="4116387"/>
            <a:ext cx="941387"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2945" tIns="94260" rIns="82945" bIns="41473"/>
          <a:lstStyle>
            <a:lvl1pPr eaLnBrk="0" hangingPunct="0">
              <a:tabLst>
                <a:tab pos="655638" algn="l"/>
              </a:tabLst>
              <a:defRPr>
                <a:solidFill>
                  <a:schemeClr val="tx1"/>
                </a:solidFill>
                <a:latin typeface="Arial" pitchFamily="34" charset="0"/>
                <a:cs typeface="Arial" pitchFamily="34" charset="0"/>
              </a:defRPr>
            </a:lvl1pPr>
            <a:lvl2pPr marL="742950" indent="-285750" eaLnBrk="0" hangingPunct="0">
              <a:tabLst>
                <a:tab pos="655638" algn="l"/>
              </a:tabLst>
              <a:defRPr>
                <a:solidFill>
                  <a:schemeClr val="tx1"/>
                </a:solidFill>
                <a:latin typeface="Arial" pitchFamily="34" charset="0"/>
                <a:cs typeface="Arial" pitchFamily="34" charset="0"/>
              </a:defRPr>
            </a:lvl2pPr>
            <a:lvl3pPr marL="1143000" indent="-228600" eaLnBrk="0" hangingPunct="0">
              <a:tabLst>
                <a:tab pos="655638" algn="l"/>
              </a:tabLst>
              <a:defRPr>
                <a:solidFill>
                  <a:schemeClr val="tx1"/>
                </a:solidFill>
                <a:latin typeface="Arial" pitchFamily="34" charset="0"/>
                <a:cs typeface="Arial" pitchFamily="34" charset="0"/>
              </a:defRPr>
            </a:lvl3pPr>
            <a:lvl4pPr marL="1600200" indent="-228600" eaLnBrk="0" hangingPunct="0">
              <a:tabLst>
                <a:tab pos="655638" algn="l"/>
              </a:tabLst>
              <a:defRPr>
                <a:solidFill>
                  <a:schemeClr val="tx1"/>
                </a:solidFill>
                <a:latin typeface="Arial" pitchFamily="34" charset="0"/>
                <a:cs typeface="Arial" pitchFamily="34" charset="0"/>
              </a:defRPr>
            </a:lvl4pPr>
            <a:lvl5pPr marL="2057400" indent="-228600" eaLnBrk="0" hangingPunct="0">
              <a:tabLst>
                <a:tab pos="655638" algn="l"/>
              </a:tabLst>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9pPr>
          </a:lstStyle>
          <a:p>
            <a:pPr eaLnBrk="1" hangingPunct="1"/>
            <a:r>
              <a:rPr lang="en-US" sz="800"/>
              <a:t>WAS Full Profile</a:t>
            </a:r>
          </a:p>
          <a:p>
            <a:pPr eaLnBrk="1" hangingPunct="1"/>
            <a:r>
              <a:rPr lang="en-US" altLang="ja-JP" sz="800">
                <a:ea typeface="MS PGothic" pitchFamily="34" charset="-128"/>
              </a:rPr>
              <a:t>Cluster Member</a:t>
            </a:r>
            <a:endParaRPr lang="en-US" sz="800"/>
          </a:p>
        </p:txBody>
      </p:sp>
      <p:grpSp>
        <p:nvGrpSpPr>
          <p:cNvPr id="72772" name="Group 703"/>
          <p:cNvGrpSpPr>
            <a:grpSpLocks/>
          </p:cNvGrpSpPr>
          <p:nvPr/>
        </p:nvGrpSpPr>
        <p:grpSpPr bwMode="auto">
          <a:xfrm>
            <a:off x="5334000" y="3792537"/>
            <a:ext cx="750888" cy="379413"/>
            <a:chOff x="1139" y="689"/>
            <a:chExt cx="283" cy="143"/>
          </a:xfrm>
        </p:grpSpPr>
        <p:sp>
          <p:nvSpPr>
            <p:cNvPr id="72831" name="AutoShape 104"/>
            <p:cNvSpPr>
              <a:spLocks noChangeArrowheads="1"/>
            </p:cNvSpPr>
            <p:nvPr/>
          </p:nvSpPr>
          <p:spPr bwMode="auto">
            <a:xfrm>
              <a:off x="1139" y="689"/>
              <a:ext cx="247" cy="107"/>
            </a:xfrm>
            <a:prstGeom prst="roundRect">
              <a:avLst>
                <a:gd name="adj" fmla="val 16667"/>
              </a:avLst>
            </a:prstGeom>
            <a:solidFill>
              <a:srgbClr val="339966"/>
            </a:solidFill>
            <a:ln w="9398">
              <a:solidFill>
                <a:srgbClr val="000000"/>
              </a:solidFill>
              <a:round/>
              <a:headEnd/>
              <a:tailEnd/>
            </a:ln>
          </p:spPr>
          <p:txBody>
            <a:bodyPr lIns="82945" rIns="82945" bIns="137160"/>
            <a:lstStyle/>
            <a:p>
              <a:pPr algn="l"/>
              <a:r>
                <a:rPr lang="en-GB" sz="700">
                  <a:solidFill>
                    <a:srgbClr val="FFFFFF"/>
                  </a:solidFill>
                </a:rPr>
                <a:t>Apps</a:t>
              </a:r>
            </a:p>
          </p:txBody>
        </p:sp>
        <p:sp>
          <p:nvSpPr>
            <p:cNvPr id="72832" name="AutoShape 104"/>
            <p:cNvSpPr>
              <a:spLocks noChangeArrowheads="1"/>
            </p:cNvSpPr>
            <p:nvPr/>
          </p:nvSpPr>
          <p:spPr bwMode="auto">
            <a:xfrm>
              <a:off x="1175" y="725"/>
              <a:ext cx="247" cy="107"/>
            </a:xfrm>
            <a:prstGeom prst="roundRect">
              <a:avLst>
                <a:gd name="adj" fmla="val 16667"/>
              </a:avLst>
            </a:prstGeom>
            <a:solidFill>
              <a:srgbClr val="339966"/>
            </a:solidFill>
            <a:ln w="9398">
              <a:solidFill>
                <a:srgbClr val="000000"/>
              </a:solidFill>
              <a:round/>
              <a:headEnd/>
              <a:tailEnd/>
            </a:ln>
          </p:spPr>
          <p:txBody>
            <a:bodyPr lIns="82945" rIns="82945" bIns="137160"/>
            <a:lstStyle/>
            <a:p>
              <a:pPr algn="l"/>
              <a:r>
                <a:rPr lang="en-GB" sz="700">
                  <a:solidFill>
                    <a:srgbClr val="FFFFFF"/>
                  </a:solidFill>
                </a:rPr>
                <a:t>Apps</a:t>
              </a:r>
            </a:p>
          </p:txBody>
        </p:sp>
      </p:grpSp>
      <p:sp>
        <p:nvSpPr>
          <p:cNvPr id="72773" name="AutoShape 24"/>
          <p:cNvSpPr>
            <a:spLocks noChangeArrowheads="1"/>
          </p:cNvSpPr>
          <p:nvPr/>
        </p:nvSpPr>
        <p:spPr bwMode="auto">
          <a:xfrm>
            <a:off x="4110038" y="4608512"/>
            <a:ext cx="2122487" cy="227013"/>
          </a:xfrm>
          <a:prstGeom prst="roundRect">
            <a:avLst>
              <a:gd name="adj" fmla="val 16667"/>
            </a:avLst>
          </a:prstGeom>
          <a:solidFill>
            <a:srgbClr val="3333FF"/>
          </a:solidFill>
          <a:ln>
            <a:noFill/>
          </a:ln>
          <a:extLst>
            <a:ext uri="{91240B29-F687-4f45-9708-019B960494DF}">
              <a14:hiddenLine xmlns:a14="http://schemas.microsoft.com/office/drawing/2010/main" w="9398">
                <a:solidFill>
                  <a:srgbClr val="000000"/>
                </a:solidFill>
                <a:round/>
                <a:headEnd/>
                <a:tailEnd/>
              </a14:hiddenLine>
            </a:ext>
          </a:extLst>
        </p:spPr>
        <p:txBody>
          <a:bodyPr wrap="none" lIns="82945" tIns="41473" rIns="82945" bIns="41473" anchor="ctr"/>
          <a:lstStyle/>
          <a:p>
            <a:pPr algn="l"/>
            <a:endParaRPr lang="en-US" sz="1600"/>
          </a:p>
        </p:txBody>
      </p:sp>
      <p:sp>
        <p:nvSpPr>
          <p:cNvPr id="72774" name="Text Box 25"/>
          <p:cNvSpPr txBox="1">
            <a:spLocks noChangeArrowheads="1"/>
          </p:cNvSpPr>
          <p:nvPr/>
        </p:nvSpPr>
        <p:spPr bwMode="auto">
          <a:xfrm>
            <a:off x="4110038" y="4562475"/>
            <a:ext cx="2117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2945" tIns="95288" rIns="82945" bIns="41473"/>
          <a:lstStyle>
            <a:lvl1pPr eaLnBrk="0" hangingPunct="0">
              <a:tabLst>
                <a:tab pos="655638" algn="l"/>
                <a:tab pos="1312863" algn="l"/>
                <a:tab pos="1968500" algn="l"/>
              </a:tabLst>
              <a:defRPr>
                <a:solidFill>
                  <a:schemeClr val="tx1"/>
                </a:solidFill>
                <a:latin typeface="Arial" pitchFamily="34" charset="0"/>
                <a:cs typeface="Arial" pitchFamily="34" charset="0"/>
              </a:defRPr>
            </a:lvl1pPr>
            <a:lvl2pPr marL="742950" indent="-285750" eaLnBrk="0" hangingPunct="0">
              <a:tabLst>
                <a:tab pos="655638" algn="l"/>
                <a:tab pos="1312863" algn="l"/>
                <a:tab pos="1968500" algn="l"/>
              </a:tabLst>
              <a:defRPr>
                <a:solidFill>
                  <a:schemeClr val="tx1"/>
                </a:solidFill>
                <a:latin typeface="Arial" pitchFamily="34" charset="0"/>
                <a:cs typeface="Arial" pitchFamily="34" charset="0"/>
              </a:defRPr>
            </a:lvl2pPr>
            <a:lvl3pPr marL="1143000" indent="-228600" eaLnBrk="0" hangingPunct="0">
              <a:tabLst>
                <a:tab pos="655638" algn="l"/>
                <a:tab pos="1312863" algn="l"/>
                <a:tab pos="1968500" algn="l"/>
              </a:tabLst>
              <a:defRPr>
                <a:solidFill>
                  <a:schemeClr val="tx1"/>
                </a:solidFill>
                <a:latin typeface="Arial" pitchFamily="34" charset="0"/>
                <a:cs typeface="Arial" pitchFamily="34" charset="0"/>
              </a:defRPr>
            </a:lvl3pPr>
            <a:lvl4pPr marL="1600200" indent="-228600" eaLnBrk="0" hangingPunct="0">
              <a:tabLst>
                <a:tab pos="655638" algn="l"/>
                <a:tab pos="1312863" algn="l"/>
                <a:tab pos="1968500" algn="l"/>
              </a:tabLst>
              <a:defRPr>
                <a:solidFill>
                  <a:schemeClr val="tx1"/>
                </a:solidFill>
                <a:latin typeface="Arial" pitchFamily="34" charset="0"/>
                <a:cs typeface="Arial" pitchFamily="34" charset="0"/>
              </a:defRPr>
            </a:lvl4pPr>
            <a:lvl5pPr marL="2057400" indent="-228600" eaLnBrk="0" hangingPunct="0">
              <a:tabLst>
                <a:tab pos="655638" algn="l"/>
                <a:tab pos="1312863" algn="l"/>
                <a:tab pos="1968500" algn="l"/>
              </a:tabLst>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655638" algn="l"/>
                <a:tab pos="1312863" algn="l"/>
                <a:tab pos="1968500" algn="l"/>
              </a:tabLs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655638" algn="l"/>
                <a:tab pos="1312863" algn="l"/>
                <a:tab pos="1968500" algn="l"/>
              </a:tabLs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655638" algn="l"/>
                <a:tab pos="1312863" algn="l"/>
                <a:tab pos="1968500" algn="l"/>
              </a:tabLs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655638" algn="l"/>
                <a:tab pos="1312863" algn="l"/>
                <a:tab pos="1968500" algn="l"/>
              </a:tabLst>
              <a:defRPr>
                <a:solidFill>
                  <a:schemeClr val="tx1"/>
                </a:solidFill>
                <a:latin typeface="Arial" pitchFamily="34" charset="0"/>
                <a:cs typeface="Arial" pitchFamily="34" charset="0"/>
              </a:defRPr>
            </a:lvl9pPr>
          </a:lstStyle>
          <a:p>
            <a:pPr eaLnBrk="1" hangingPunct="1"/>
            <a:r>
              <a:rPr lang="en-GB" sz="1000">
                <a:solidFill>
                  <a:srgbClr val="FFFFFF"/>
                </a:solidFill>
                <a:ea typeface="MS PGothic" pitchFamily="34" charset="-128"/>
              </a:rPr>
              <a:t>Intelligent Management Agents</a:t>
            </a:r>
          </a:p>
        </p:txBody>
      </p:sp>
      <p:sp>
        <p:nvSpPr>
          <p:cNvPr id="72775" name="AutoShape 26"/>
          <p:cNvSpPr>
            <a:spLocks noChangeArrowheads="1"/>
          </p:cNvSpPr>
          <p:nvPr/>
        </p:nvSpPr>
        <p:spPr bwMode="auto">
          <a:xfrm>
            <a:off x="4122738" y="4929187"/>
            <a:ext cx="2122487" cy="227013"/>
          </a:xfrm>
          <a:prstGeom prst="roundRect">
            <a:avLst>
              <a:gd name="adj" fmla="val 16667"/>
            </a:avLst>
          </a:prstGeom>
          <a:solidFill>
            <a:srgbClr val="3333FF"/>
          </a:solidFill>
          <a:ln>
            <a:noFill/>
          </a:ln>
          <a:extLst>
            <a:ext uri="{91240B29-F687-4f45-9708-019B960494DF}">
              <a14:hiddenLine xmlns:a14="http://schemas.microsoft.com/office/drawing/2010/main" w="9398">
                <a:solidFill>
                  <a:srgbClr val="000000"/>
                </a:solidFill>
                <a:round/>
                <a:headEnd/>
                <a:tailEnd/>
              </a14:hiddenLine>
            </a:ext>
          </a:extLst>
        </p:spPr>
        <p:txBody>
          <a:bodyPr wrap="none" lIns="82945" tIns="41473" rIns="82945" bIns="41473" anchor="ctr"/>
          <a:lstStyle/>
          <a:p>
            <a:pPr algn="l"/>
            <a:endParaRPr lang="en-US" sz="1600"/>
          </a:p>
        </p:txBody>
      </p:sp>
      <p:sp>
        <p:nvSpPr>
          <p:cNvPr id="24603" name="Text Box 27"/>
          <p:cNvSpPr txBox="1">
            <a:spLocks noChangeArrowheads="1"/>
          </p:cNvSpPr>
          <p:nvPr/>
        </p:nvSpPr>
        <p:spPr bwMode="auto">
          <a:xfrm>
            <a:off x="4167188" y="4883150"/>
            <a:ext cx="2041525" cy="269875"/>
          </a:xfrm>
          <a:prstGeom prst="rect">
            <a:avLst/>
          </a:prstGeom>
          <a:noFill/>
          <a:ln w="21600" cap="flat">
            <a:noFill/>
            <a:round/>
            <a:headEnd/>
            <a:tailEnd/>
          </a:ln>
          <a:effectLst/>
        </p:spPr>
        <p:txBody>
          <a:bodyPr lIns="82945" tIns="95288" rIns="82945" bIns="41473"/>
          <a:lstStyle/>
          <a:p>
            <a:pPr>
              <a:tabLst>
                <a:tab pos="656650" algn="l"/>
                <a:tab pos="1313299" algn="l"/>
              </a:tabLst>
              <a:defRPr/>
            </a:pPr>
            <a:r>
              <a:rPr lang="en-GB" sz="1050" dirty="0">
                <a:solidFill>
                  <a:srgbClr val="FFFFFF"/>
                </a:solidFill>
                <a:latin typeface="Arial" charset="0"/>
                <a:ea typeface="MS PGothic" pitchFamily="34" charset="-128"/>
                <a:cs typeface="+mn-cs"/>
              </a:rPr>
              <a:t>High Availability Manager</a:t>
            </a:r>
          </a:p>
        </p:txBody>
      </p:sp>
      <p:sp>
        <p:nvSpPr>
          <p:cNvPr id="72777" name="AutoShape 36"/>
          <p:cNvSpPr>
            <a:spLocks noChangeArrowheads="1"/>
          </p:cNvSpPr>
          <p:nvPr/>
        </p:nvSpPr>
        <p:spPr bwMode="auto">
          <a:xfrm>
            <a:off x="4103688" y="5411787"/>
            <a:ext cx="877887" cy="284163"/>
          </a:xfrm>
          <a:prstGeom prst="roundRect">
            <a:avLst>
              <a:gd name="adj" fmla="val 16667"/>
            </a:avLst>
          </a:prstGeom>
          <a:solidFill>
            <a:srgbClr val="8997FB"/>
          </a:solidFill>
          <a:ln>
            <a:noFill/>
          </a:ln>
          <a:extLst>
            <a:ext uri="{91240B29-F687-4f45-9708-019B960494DF}">
              <a14:hiddenLine xmlns:a14="http://schemas.microsoft.com/office/drawing/2010/main" w="9398">
                <a:solidFill>
                  <a:srgbClr val="000000"/>
                </a:solidFill>
                <a:round/>
                <a:headEnd/>
                <a:tailEnd/>
              </a14:hiddenLine>
            </a:ext>
          </a:extLst>
        </p:spPr>
        <p:txBody>
          <a:bodyPr wrap="none" lIns="82945" tIns="41473" rIns="82945" bIns="41473" anchor="ctr"/>
          <a:lstStyle/>
          <a:p>
            <a:pPr algn="l"/>
            <a:endParaRPr lang="en-US" sz="1600"/>
          </a:p>
        </p:txBody>
      </p:sp>
      <p:sp>
        <p:nvSpPr>
          <p:cNvPr id="72778" name="AutoShape 38"/>
          <p:cNvSpPr>
            <a:spLocks noChangeArrowheads="1"/>
          </p:cNvSpPr>
          <p:nvPr/>
        </p:nvSpPr>
        <p:spPr bwMode="auto">
          <a:xfrm>
            <a:off x="5307013" y="5405437"/>
            <a:ext cx="877887" cy="284163"/>
          </a:xfrm>
          <a:prstGeom prst="roundRect">
            <a:avLst>
              <a:gd name="adj" fmla="val 16667"/>
            </a:avLst>
          </a:prstGeom>
          <a:solidFill>
            <a:srgbClr val="8997FB"/>
          </a:solidFill>
          <a:ln>
            <a:noFill/>
          </a:ln>
          <a:extLst>
            <a:ext uri="{91240B29-F687-4f45-9708-019B960494DF}">
              <a14:hiddenLine xmlns:a14="http://schemas.microsoft.com/office/drawing/2010/main" w="9398">
                <a:solidFill>
                  <a:srgbClr val="000000"/>
                </a:solidFill>
                <a:round/>
                <a:headEnd/>
                <a:tailEnd/>
              </a14:hiddenLine>
            </a:ext>
          </a:extLst>
        </p:spPr>
        <p:txBody>
          <a:bodyPr wrap="none" lIns="82945" tIns="41473" rIns="82945" bIns="41473" anchor="ctr"/>
          <a:lstStyle/>
          <a:p>
            <a:pPr algn="l"/>
            <a:endParaRPr lang="en-US" sz="1600"/>
          </a:p>
        </p:txBody>
      </p:sp>
      <p:sp>
        <p:nvSpPr>
          <p:cNvPr id="72779" name="Text Box 37"/>
          <p:cNvSpPr txBox="1">
            <a:spLocks noChangeArrowheads="1"/>
          </p:cNvSpPr>
          <p:nvPr/>
        </p:nvSpPr>
        <p:spPr bwMode="auto">
          <a:xfrm>
            <a:off x="4122738" y="5422900"/>
            <a:ext cx="85883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2945" tIns="94260" rIns="82945" bIns="41473"/>
          <a:lstStyle>
            <a:lvl1pPr eaLnBrk="0" hangingPunct="0">
              <a:tabLst>
                <a:tab pos="655638" algn="l"/>
              </a:tabLst>
              <a:defRPr>
                <a:solidFill>
                  <a:schemeClr val="tx1"/>
                </a:solidFill>
                <a:latin typeface="Arial" pitchFamily="34" charset="0"/>
                <a:cs typeface="Arial" pitchFamily="34" charset="0"/>
              </a:defRPr>
            </a:lvl1pPr>
            <a:lvl2pPr marL="742950" indent="-285750" eaLnBrk="0" hangingPunct="0">
              <a:tabLst>
                <a:tab pos="655638" algn="l"/>
              </a:tabLst>
              <a:defRPr>
                <a:solidFill>
                  <a:schemeClr val="tx1"/>
                </a:solidFill>
                <a:latin typeface="Arial" pitchFamily="34" charset="0"/>
                <a:cs typeface="Arial" pitchFamily="34" charset="0"/>
              </a:defRPr>
            </a:lvl2pPr>
            <a:lvl3pPr marL="1143000" indent="-228600" eaLnBrk="0" hangingPunct="0">
              <a:tabLst>
                <a:tab pos="655638" algn="l"/>
              </a:tabLst>
              <a:defRPr>
                <a:solidFill>
                  <a:schemeClr val="tx1"/>
                </a:solidFill>
                <a:latin typeface="Arial" pitchFamily="34" charset="0"/>
                <a:cs typeface="Arial" pitchFamily="34" charset="0"/>
              </a:defRPr>
            </a:lvl3pPr>
            <a:lvl4pPr marL="1600200" indent="-228600" eaLnBrk="0" hangingPunct="0">
              <a:tabLst>
                <a:tab pos="655638" algn="l"/>
              </a:tabLst>
              <a:defRPr>
                <a:solidFill>
                  <a:schemeClr val="tx1"/>
                </a:solidFill>
                <a:latin typeface="Arial" pitchFamily="34" charset="0"/>
                <a:cs typeface="Arial" pitchFamily="34" charset="0"/>
              </a:defRPr>
            </a:lvl4pPr>
            <a:lvl5pPr marL="2057400" indent="-228600" eaLnBrk="0" hangingPunct="0">
              <a:tabLst>
                <a:tab pos="655638" algn="l"/>
              </a:tabLst>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9pPr>
          </a:lstStyle>
          <a:p>
            <a:pPr algn="l" eaLnBrk="1" hangingPunct="1"/>
            <a:r>
              <a:rPr lang="en-GB" sz="900" b="1">
                <a:solidFill>
                  <a:srgbClr val="000000"/>
                </a:solidFill>
              </a:rPr>
              <a:t>Node Agent</a:t>
            </a:r>
          </a:p>
        </p:txBody>
      </p:sp>
      <p:sp>
        <p:nvSpPr>
          <p:cNvPr id="72780" name="Text Box 39"/>
          <p:cNvSpPr txBox="1">
            <a:spLocks noChangeArrowheads="1"/>
          </p:cNvSpPr>
          <p:nvPr/>
        </p:nvSpPr>
        <p:spPr bwMode="auto">
          <a:xfrm>
            <a:off x="5326063" y="5416550"/>
            <a:ext cx="8604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2945" tIns="94260" rIns="82945" bIns="41473"/>
          <a:lstStyle>
            <a:lvl1pPr eaLnBrk="0" hangingPunct="0">
              <a:tabLst>
                <a:tab pos="655638" algn="l"/>
              </a:tabLst>
              <a:defRPr>
                <a:solidFill>
                  <a:schemeClr val="tx1"/>
                </a:solidFill>
                <a:latin typeface="Arial" pitchFamily="34" charset="0"/>
                <a:cs typeface="Arial" pitchFamily="34" charset="0"/>
              </a:defRPr>
            </a:lvl1pPr>
            <a:lvl2pPr marL="742950" indent="-285750" eaLnBrk="0" hangingPunct="0">
              <a:tabLst>
                <a:tab pos="655638" algn="l"/>
              </a:tabLst>
              <a:defRPr>
                <a:solidFill>
                  <a:schemeClr val="tx1"/>
                </a:solidFill>
                <a:latin typeface="Arial" pitchFamily="34" charset="0"/>
                <a:cs typeface="Arial" pitchFamily="34" charset="0"/>
              </a:defRPr>
            </a:lvl2pPr>
            <a:lvl3pPr marL="1143000" indent="-228600" eaLnBrk="0" hangingPunct="0">
              <a:tabLst>
                <a:tab pos="655638" algn="l"/>
              </a:tabLst>
              <a:defRPr>
                <a:solidFill>
                  <a:schemeClr val="tx1"/>
                </a:solidFill>
                <a:latin typeface="Arial" pitchFamily="34" charset="0"/>
                <a:cs typeface="Arial" pitchFamily="34" charset="0"/>
              </a:defRPr>
            </a:lvl3pPr>
            <a:lvl4pPr marL="1600200" indent="-228600" eaLnBrk="0" hangingPunct="0">
              <a:tabLst>
                <a:tab pos="655638" algn="l"/>
              </a:tabLst>
              <a:defRPr>
                <a:solidFill>
                  <a:schemeClr val="tx1"/>
                </a:solidFill>
                <a:latin typeface="Arial" pitchFamily="34" charset="0"/>
                <a:cs typeface="Arial" pitchFamily="34" charset="0"/>
              </a:defRPr>
            </a:lvl4pPr>
            <a:lvl5pPr marL="2057400" indent="-228600" eaLnBrk="0" hangingPunct="0">
              <a:tabLst>
                <a:tab pos="655638" algn="l"/>
              </a:tabLst>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9pPr>
          </a:lstStyle>
          <a:p>
            <a:pPr algn="l" eaLnBrk="1" hangingPunct="1"/>
            <a:r>
              <a:rPr lang="en-GB" sz="900" b="1">
                <a:solidFill>
                  <a:srgbClr val="000000"/>
                </a:solidFill>
              </a:rPr>
              <a:t>Node Agent</a:t>
            </a:r>
          </a:p>
        </p:txBody>
      </p:sp>
      <p:sp>
        <p:nvSpPr>
          <p:cNvPr id="72781" name="AutoShape 48"/>
          <p:cNvSpPr>
            <a:spLocks noChangeArrowheads="1"/>
          </p:cNvSpPr>
          <p:nvPr/>
        </p:nvSpPr>
        <p:spPr bwMode="auto">
          <a:xfrm>
            <a:off x="2105025" y="6173787"/>
            <a:ext cx="857250" cy="376238"/>
          </a:xfrm>
          <a:prstGeom prst="roundRect">
            <a:avLst>
              <a:gd name="adj" fmla="val 16667"/>
            </a:avLst>
          </a:prstGeom>
          <a:solidFill>
            <a:srgbClr val="C00000"/>
          </a:solidFill>
          <a:ln>
            <a:noFill/>
          </a:ln>
          <a:extLst>
            <a:ext uri="{91240B29-F687-4f45-9708-019B960494DF}">
              <a14:hiddenLine xmlns:a14="http://schemas.microsoft.com/office/drawing/2010/main" w="9398">
                <a:solidFill>
                  <a:srgbClr val="000000"/>
                </a:solidFill>
                <a:round/>
                <a:headEnd/>
                <a:tailEnd/>
              </a14:hiddenLine>
            </a:ext>
          </a:extLst>
        </p:spPr>
        <p:txBody>
          <a:bodyPr lIns="82945" rIns="82945" bIns="137160"/>
          <a:lstStyle/>
          <a:p>
            <a:r>
              <a:rPr lang="en-GB" sz="1000">
                <a:solidFill>
                  <a:srgbClr val="FFFFFF"/>
                </a:solidFill>
              </a:rPr>
              <a:t>Browser </a:t>
            </a:r>
            <a:br>
              <a:rPr lang="en-GB" sz="1000">
                <a:solidFill>
                  <a:srgbClr val="FFFFFF"/>
                </a:solidFill>
              </a:rPr>
            </a:br>
            <a:r>
              <a:rPr lang="en-GB" sz="1000">
                <a:solidFill>
                  <a:srgbClr val="FFFFFF"/>
                </a:solidFill>
              </a:rPr>
              <a:t>Client</a:t>
            </a:r>
          </a:p>
        </p:txBody>
      </p:sp>
      <p:sp>
        <p:nvSpPr>
          <p:cNvPr id="72782" name="Rectangle 53"/>
          <p:cNvSpPr>
            <a:spLocks noChangeArrowheads="1"/>
          </p:cNvSpPr>
          <p:nvPr/>
        </p:nvSpPr>
        <p:spPr bwMode="auto">
          <a:xfrm>
            <a:off x="2684463" y="5018087"/>
            <a:ext cx="946150" cy="895350"/>
          </a:xfrm>
          <a:prstGeom prst="rect">
            <a:avLst/>
          </a:prstGeom>
          <a:solidFill>
            <a:srgbClr val="CC99FF"/>
          </a:solidFill>
          <a:ln w="9398">
            <a:solidFill>
              <a:srgbClr val="800080"/>
            </a:solidFill>
            <a:round/>
            <a:headEnd/>
            <a:tailEnd/>
          </a:ln>
        </p:spPr>
        <p:txBody>
          <a:bodyPr wrap="none" lIns="82945" tIns="41473" rIns="82945" bIns="41473" anchor="ctr"/>
          <a:lstStyle/>
          <a:p>
            <a:pPr algn="l"/>
            <a:endParaRPr lang="en-US" sz="1600"/>
          </a:p>
        </p:txBody>
      </p:sp>
      <p:sp>
        <p:nvSpPr>
          <p:cNvPr id="72783" name="Text Box 281"/>
          <p:cNvSpPr txBox="1">
            <a:spLocks noChangeArrowheads="1"/>
          </p:cNvSpPr>
          <p:nvPr/>
        </p:nvSpPr>
        <p:spPr bwMode="auto">
          <a:xfrm>
            <a:off x="2676525" y="4991100"/>
            <a:ext cx="94138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2945" tIns="94260" rIns="82945" bIns="41473"/>
          <a:lstStyle>
            <a:lvl1pPr eaLnBrk="0" hangingPunct="0">
              <a:tabLst>
                <a:tab pos="655638" algn="l"/>
              </a:tabLst>
              <a:defRPr>
                <a:solidFill>
                  <a:schemeClr val="tx1"/>
                </a:solidFill>
                <a:latin typeface="Arial" pitchFamily="34" charset="0"/>
                <a:cs typeface="Arial" pitchFamily="34" charset="0"/>
              </a:defRPr>
            </a:lvl1pPr>
            <a:lvl2pPr marL="742950" indent="-285750" eaLnBrk="0" hangingPunct="0">
              <a:tabLst>
                <a:tab pos="655638" algn="l"/>
              </a:tabLst>
              <a:defRPr>
                <a:solidFill>
                  <a:schemeClr val="tx1"/>
                </a:solidFill>
                <a:latin typeface="Arial" pitchFamily="34" charset="0"/>
                <a:cs typeface="Arial" pitchFamily="34" charset="0"/>
              </a:defRPr>
            </a:lvl2pPr>
            <a:lvl3pPr marL="1143000" indent="-228600" eaLnBrk="0" hangingPunct="0">
              <a:tabLst>
                <a:tab pos="655638" algn="l"/>
              </a:tabLst>
              <a:defRPr>
                <a:solidFill>
                  <a:schemeClr val="tx1"/>
                </a:solidFill>
                <a:latin typeface="Arial" pitchFamily="34" charset="0"/>
                <a:cs typeface="Arial" pitchFamily="34" charset="0"/>
              </a:defRPr>
            </a:lvl3pPr>
            <a:lvl4pPr marL="1600200" indent="-228600" eaLnBrk="0" hangingPunct="0">
              <a:tabLst>
                <a:tab pos="655638" algn="l"/>
              </a:tabLst>
              <a:defRPr>
                <a:solidFill>
                  <a:schemeClr val="tx1"/>
                </a:solidFill>
                <a:latin typeface="Arial" pitchFamily="34" charset="0"/>
                <a:cs typeface="Arial" pitchFamily="34" charset="0"/>
              </a:defRPr>
            </a:lvl4pPr>
            <a:lvl5pPr marL="2057400" indent="-228600" eaLnBrk="0" hangingPunct="0">
              <a:tabLst>
                <a:tab pos="655638" algn="l"/>
              </a:tabLst>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9pPr>
          </a:lstStyle>
          <a:p>
            <a:pPr eaLnBrk="1" hangingPunct="1"/>
            <a:r>
              <a:rPr lang="en-GB" sz="1000" b="1"/>
              <a:t>Deployment</a:t>
            </a:r>
          </a:p>
          <a:p>
            <a:pPr eaLnBrk="1" hangingPunct="1"/>
            <a:r>
              <a:rPr lang="en-GB" sz="1000" b="1"/>
              <a:t>Manager</a:t>
            </a:r>
          </a:p>
        </p:txBody>
      </p:sp>
      <p:sp>
        <p:nvSpPr>
          <p:cNvPr id="72784" name="AutoShape 46"/>
          <p:cNvSpPr>
            <a:spLocks noChangeArrowheads="1"/>
          </p:cNvSpPr>
          <p:nvPr/>
        </p:nvSpPr>
        <p:spPr bwMode="auto">
          <a:xfrm>
            <a:off x="2738438" y="5561012"/>
            <a:ext cx="819150" cy="280988"/>
          </a:xfrm>
          <a:prstGeom prst="roundRect">
            <a:avLst>
              <a:gd name="adj" fmla="val 16667"/>
            </a:avLst>
          </a:prstGeom>
          <a:solidFill>
            <a:srgbClr val="FFFF00"/>
          </a:solidFill>
          <a:ln>
            <a:noFill/>
          </a:ln>
          <a:extLst>
            <a:ext uri="{91240B29-F687-4f45-9708-019B960494DF}">
              <a14:hiddenLine xmlns:a14="http://schemas.microsoft.com/office/drawing/2010/main" w="9398">
                <a:solidFill>
                  <a:srgbClr val="000000"/>
                </a:solidFill>
                <a:round/>
                <a:headEnd/>
                <a:tailEnd/>
              </a14:hiddenLine>
            </a:ext>
          </a:extLst>
        </p:spPr>
        <p:txBody>
          <a:bodyPr lIns="82945" tIns="93232" rIns="82945" bIns="41473"/>
          <a:lstStyle/>
          <a:p>
            <a:pPr>
              <a:tabLst>
                <a:tab pos="655638" algn="l"/>
              </a:tabLst>
            </a:pPr>
            <a:r>
              <a:rPr lang="en-GB" sz="800" b="1">
                <a:solidFill>
                  <a:srgbClr val="000000"/>
                </a:solidFill>
              </a:rPr>
              <a:t>Admin App</a:t>
            </a:r>
          </a:p>
        </p:txBody>
      </p:sp>
      <p:sp>
        <p:nvSpPr>
          <p:cNvPr id="72785" name="AutoShape 2"/>
          <p:cNvSpPr>
            <a:spLocks noChangeArrowheads="1"/>
          </p:cNvSpPr>
          <p:nvPr/>
        </p:nvSpPr>
        <p:spPr bwMode="auto">
          <a:xfrm>
            <a:off x="7961313" y="922337"/>
            <a:ext cx="874712" cy="5572125"/>
          </a:xfrm>
          <a:prstGeom prst="roundRect">
            <a:avLst>
              <a:gd name="adj" fmla="val 16667"/>
            </a:avLst>
          </a:prstGeom>
          <a:solidFill>
            <a:srgbClr val="CCCCFF">
              <a:alpha val="16862"/>
            </a:srgbClr>
          </a:solidFill>
          <a:ln w="9360">
            <a:solidFill>
              <a:srgbClr val="727272"/>
            </a:solidFill>
            <a:round/>
            <a:headEnd/>
            <a:tailEnd/>
          </a:ln>
        </p:spPr>
        <p:txBody>
          <a:bodyPr wrap="none" lIns="82945" tIns="41473" rIns="82945" bIns="41473" anchor="ctr"/>
          <a:lstStyle/>
          <a:p>
            <a:pPr algn="l"/>
            <a:endParaRPr lang="en-US" sz="1600"/>
          </a:p>
        </p:txBody>
      </p:sp>
      <p:sp>
        <p:nvSpPr>
          <p:cNvPr id="72786" name="Line 721"/>
          <p:cNvSpPr>
            <a:spLocks noChangeShapeType="1"/>
          </p:cNvSpPr>
          <p:nvPr/>
        </p:nvSpPr>
        <p:spPr bwMode="auto">
          <a:xfrm flipV="1">
            <a:off x="2676525" y="5935662"/>
            <a:ext cx="219075" cy="22860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87" name="Line 722"/>
          <p:cNvSpPr>
            <a:spLocks noChangeShapeType="1"/>
          </p:cNvSpPr>
          <p:nvPr/>
        </p:nvSpPr>
        <p:spPr bwMode="auto">
          <a:xfrm flipH="1" flipV="1">
            <a:off x="3429000" y="5935662"/>
            <a:ext cx="219075" cy="22860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88" name="AutoShape 723"/>
          <p:cNvSpPr>
            <a:spLocks noChangeArrowheads="1"/>
          </p:cNvSpPr>
          <p:nvPr/>
        </p:nvSpPr>
        <p:spPr bwMode="auto">
          <a:xfrm>
            <a:off x="7481888" y="2335212"/>
            <a:ext cx="481012" cy="304800"/>
          </a:xfrm>
          <a:prstGeom prst="leftRightArrow">
            <a:avLst>
              <a:gd name="adj1" fmla="val 50000"/>
              <a:gd name="adj2" fmla="val 31562"/>
            </a:avLst>
          </a:prstGeom>
          <a:solidFill>
            <a:srgbClr val="808080">
              <a:alpha val="8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789" name="AutoShape 724"/>
          <p:cNvSpPr>
            <a:spLocks noChangeArrowheads="1"/>
          </p:cNvSpPr>
          <p:nvPr/>
        </p:nvSpPr>
        <p:spPr bwMode="auto">
          <a:xfrm>
            <a:off x="6424613" y="4335462"/>
            <a:ext cx="1481137" cy="371475"/>
          </a:xfrm>
          <a:prstGeom prst="leftRightArrow">
            <a:avLst>
              <a:gd name="adj1" fmla="val 50000"/>
              <a:gd name="adj2" fmla="val 79744"/>
            </a:avLst>
          </a:prstGeom>
          <a:solidFill>
            <a:srgbClr val="808080">
              <a:alpha val="8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72790" name="Group 730"/>
          <p:cNvGrpSpPr>
            <a:grpSpLocks/>
          </p:cNvGrpSpPr>
          <p:nvPr/>
        </p:nvGrpSpPr>
        <p:grpSpPr bwMode="auto">
          <a:xfrm>
            <a:off x="3552825" y="5703887"/>
            <a:ext cx="2200275" cy="142875"/>
            <a:chOff x="2238" y="3508"/>
            <a:chExt cx="1386" cy="90"/>
          </a:xfrm>
        </p:grpSpPr>
        <p:sp>
          <p:nvSpPr>
            <p:cNvPr id="72828" name="Line 727"/>
            <p:cNvSpPr>
              <a:spLocks noChangeShapeType="1"/>
            </p:cNvSpPr>
            <p:nvPr/>
          </p:nvSpPr>
          <p:spPr bwMode="auto">
            <a:xfrm>
              <a:off x="2238" y="3594"/>
              <a:ext cx="1386"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829" name="Line 728"/>
            <p:cNvSpPr>
              <a:spLocks noChangeShapeType="1"/>
            </p:cNvSpPr>
            <p:nvPr/>
          </p:nvSpPr>
          <p:spPr bwMode="auto">
            <a:xfrm flipV="1">
              <a:off x="3620" y="3508"/>
              <a:ext cx="0" cy="9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830" name="Line 729"/>
            <p:cNvSpPr>
              <a:spLocks noChangeShapeType="1"/>
            </p:cNvSpPr>
            <p:nvPr/>
          </p:nvSpPr>
          <p:spPr bwMode="auto">
            <a:xfrm flipV="1">
              <a:off x="2832" y="3508"/>
              <a:ext cx="0" cy="9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72791" name="Text Box 327"/>
          <p:cNvSpPr txBox="1">
            <a:spLocks noChangeArrowheads="1"/>
          </p:cNvSpPr>
          <p:nvPr/>
        </p:nvSpPr>
        <p:spPr bwMode="auto">
          <a:xfrm>
            <a:off x="796925" y="4803775"/>
            <a:ext cx="1343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2945" tIns="95288" rIns="82945" bIns="41473"/>
          <a:lstStyle>
            <a:lvl1pPr eaLnBrk="0" hangingPunct="0">
              <a:tabLst>
                <a:tab pos="655638" algn="l"/>
                <a:tab pos="1312863" algn="l"/>
              </a:tabLst>
              <a:defRPr>
                <a:solidFill>
                  <a:schemeClr val="tx1"/>
                </a:solidFill>
                <a:latin typeface="Arial" pitchFamily="34" charset="0"/>
                <a:cs typeface="Arial" pitchFamily="34" charset="0"/>
              </a:defRPr>
            </a:lvl1pPr>
            <a:lvl2pPr marL="742950" indent="-285750" eaLnBrk="0" hangingPunct="0">
              <a:tabLst>
                <a:tab pos="655638" algn="l"/>
                <a:tab pos="1312863" algn="l"/>
              </a:tabLst>
              <a:defRPr>
                <a:solidFill>
                  <a:schemeClr val="tx1"/>
                </a:solidFill>
                <a:latin typeface="Arial" pitchFamily="34" charset="0"/>
                <a:cs typeface="Arial" pitchFamily="34" charset="0"/>
              </a:defRPr>
            </a:lvl2pPr>
            <a:lvl3pPr marL="1143000" indent="-228600" eaLnBrk="0" hangingPunct="0">
              <a:tabLst>
                <a:tab pos="655638" algn="l"/>
                <a:tab pos="1312863" algn="l"/>
              </a:tabLst>
              <a:defRPr>
                <a:solidFill>
                  <a:schemeClr val="tx1"/>
                </a:solidFill>
                <a:latin typeface="Arial" pitchFamily="34" charset="0"/>
                <a:cs typeface="Arial" pitchFamily="34" charset="0"/>
              </a:defRPr>
            </a:lvl3pPr>
            <a:lvl4pPr marL="1600200" indent="-228600" eaLnBrk="0" hangingPunct="0">
              <a:tabLst>
                <a:tab pos="655638" algn="l"/>
                <a:tab pos="1312863" algn="l"/>
              </a:tabLst>
              <a:defRPr>
                <a:solidFill>
                  <a:schemeClr val="tx1"/>
                </a:solidFill>
                <a:latin typeface="Arial" pitchFamily="34" charset="0"/>
                <a:cs typeface="Arial" pitchFamily="34" charset="0"/>
              </a:defRPr>
            </a:lvl4pPr>
            <a:lvl5pPr marL="2057400" indent="-228600" eaLnBrk="0" hangingPunct="0">
              <a:tabLst>
                <a:tab pos="655638" algn="l"/>
                <a:tab pos="1312863" algn="l"/>
              </a:tabLst>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655638" algn="l"/>
                <a:tab pos="1312863" algn="l"/>
              </a:tabLs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655638" algn="l"/>
                <a:tab pos="1312863" algn="l"/>
              </a:tabLs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655638" algn="l"/>
                <a:tab pos="1312863" algn="l"/>
              </a:tabLs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655638" algn="l"/>
                <a:tab pos="1312863" algn="l"/>
              </a:tabLst>
              <a:defRPr>
                <a:solidFill>
                  <a:schemeClr val="tx1"/>
                </a:solidFill>
                <a:latin typeface="Arial" pitchFamily="34" charset="0"/>
                <a:cs typeface="Arial" pitchFamily="34" charset="0"/>
              </a:defRPr>
            </a:lvl9pPr>
          </a:lstStyle>
          <a:p>
            <a:pPr algn="l" eaLnBrk="1" hangingPunct="1"/>
            <a:r>
              <a:rPr lang="en-GB" sz="1000" b="1">
                <a:solidFill>
                  <a:srgbClr val="000000"/>
                </a:solidFill>
                <a:ea typeface="MS PGothic" pitchFamily="34" charset="-128"/>
              </a:rPr>
              <a:t>WAS ND</a:t>
            </a:r>
            <a:br>
              <a:rPr lang="en-GB" sz="1000" b="1">
                <a:solidFill>
                  <a:srgbClr val="000000"/>
                </a:solidFill>
                <a:ea typeface="MS PGothic" pitchFamily="34" charset="-128"/>
              </a:rPr>
            </a:br>
            <a:r>
              <a:rPr lang="en-GB" sz="1000" b="1">
                <a:solidFill>
                  <a:srgbClr val="000000"/>
                </a:solidFill>
                <a:ea typeface="MS PGothic" pitchFamily="34" charset="-128"/>
              </a:rPr>
              <a:t>Administrative Cell</a:t>
            </a:r>
          </a:p>
        </p:txBody>
      </p:sp>
      <p:sp>
        <p:nvSpPr>
          <p:cNvPr id="72792" name="Rectangle 328"/>
          <p:cNvSpPr>
            <a:spLocks noChangeArrowheads="1"/>
          </p:cNvSpPr>
          <p:nvPr/>
        </p:nvSpPr>
        <p:spPr bwMode="auto">
          <a:xfrm>
            <a:off x="8054975" y="1212850"/>
            <a:ext cx="666750" cy="420687"/>
          </a:xfrm>
          <a:prstGeom prst="rect">
            <a:avLst/>
          </a:prstGeom>
          <a:solidFill>
            <a:schemeClr val="hlink"/>
          </a:solidFill>
          <a:ln>
            <a:noFill/>
          </a:ln>
          <a:extLst>
            <a:ext uri="{91240B29-F687-4f45-9708-019B960494DF}">
              <a14:hiddenLine xmlns:a14="http://schemas.microsoft.com/office/drawing/2010/main" w="9398">
                <a:solidFill>
                  <a:srgbClr val="000000"/>
                </a:solidFill>
                <a:round/>
                <a:headEnd/>
                <a:tailEnd/>
              </a14:hiddenLine>
            </a:ext>
          </a:extLst>
        </p:spPr>
        <p:txBody>
          <a:bodyPr wrap="none" lIns="82945" tIns="41473" rIns="82945" bIns="41473" anchor="ctr"/>
          <a:lstStyle/>
          <a:p>
            <a:pPr algn="l"/>
            <a:endParaRPr lang="en-US" sz="1600"/>
          </a:p>
        </p:txBody>
      </p:sp>
      <p:sp>
        <p:nvSpPr>
          <p:cNvPr id="72793" name="Text Box 340"/>
          <p:cNvSpPr txBox="1">
            <a:spLocks noChangeArrowheads="1"/>
          </p:cNvSpPr>
          <p:nvPr/>
        </p:nvSpPr>
        <p:spPr bwMode="auto">
          <a:xfrm rot="5400000">
            <a:off x="8235950" y="4051300"/>
            <a:ext cx="363537"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2945" tIns="101461" rIns="82945" bIns="41473"/>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GB" sz="1600" b="1">
                <a:solidFill>
                  <a:srgbClr val="000000"/>
                </a:solidFill>
                <a:ea typeface="MS PGothic" pitchFamily="34" charset="-128"/>
              </a:rPr>
              <a:t>…</a:t>
            </a:r>
          </a:p>
        </p:txBody>
      </p:sp>
      <p:sp>
        <p:nvSpPr>
          <p:cNvPr id="72794" name="Rectangle 343"/>
          <p:cNvSpPr>
            <a:spLocks noChangeArrowheads="1"/>
          </p:cNvSpPr>
          <p:nvPr/>
        </p:nvSpPr>
        <p:spPr bwMode="auto">
          <a:xfrm>
            <a:off x="8013700" y="5159375"/>
            <a:ext cx="666750" cy="420687"/>
          </a:xfrm>
          <a:prstGeom prst="rect">
            <a:avLst/>
          </a:prstGeom>
          <a:solidFill>
            <a:schemeClr val="hlink"/>
          </a:solidFill>
          <a:ln>
            <a:noFill/>
          </a:ln>
          <a:extLst>
            <a:ext uri="{91240B29-F687-4f45-9708-019B960494DF}">
              <a14:hiddenLine xmlns:a14="http://schemas.microsoft.com/office/drawing/2010/main" w="9398">
                <a:solidFill>
                  <a:srgbClr val="000000"/>
                </a:solidFill>
                <a:round/>
                <a:headEnd/>
                <a:tailEnd/>
              </a14:hiddenLine>
            </a:ext>
          </a:extLst>
        </p:spPr>
        <p:txBody>
          <a:bodyPr wrap="none" lIns="82945" tIns="41473" rIns="82945" bIns="41473" anchor="ctr"/>
          <a:lstStyle/>
          <a:p>
            <a:pPr algn="l"/>
            <a:endParaRPr lang="en-US" sz="1600"/>
          </a:p>
        </p:txBody>
      </p:sp>
      <p:sp>
        <p:nvSpPr>
          <p:cNvPr id="72795" name="Text Box 344"/>
          <p:cNvSpPr txBox="1">
            <a:spLocks noChangeArrowheads="1"/>
          </p:cNvSpPr>
          <p:nvPr/>
        </p:nvSpPr>
        <p:spPr bwMode="auto">
          <a:xfrm>
            <a:off x="8015288" y="5135562"/>
            <a:ext cx="6826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2945" tIns="93232" rIns="82945" bIns="41473"/>
          <a:lstStyle>
            <a:lvl1pPr eaLnBrk="0" hangingPunct="0">
              <a:tabLst>
                <a:tab pos="655638" algn="l"/>
              </a:tabLst>
              <a:defRPr>
                <a:solidFill>
                  <a:schemeClr val="tx1"/>
                </a:solidFill>
                <a:latin typeface="Arial" pitchFamily="34" charset="0"/>
                <a:cs typeface="Arial" pitchFamily="34" charset="0"/>
              </a:defRPr>
            </a:lvl1pPr>
            <a:lvl2pPr marL="742950" indent="-285750" eaLnBrk="0" hangingPunct="0">
              <a:tabLst>
                <a:tab pos="655638" algn="l"/>
              </a:tabLst>
              <a:defRPr>
                <a:solidFill>
                  <a:schemeClr val="tx1"/>
                </a:solidFill>
                <a:latin typeface="Arial" pitchFamily="34" charset="0"/>
                <a:cs typeface="Arial" pitchFamily="34" charset="0"/>
              </a:defRPr>
            </a:lvl2pPr>
            <a:lvl3pPr marL="1143000" indent="-228600" eaLnBrk="0" hangingPunct="0">
              <a:tabLst>
                <a:tab pos="655638" algn="l"/>
              </a:tabLst>
              <a:defRPr>
                <a:solidFill>
                  <a:schemeClr val="tx1"/>
                </a:solidFill>
                <a:latin typeface="Arial" pitchFamily="34" charset="0"/>
                <a:cs typeface="Arial" pitchFamily="34" charset="0"/>
              </a:defRPr>
            </a:lvl3pPr>
            <a:lvl4pPr marL="1600200" indent="-228600" eaLnBrk="0" hangingPunct="0">
              <a:tabLst>
                <a:tab pos="655638" algn="l"/>
              </a:tabLst>
              <a:defRPr>
                <a:solidFill>
                  <a:schemeClr val="tx1"/>
                </a:solidFill>
                <a:latin typeface="Arial" pitchFamily="34" charset="0"/>
                <a:cs typeface="Arial" pitchFamily="34" charset="0"/>
              </a:defRPr>
            </a:lvl4pPr>
            <a:lvl5pPr marL="2057400" indent="-228600" eaLnBrk="0" hangingPunct="0">
              <a:tabLst>
                <a:tab pos="655638" algn="l"/>
              </a:tabLst>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9pPr>
          </a:lstStyle>
          <a:p>
            <a:pPr eaLnBrk="1" hangingPunct="1"/>
            <a:r>
              <a:rPr lang="en-GB" sz="800">
                <a:solidFill>
                  <a:schemeClr val="bg1"/>
                </a:solidFill>
                <a:ea typeface="MS PGothic" pitchFamily="34" charset="-128"/>
              </a:rPr>
              <a:t>Catalog</a:t>
            </a:r>
            <a:br>
              <a:rPr lang="en-GB" sz="800">
                <a:solidFill>
                  <a:schemeClr val="bg1"/>
                </a:solidFill>
                <a:ea typeface="MS PGothic" pitchFamily="34" charset="-128"/>
              </a:rPr>
            </a:br>
            <a:r>
              <a:rPr lang="en-GB" sz="800">
                <a:solidFill>
                  <a:schemeClr val="bg1"/>
                </a:solidFill>
                <a:ea typeface="MS PGothic" pitchFamily="34" charset="-128"/>
              </a:rPr>
              <a:t>Server</a:t>
            </a:r>
          </a:p>
        </p:txBody>
      </p:sp>
      <p:sp>
        <p:nvSpPr>
          <p:cNvPr id="72796" name="Text Box 345"/>
          <p:cNvSpPr txBox="1">
            <a:spLocks noChangeArrowheads="1"/>
          </p:cNvSpPr>
          <p:nvPr/>
        </p:nvSpPr>
        <p:spPr bwMode="auto">
          <a:xfrm>
            <a:off x="7794625" y="5756275"/>
            <a:ext cx="11874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2945" tIns="95288" rIns="82945" bIns="41473"/>
          <a:lstStyle>
            <a:lvl1pPr eaLnBrk="0" hangingPunct="0">
              <a:tabLst>
                <a:tab pos="655638" algn="l"/>
              </a:tabLst>
              <a:defRPr>
                <a:solidFill>
                  <a:schemeClr val="tx1"/>
                </a:solidFill>
                <a:latin typeface="Arial" pitchFamily="34" charset="0"/>
                <a:cs typeface="Arial" pitchFamily="34" charset="0"/>
              </a:defRPr>
            </a:lvl1pPr>
            <a:lvl2pPr marL="742950" indent="-285750" eaLnBrk="0" hangingPunct="0">
              <a:tabLst>
                <a:tab pos="655638" algn="l"/>
              </a:tabLst>
              <a:defRPr>
                <a:solidFill>
                  <a:schemeClr val="tx1"/>
                </a:solidFill>
                <a:latin typeface="Arial" pitchFamily="34" charset="0"/>
                <a:cs typeface="Arial" pitchFamily="34" charset="0"/>
              </a:defRPr>
            </a:lvl2pPr>
            <a:lvl3pPr marL="1143000" indent="-228600" eaLnBrk="0" hangingPunct="0">
              <a:tabLst>
                <a:tab pos="655638" algn="l"/>
              </a:tabLst>
              <a:defRPr>
                <a:solidFill>
                  <a:schemeClr val="tx1"/>
                </a:solidFill>
                <a:latin typeface="Arial" pitchFamily="34" charset="0"/>
                <a:cs typeface="Arial" pitchFamily="34" charset="0"/>
              </a:defRPr>
            </a:lvl3pPr>
            <a:lvl4pPr marL="1600200" indent="-228600" eaLnBrk="0" hangingPunct="0">
              <a:tabLst>
                <a:tab pos="655638" algn="l"/>
              </a:tabLst>
              <a:defRPr>
                <a:solidFill>
                  <a:schemeClr val="tx1"/>
                </a:solidFill>
                <a:latin typeface="Arial" pitchFamily="34" charset="0"/>
                <a:cs typeface="Arial" pitchFamily="34" charset="0"/>
              </a:defRPr>
            </a:lvl4pPr>
            <a:lvl5pPr marL="2057400" indent="-228600" eaLnBrk="0" hangingPunct="0">
              <a:tabLst>
                <a:tab pos="655638" algn="l"/>
              </a:tabLst>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9pPr>
          </a:lstStyle>
          <a:p>
            <a:pPr eaLnBrk="1" hangingPunct="1"/>
            <a:r>
              <a:rPr lang="en-GB" sz="1000" b="1">
                <a:solidFill>
                  <a:srgbClr val="000000"/>
                </a:solidFill>
                <a:ea typeface="MS PGothic" pitchFamily="34" charset="-128"/>
              </a:rPr>
              <a:t>WXS </a:t>
            </a:r>
            <a:br>
              <a:rPr lang="en-GB" sz="1000" b="1">
                <a:solidFill>
                  <a:srgbClr val="000000"/>
                </a:solidFill>
                <a:ea typeface="MS PGothic" pitchFamily="34" charset="-128"/>
              </a:rPr>
            </a:br>
            <a:r>
              <a:rPr lang="en-GB" sz="1000" b="1">
                <a:solidFill>
                  <a:srgbClr val="000000"/>
                </a:solidFill>
                <a:ea typeface="MS PGothic" pitchFamily="34" charset="-128"/>
              </a:rPr>
              <a:t>Caching </a:t>
            </a:r>
            <a:br>
              <a:rPr lang="en-GB" sz="1000" b="1">
                <a:solidFill>
                  <a:srgbClr val="000000"/>
                </a:solidFill>
                <a:ea typeface="MS PGothic" pitchFamily="34" charset="-128"/>
              </a:rPr>
            </a:br>
            <a:r>
              <a:rPr lang="en-GB" sz="1000" b="1">
                <a:solidFill>
                  <a:srgbClr val="000000"/>
                </a:solidFill>
                <a:ea typeface="MS PGothic" pitchFamily="34" charset="-128"/>
              </a:rPr>
              <a:t>Tier</a:t>
            </a:r>
            <a:br>
              <a:rPr lang="en-GB" sz="1000" b="1">
                <a:solidFill>
                  <a:srgbClr val="000000"/>
                </a:solidFill>
                <a:ea typeface="MS PGothic" pitchFamily="34" charset="-128"/>
              </a:rPr>
            </a:br>
            <a:endParaRPr lang="en-GB" sz="1000" b="1">
              <a:solidFill>
                <a:srgbClr val="000000"/>
              </a:solidFill>
              <a:ea typeface="MS PGothic" pitchFamily="34" charset="-128"/>
            </a:endParaRPr>
          </a:p>
        </p:txBody>
      </p:sp>
      <p:sp>
        <p:nvSpPr>
          <p:cNvPr id="72797" name="Text Box 331"/>
          <p:cNvSpPr txBox="1">
            <a:spLocks noChangeArrowheads="1"/>
          </p:cNvSpPr>
          <p:nvPr/>
        </p:nvSpPr>
        <p:spPr bwMode="auto">
          <a:xfrm>
            <a:off x="8048625" y="1217612"/>
            <a:ext cx="6826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2945" tIns="93232" rIns="82945" bIns="41473"/>
          <a:lstStyle>
            <a:lvl1pPr eaLnBrk="0" hangingPunct="0">
              <a:tabLst>
                <a:tab pos="655638" algn="l"/>
              </a:tabLst>
              <a:defRPr>
                <a:solidFill>
                  <a:schemeClr val="tx1"/>
                </a:solidFill>
                <a:latin typeface="Arial" pitchFamily="34" charset="0"/>
                <a:cs typeface="Arial" pitchFamily="34" charset="0"/>
              </a:defRPr>
            </a:lvl1pPr>
            <a:lvl2pPr marL="742950" indent="-285750" eaLnBrk="0" hangingPunct="0">
              <a:tabLst>
                <a:tab pos="655638" algn="l"/>
              </a:tabLst>
              <a:defRPr>
                <a:solidFill>
                  <a:schemeClr val="tx1"/>
                </a:solidFill>
                <a:latin typeface="Arial" pitchFamily="34" charset="0"/>
                <a:cs typeface="Arial" pitchFamily="34" charset="0"/>
              </a:defRPr>
            </a:lvl2pPr>
            <a:lvl3pPr marL="1143000" indent="-228600" eaLnBrk="0" hangingPunct="0">
              <a:tabLst>
                <a:tab pos="655638" algn="l"/>
              </a:tabLst>
              <a:defRPr>
                <a:solidFill>
                  <a:schemeClr val="tx1"/>
                </a:solidFill>
                <a:latin typeface="Arial" pitchFamily="34" charset="0"/>
                <a:cs typeface="Arial" pitchFamily="34" charset="0"/>
              </a:defRPr>
            </a:lvl3pPr>
            <a:lvl4pPr marL="1600200" indent="-228600" eaLnBrk="0" hangingPunct="0">
              <a:tabLst>
                <a:tab pos="655638" algn="l"/>
              </a:tabLst>
              <a:defRPr>
                <a:solidFill>
                  <a:schemeClr val="tx1"/>
                </a:solidFill>
                <a:latin typeface="Arial" pitchFamily="34" charset="0"/>
                <a:cs typeface="Arial" pitchFamily="34" charset="0"/>
              </a:defRPr>
            </a:lvl4pPr>
            <a:lvl5pPr marL="2057400" indent="-228600" eaLnBrk="0" hangingPunct="0">
              <a:tabLst>
                <a:tab pos="655638" algn="l"/>
              </a:tabLst>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9pPr>
          </a:lstStyle>
          <a:p>
            <a:pPr eaLnBrk="1" hangingPunct="1"/>
            <a:r>
              <a:rPr lang="en-GB" sz="800">
                <a:solidFill>
                  <a:schemeClr val="bg1"/>
                </a:solidFill>
                <a:ea typeface="MS PGothic" pitchFamily="34" charset="-128"/>
              </a:rPr>
              <a:t>Grid Container</a:t>
            </a:r>
          </a:p>
        </p:txBody>
      </p:sp>
      <p:sp>
        <p:nvSpPr>
          <p:cNvPr id="72798" name="Rectangle 328"/>
          <p:cNvSpPr>
            <a:spLocks noChangeArrowheads="1"/>
          </p:cNvSpPr>
          <p:nvPr/>
        </p:nvSpPr>
        <p:spPr bwMode="auto">
          <a:xfrm>
            <a:off x="8054975" y="1806575"/>
            <a:ext cx="666750" cy="420687"/>
          </a:xfrm>
          <a:prstGeom prst="rect">
            <a:avLst/>
          </a:prstGeom>
          <a:solidFill>
            <a:schemeClr val="hlink"/>
          </a:solidFill>
          <a:ln>
            <a:noFill/>
          </a:ln>
          <a:extLst>
            <a:ext uri="{91240B29-F687-4f45-9708-019B960494DF}">
              <a14:hiddenLine xmlns:a14="http://schemas.microsoft.com/office/drawing/2010/main" w="9398">
                <a:solidFill>
                  <a:srgbClr val="000000"/>
                </a:solidFill>
                <a:round/>
                <a:headEnd/>
                <a:tailEnd/>
              </a14:hiddenLine>
            </a:ext>
          </a:extLst>
        </p:spPr>
        <p:txBody>
          <a:bodyPr wrap="none" lIns="82945" tIns="41473" rIns="82945" bIns="41473" anchor="ctr"/>
          <a:lstStyle/>
          <a:p>
            <a:pPr algn="l"/>
            <a:endParaRPr lang="en-US" sz="1600"/>
          </a:p>
        </p:txBody>
      </p:sp>
      <p:sp>
        <p:nvSpPr>
          <p:cNvPr id="72799" name="Text Box 331"/>
          <p:cNvSpPr txBox="1">
            <a:spLocks noChangeArrowheads="1"/>
          </p:cNvSpPr>
          <p:nvPr/>
        </p:nvSpPr>
        <p:spPr bwMode="auto">
          <a:xfrm>
            <a:off x="8048625" y="1811337"/>
            <a:ext cx="6826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2945" tIns="93232" rIns="82945" bIns="41473"/>
          <a:lstStyle>
            <a:lvl1pPr eaLnBrk="0" hangingPunct="0">
              <a:tabLst>
                <a:tab pos="655638" algn="l"/>
              </a:tabLst>
              <a:defRPr>
                <a:solidFill>
                  <a:schemeClr val="tx1"/>
                </a:solidFill>
                <a:latin typeface="Arial" pitchFamily="34" charset="0"/>
                <a:cs typeface="Arial" pitchFamily="34" charset="0"/>
              </a:defRPr>
            </a:lvl1pPr>
            <a:lvl2pPr marL="742950" indent="-285750" eaLnBrk="0" hangingPunct="0">
              <a:tabLst>
                <a:tab pos="655638" algn="l"/>
              </a:tabLst>
              <a:defRPr>
                <a:solidFill>
                  <a:schemeClr val="tx1"/>
                </a:solidFill>
                <a:latin typeface="Arial" pitchFamily="34" charset="0"/>
                <a:cs typeface="Arial" pitchFamily="34" charset="0"/>
              </a:defRPr>
            </a:lvl2pPr>
            <a:lvl3pPr marL="1143000" indent="-228600" eaLnBrk="0" hangingPunct="0">
              <a:tabLst>
                <a:tab pos="655638" algn="l"/>
              </a:tabLst>
              <a:defRPr>
                <a:solidFill>
                  <a:schemeClr val="tx1"/>
                </a:solidFill>
                <a:latin typeface="Arial" pitchFamily="34" charset="0"/>
                <a:cs typeface="Arial" pitchFamily="34" charset="0"/>
              </a:defRPr>
            </a:lvl3pPr>
            <a:lvl4pPr marL="1600200" indent="-228600" eaLnBrk="0" hangingPunct="0">
              <a:tabLst>
                <a:tab pos="655638" algn="l"/>
              </a:tabLst>
              <a:defRPr>
                <a:solidFill>
                  <a:schemeClr val="tx1"/>
                </a:solidFill>
                <a:latin typeface="Arial" pitchFamily="34" charset="0"/>
                <a:cs typeface="Arial" pitchFamily="34" charset="0"/>
              </a:defRPr>
            </a:lvl4pPr>
            <a:lvl5pPr marL="2057400" indent="-228600" eaLnBrk="0" hangingPunct="0">
              <a:tabLst>
                <a:tab pos="655638" algn="l"/>
              </a:tabLst>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9pPr>
          </a:lstStyle>
          <a:p>
            <a:pPr eaLnBrk="1" hangingPunct="1"/>
            <a:r>
              <a:rPr lang="en-GB" sz="800">
                <a:solidFill>
                  <a:schemeClr val="bg1"/>
                </a:solidFill>
                <a:ea typeface="MS PGothic" pitchFamily="34" charset="-128"/>
              </a:rPr>
              <a:t>Grid Container</a:t>
            </a:r>
          </a:p>
        </p:txBody>
      </p:sp>
      <p:sp>
        <p:nvSpPr>
          <p:cNvPr id="72800" name="Rectangle 328"/>
          <p:cNvSpPr>
            <a:spLocks noChangeArrowheads="1"/>
          </p:cNvSpPr>
          <p:nvPr/>
        </p:nvSpPr>
        <p:spPr bwMode="auto">
          <a:xfrm>
            <a:off x="8054975" y="2416175"/>
            <a:ext cx="666750" cy="420687"/>
          </a:xfrm>
          <a:prstGeom prst="rect">
            <a:avLst/>
          </a:prstGeom>
          <a:solidFill>
            <a:schemeClr val="hlink"/>
          </a:solidFill>
          <a:ln>
            <a:noFill/>
          </a:ln>
          <a:extLst>
            <a:ext uri="{91240B29-F687-4f45-9708-019B960494DF}">
              <a14:hiddenLine xmlns:a14="http://schemas.microsoft.com/office/drawing/2010/main" w="9398">
                <a:solidFill>
                  <a:srgbClr val="000000"/>
                </a:solidFill>
                <a:round/>
                <a:headEnd/>
                <a:tailEnd/>
              </a14:hiddenLine>
            </a:ext>
          </a:extLst>
        </p:spPr>
        <p:txBody>
          <a:bodyPr wrap="none" lIns="82945" tIns="41473" rIns="82945" bIns="41473" anchor="ctr"/>
          <a:lstStyle/>
          <a:p>
            <a:pPr algn="l"/>
            <a:endParaRPr lang="en-US" sz="1600"/>
          </a:p>
        </p:txBody>
      </p:sp>
      <p:sp>
        <p:nvSpPr>
          <p:cNvPr id="72801" name="Text Box 331"/>
          <p:cNvSpPr txBox="1">
            <a:spLocks noChangeArrowheads="1"/>
          </p:cNvSpPr>
          <p:nvPr/>
        </p:nvSpPr>
        <p:spPr bwMode="auto">
          <a:xfrm>
            <a:off x="8048625" y="2420937"/>
            <a:ext cx="6826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2945" tIns="93232" rIns="82945" bIns="41473"/>
          <a:lstStyle>
            <a:lvl1pPr eaLnBrk="0" hangingPunct="0">
              <a:tabLst>
                <a:tab pos="655638" algn="l"/>
              </a:tabLst>
              <a:defRPr>
                <a:solidFill>
                  <a:schemeClr val="tx1"/>
                </a:solidFill>
                <a:latin typeface="Arial" pitchFamily="34" charset="0"/>
                <a:cs typeface="Arial" pitchFamily="34" charset="0"/>
              </a:defRPr>
            </a:lvl1pPr>
            <a:lvl2pPr marL="742950" indent="-285750" eaLnBrk="0" hangingPunct="0">
              <a:tabLst>
                <a:tab pos="655638" algn="l"/>
              </a:tabLst>
              <a:defRPr>
                <a:solidFill>
                  <a:schemeClr val="tx1"/>
                </a:solidFill>
                <a:latin typeface="Arial" pitchFamily="34" charset="0"/>
                <a:cs typeface="Arial" pitchFamily="34" charset="0"/>
              </a:defRPr>
            </a:lvl2pPr>
            <a:lvl3pPr marL="1143000" indent="-228600" eaLnBrk="0" hangingPunct="0">
              <a:tabLst>
                <a:tab pos="655638" algn="l"/>
              </a:tabLst>
              <a:defRPr>
                <a:solidFill>
                  <a:schemeClr val="tx1"/>
                </a:solidFill>
                <a:latin typeface="Arial" pitchFamily="34" charset="0"/>
                <a:cs typeface="Arial" pitchFamily="34" charset="0"/>
              </a:defRPr>
            </a:lvl3pPr>
            <a:lvl4pPr marL="1600200" indent="-228600" eaLnBrk="0" hangingPunct="0">
              <a:tabLst>
                <a:tab pos="655638" algn="l"/>
              </a:tabLst>
              <a:defRPr>
                <a:solidFill>
                  <a:schemeClr val="tx1"/>
                </a:solidFill>
                <a:latin typeface="Arial" pitchFamily="34" charset="0"/>
                <a:cs typeface="Arial" pitchFamily="34" charset="0"/>
              </a:defRPr>
            </a:lvl4pPr>
            <a:lvl5pPr marL="2057400" indent="-228600" eaLnBrk="0" hangingPunct="0">
              <a:tabLst>
                <a:tab pos="655638" algn="l"/>
              </a:tabLst>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9pPr>
          </a:lstStyle>
          <a:p>
            <a:pPr eaLnBrk="1" hangingPunct="1"/>
            <a:r>
              <a:rPr lang="en-GB" sz="800">
                <a:solidFill>
                  <a:schemeClr val="bg1"/>
                </a:solidFill>
                <a:ea typeface="MS PGothic" pitchFamily="34" charset="-128"/>
              </a:rPr>
              <a:t>Grid Container</a:t>
            </a:r>
          </a:p>
        </p:txBody>
      </p:sp>
      <p:sp>
        <p:nvSpPr>
          <p:cNvPr id="72802" name="Rectangle 328"/>
          <p:cNvSpPr>
            <a:spLocks noChangeArrowheads="1"/>
          </p:cNvSpPr>
          <p:nvPr/>
        </p:nvSpPr>
        <p:spPr bwMode="auto">
          <a:xfrm>
            <a:off x="8054975" y="2949575"/>
            <a:ext cx="666750" cy="420687"/>
          </a:xfrm>
          <a:prstGeom prst="rect">
            <a:avLst/>
          </a:prstGeom>
          <a:solidFill>
            <a:schemeClr val="hlink"/>
          </a:solidFill>
          <a:ln>
            <a:noFill/>
          </a:ln>
          <a:extLst>
            <a:ext uri="{91240B29-F687-4f45-9708-019B960494DF}">
              <a14:hiddenLine xmlns:a14="http://schemas.microsoft.com/office/drawing/2010/main" w="9398">
                <a:solidFill>
                  <a:srgbClr val="000000"/>
                </a:solidFill>
                <a:round/>
                <a:headEnd/>
                <a:tailEnd/>
              </a14:hiddenLine>
            </a:ext>
          </a:extLst>
        </p:spPr>
        <p:txBody>
          <a:bodyPr wrap="none" lIns="82945" tIns="41473" rIns="82945" bIns="41473" anchor="ctr"/>
          <a:lstStyle/>
          <a:p>
            <a:pPr algn="l"/>
            <a:endParaRPr lang="en-US" sz="1600"/>
          </a:p>
        </p:txBody>
      </p:sp>
      <p:sp>
        <p:nvSpPr>
          <p:cNvPr id="72803" name="Text Box 331"/>
          <p:cNvSpPr txBox="1">
            <a:spLocks noChangeArrowheads="1"/>
          </p:cNvSpPr>
          <p:nvPr/>
        </p:nvSpPr>
        <p:spPr bwMode="auto">
          <a:xfrm>
            <a:off x="8048625" y="2954337"/>
            <a:ext cx="6826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2945" tIns="93232" rIns="82945" bIns="41473"/>
          <a:lstStyle>
            <a:lvl1pPr eaLnBrk="0" hangingPunct="0">
              <a:tabLst>
                <a:tab pos="655638" algn="l"/>
              </a:tabLst>
              <a:defRPr>
                <a:solidFill>
                  <a:schemeClr val="tx1"/>
                </a:solidFill>
                <a:latin typeface="Arial" pitchFamily="34" charset="0"/>
                <a:cs typeface="Arial" pitchFamily="34" charset="0"/>
              </a:defRPr>
            </a:lvl1pPr>
            <a:lvl2pPr marL="742950" indent="-285750" eaLnBrk="0" hangingPunct="0">
              <a:tabLst>
                <a:tab pos="655638" algn="l"/>
              </a:tabLst>
              <a:defRPr>
                <a:solidFill>
                  <a:schemeClr val="tx1"/>
                </a:solidFill>
                <a:latin typeface="Arial" pitchFamily="34" charset="0"/>
                <a:cs typeface="Arial" pitchFamily="34" charset="0"/>
              </a:defRPr>
            </a:lvl2pPr>
            <a:lvl3pPr marL="1143000" indent="-228600" eaLnBrk="0" hangingPunct="0">
              <a:tabLst>
                <a:tab pos="655638" algn="l"/>
              </a:tabLst>
              <a:defRPr>
                <a:solidFill>
                  <a:schemeClr val="tx1"/>
                </a:solidFill>
                <a:latin typeface="Arial" pitchFamily="34" charset="0"/>
                <a:cs typeface="Arial" pitchFamily="34" charset="0"/>
              </a:defRPr>
            </a:lvl3pPr>
            <a:lvl4pPr marL="1600200" indent="-228600" eaLnBrk="0" hangingPunct="0">
              <a:tabLst>
                <a:tab pos="655638" algn="l"/>
              </a:tabLst>
              <a:defRPr>
                <a:solidFill>
                  <a:schemeClr val="tx1"/>
                </a:solidFill>
                <a:latin typeface="Arial" pitchFamily="34" charset="0"/>
                <a:cs typeface="Arial" pitchFamily="34" charset="0"/>
              </a:defRPr>
            </a:lvl4pPr>
            <a:lvl5pPr marL="2057400" indent="-228600" eaLnBrk="0" hangingPunct="0">
              <a:tabLst>
                <a:tab pos="655638" algn="l"/>
              </a:tabLst>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9pPr>
          </a:lstStyle>
          <a:p>
            <a:pPr eaLnBrk="1" hangingPunct="1"/>
            <a:r>
              <a:rPr lang="en-GB" sz="800">
                <a:solidFill>
                  <a:schemeClr val="bg1"/>
                </a:solidFill>
                <a:ea typeface="MS PGothic" pitchFamily="34" charset="-128"/>
              </a:rPr>
              <a:t>Grid Container</a:t>
            </a:r>
          </a:p>
        </p:txBody>
      </p:sp>
      <p:sp>
        <p:nvSpPr>
          <p:cNvPr id="72804" name="Rectangle 328"/>
          <p:cNvSpPr>
            <a:spLocks noChangeArrowheads="1"/>
          </p:cNvSpPr>
          <p:nvPr/>
        </p:nvSpPr>
        <p:spPr bwMode="auto">
          <a:xfrm>
            <a:off x="8054975" y="3559175"/>
            <a:ext cx="666750" cy="420687"/>
          </a:xfrm>
          <a:prstGeom prst="rect">
            <a:avLst/>
          </a:prstGeom>
          <a:solidFill>
            <a:schemeClr val="hlink"/>
          </a:solidFill>
          <a:ln>
            <a:noFill/>
          </a:ln>
          <a:extLst>
            <a:ext uri="{91240B29-F687-4f45-9708-019B960494DF}">
              <a14:hiddenLine xmlns:a14="http://schemas.microsoft.com/office/drawing/2010/main" w="9398">
                <a:solidFill>
                  <a:srgbClr val="000000"/>
                </a:solidFill>
                <a:round/>
                <a:headEnd/>
                <a:tailEnd/>
              </a14:hiddenLine>
            </a:ext>
          </a:extLst>
        </p:spPr>
        <p:txBody>
          <a:bodyPr wrap="none" lIns="82945" tIns="41473" rIns="82945" bIns="41473" anchor="ctr"/>
          <a:lstStyle/>
          <a:p>
            <a:pPr algn="l"/>
            <a:endParaRPr lang="en-US" sz="1600"/>
          </a:p>
        </p:txBody>
      </p:sp>
      <p:sp>
        <p:nvSpPr>
          <p:cNvPr id="72805" name="Text Box 331"/>
          <p:cNvSpPr txBox="1">
            <a:spLocks noChangeArrowheads="1"/>
          </p:cNvSpPr>
          <p:nvPr/>
        </p:nvSpPr>
        <p:spPr bwMode="auto">
          <a:xfrm>
            <a:off x="8048625" y="3563937"/>
            <a:ext cx="6826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2945" tIns="93232" rIns="82945" bIns="41473"/>
          <a:lstStyle>
            <a:lvl1pPr eaLnBrk="0" hangingPunct="0">
              <a:tabLst>
                <a:tab pos="655638" algn="l"/>
              </a:tabLst>
              <a:defRPr>
                <a:solidFill>
                  <a:schemeClr val="tx1"/>
                </a:solidFill>
                <a:latin typeface="Arial" pitchFamily="34" charset="0"/>
                <a:cs typeface="Arial" pitchFamily="34" charset="0"/>
              </a:defRPr>
            </a:lvl1pPr>
            <a:lvl2pPr marL="742950" indent="-285750" eaLnBrk="0" hangingPunct="0">
              <a:tabLst>
                <a:tab pos="655638" algn="l"/>
              </a:tabLst>
              <a:defRPr>
                <a:solidFill>
                  <a:schemeClr val="tx1"/>
                </a:solidFill>
                <a:latin typeface="Arial" pitchFamily="34" charset="0"/>
                <a:cs typeface="Arial" pitchFamily="34" charset="0"/>
              </a:defRPr>
            </a:lvl2pPr>
            <a:lvl3pPr marL="1143000" indent="-228600" eaLnBrk="0" hangingPunct="0">
              <a:tabLst>
                <a:tab pos="655638" algn="l"/>
              </a:tabLst>
              <a:defRPr>
                <a:solidFill>
                  <a:schemeClr val="tx1"/>
                </a:solidFill>
                <a:latin typeface="Arial" pitchFamily="34" charset="0"/>
                <a:cs typeface="Arial" pitchFamily="34" charset="0"/>
              </a:defRPr>
            </a:lvl3pPr>
            <a:lvl4pPr marL="1600200" indent="-228600" eaLnBrk="0" hangingPunct="0">
              <a:tabLst>
                <a:tab pos="655638" algn="l"/>
              </a:tabLst>
              <a:defRPr>
                <a:solidFill>
                  <a:schemeClr val="tx1"/>
                </a:solidFill>
                <a:latin typeface="Arial" pitchFamily="34" charset="0"/>
                <a:cs typeface="Arial" pitchFamily="34" charset="0"/>
              </a:defRPr>
            </a:lvl4pPr>
            <a:lvl5pPr marL="2057400" indent="-228600" eaLnBrk="0" hangingPunct="0">
              <a:tabLst>
                <a:tab pos="655638" algn="l"/>
              </a:tabLst>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9pPr>
          </a:lstStyle>
          <a:p>
            <a:pPr eaLnBrk="1" hangingPunct="1"/>
            <a:r>
              <a:rPr lang="en-GB" sz="800">
                <a:solidFill>
                  <a:schemeClr val="bg1"/>
                </a:solidFill>
                <a:ea typeface="MS PGothic" pitchFamily="34" charset="-128"/>
              </a:rPr>
              <a:t>Grid Container</a:t>
            </a:r>
          </a:p>
        </p:txBody>
      </p:sp>
      <p:sp>
        <p:nvSpPr>
          <p:cNvPr id="72806" name="Rectangle 328"/>
          <p:cNvSpPr>
            <a:spLocks noChangeArrowheads="1"/>
          </p:cNvSpPr>
          <p:nvPr/>
        </p:nvSpPr>
        <p:spPr bwMode="auto">
          <a:xfrm>
            <a:off x="8054975" y="4478337"/>
            <a:ext cx="666750" cy="420688"/>
          </a:xfrm>
          <a:prstGeom prst="rect">
            <a:avLst/>
          </a:prstGeom>
          <a:solidFill>
            <a:schemeClr val="hlink"/>
          </a:solidFill>
          <a:ln>
            <a:noFill/>
          </a:ln>
          <a:extLst>
            <a:ext uri="{91240B29-F687-4f45-9708-019B960494DF}">
              <a14:hiddenLine xmlns:a14="http://schemas.microsoft.com/office/drawing/2010/main" w="9398">
                <a:solidFill>
                  <a:srgbClr val="000000"/>
                </a:solidFill>
                <a:round/>
                <a:headEnd/>
                <a:tailEnd/>
              </a14:hiddenLine>
            </a:ext>
          </a:extLst>
        </p:spPr>
        <p:txBody>
          <a:bodyPr wrap="none" lIns="82945" tIns="41473" rIns="82945" bIns="41473" anchor="ctr"/>
          <a:lstStyle/>
          <a:p>
            <a:pPr algn="l"/>
            <a:endParaRPr lang="en-US" sz="1600"/>
          </a:p>
        </p:txBody>
      </p:sp>
      <p:sp>
        <p:nvSpPr>
          <p:cNvPr id="72807" name="Text Box 331"/>
          <p:cNvSpPr txBox="1">
            <a:spLocks noChangeArrowheads="1"/>
          </p:cNvSpPr>
          <p:nvPr/>
        </p:nvSpPr>
        <p:spPr bwMode="auto">
          <a:xfrm>
            <a:off x="8048625" y="4483100"/>
            <a:ext cx="6826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2945" tIns="93232" rIns="82945" bIns="41473"/>
          <a:lstStyle>
            <a:lvl1pPr eaLnBrk="0" hangingPunct="0">
              <a:tabLst>
                <a:tab pos="655638" algn="l"/>
              </a:tabLst>
              <a:defRPr>
                <a:solidFill>
                  <a:schemeClr val="tx1"/>
                </a:solidFill>
                <a:latin typeface="Arial" pitchFamily="34" charset="0"/>
                <a:cs typeface="Arial" pitchFamily="34" charset="0"/>
              </a:defRPr>
            </a:lvl1pPr>
            <a:lvl2pPr marL="742950" indent="-285750" eaLnBrk="0" hangingPunct="0">
              <a:tabLst>
                <a:tab pos="655638" algn="l"/>
              </a:tabLst>
              <a:defRPr>
                <a:solidFill>
                  <a:schemeClr val="tx1"/>
                </a:solidFill>
                <a:latin typeface="Arial" pitchFamily="34" charset="0"/>
                <a:cs typeface="Arial" pitchFamily="34" charset="0"/>
              </a:defRPr>
            </a:lvl2pPr>
            <a:lvl3pPr marL="1143000" indent="-228600" eaLnBrk="0" hangingPunct="0">
              <a:tabLst>
                <a:tab pos="655638" algn="l"/>
              </a:tabLst>
              <a:defRPr>
                <a:solidFill>
                  <a:schemeClr val="tx1"/>
                </a:solidFill>
                <a:latin typeface="Arial" pitchFamily="34" charset="0"/>
                <a:cs typeface="Arial" pitchFamily="34" charset="0"/>
              </a:defRPr>
            </a:lvl3pPr>
            <a:lvl4pPr marL="1600200" indent="-228600" eaLnBrk="0" hangingPunct="0">
              <a:tabLst>
                <a:tab pos="655638" algn="l"/>
              </a:tabLst>
              <a:defRPr>
                <a:solidFill>
                  <a:schemeClr val="tx1"/>
                </a:solidFill>
                <a:latin typeface="Arial" pitchFamily="34" charset="0"/>
                <a:cs typeface="Arial" pitchFamily="34" charset="0"/>
              </a:defRPr>
            </a:lvl4pPr>
            <a:lvl5pPr marL="2057400" indent="-228600" eaLnBrk="0" hangingPunct="0">
              <a:tabLst>
                <a:tab pos="655638" algn="l"/>
              </a:tabLst>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9pPr>
          </a:lstStyle>
          <a:p>
            <a:pPr eaLnBrk="1" hangingPunct="1"/>
            <a:r>
              <a:rPr lang="en-GB" sz="800">
                <a:solidFill>
                  <a:schemeClr val="bg1"/>
                </a:solidFill>
                <a:ea typeface="MS PGothic" pitchFamily="34" charset="-128"/>
              </a:rPr>
              <a:t>Grid Container</a:t>
            </a:r>
          </a:p>
        </p:txBody>
      </p:sp>
      <p:sp>
        <p:nvSpPr>
          <p:cNvPr id="72808" name="Line 758"/>
          <p:cNvSpPr>
            <a:spLocks noChangeShapeType="1"/>
          </p:cNvSpPr>
          <p:nvPr/>
        </p:nvSpPr>
        <p:spPr bwMode="auto">
          <a:xfrm>
            <a:off x="1809750" y="3068637"/>
            <a:ext cx="333375" cy="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809" name="Line 759"/>
          <p:cNvSpPr>
            <a:spLocks noChangeShapeType="1"/>
          </p:cNvSpPr>
          <p:nvPr/>
        </p:nvSpPr>
        <p:spPr bwMode="auto">
          <a:xfrm flipV="1">
            <a:off x="1819275" y="2014537"/>
            <a:ext cx="2305050" cy="1330325"/>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810" name="Line 760"/>
          <p:cNvSpPr>
            <a:spLocks noChangeShapeType="1"/>
          </p:cNvSpPr>
          <p:nvPr/>
        </p:nvSpPr>
        <p:spPr bwMode="auto">
          <a:xfrm flipV="1">
            <a:off x="1819275" y="2516187"/>
            <a:ext cx="2257425" cy="866775"/>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811" name="Line 761"/>
          <p:cNvSpPr>
            <a:spLocks noChangeShapeType="1"/>
          </p:cNvSpPr>
          <p:nvPr/>
        </p:nvSpPr>
        <p:spPr bwMode="auto">
          <a:xfrm flipV="1">
            <a:off x="3400425" y="2554287"/>
            <a:ext cx="666750" cy="66675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812" name="Line 762"/>
          <p:cNvSpPr>
            <a:spLocks noChangeShapeType="1"/>
          </p:cNvSpPr>
          <p:nvPr/>
        </p:nvSpPr>
        <p:spPr bwMode="auto">
          <a:xfrm>
            <a:off x="3409950" y="3221037"/>
            <a:ext cx="457200" cy="447675"/>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813" name="Line 763"/>
          <p:cNvSpPr>
            <a:spLocks noChangeShapeType="1"/>
          </p:cNvSpPr>
          <p:nvPr/>
        </p:nvSpPr>
        <p:spPr bwMode="auto">
          <a:xfrm>
            <a:off x="1847850" y="3392487"/>
            <a:ext cx="1984375" cy="76200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814" name="AutoShape 282"/>
          <p:cNvSpPr>
            <a:spLocks noChangeArrowheads="1"/>
          </p:cNvSpPr>
          <p:nvPr/>
        </p:nvSpPr>
        <p:spPr bwMode="auto">
          <a:xfrm>
            <a:off x="1025525" y="3540125"/>
            <a:ext cx="914400" cy="339725"/>
          </a:xfrm>
          <a:prstGeom prst="roundRect">
            <a:avLst>
              <a:gd name="adj" fmla="val 16667"/>
            </a:avLst>
          </a:prstGeom>
          <a:solidFill>
            <a:srgbClr val="CCCC00"/>
          </a:solidFill>
          <a:ln>
            <a:noFill/>
          </a:ln>
          <a:extLst>
            <a:ext uri="{91240B29-F687-4f45-9708-019B960494DF}">
              <a14:hiddenLine xmlns:a14="http://schemas.microsoft.com/office/drawing/2010/main" w="9398">
                <a:solidFill>
                  <a:srgbClr val="000000"/>
                </a:solidFill>
                <a:round/>
                <a:headEnd/>
                <a:tailEnd/>
              </a14:hiddenLine>
            </a:ext>
          </a:extLst>
        </p:spPr>
        <p:txBody>
          <a:bodyPr lIns="82945" rIns="82945" bIns="137160"/>
          <a:lstStyle/>
          <a:p>
            <a:pPr algn="l">
              <a:tabLst>
                <a:tab pos="655638" algn="l"/>
              </a:tabLst>
            </a:pPr>
            <a:r>
              <a:rPr lang="en-GB" sz="900" b="1">
                <a:solidFill>
                  <a:srgbClr val="000000"/>
                </a:solidFill>
              </a:rPr>
              <a:t>WebSphere plugin</a:t>
            </a:r>
          </a:p>
        </p:txBody>
      </p:sp>
      <p:sp>
        <p:nvSpPr>
          <p:cNvPr id="72815" name="Rectangle 376"/>
          <p:cNvSpPr>
            <a:spLocks noChangeArrowheads="1"/>
          </p:cNvSpPr>
          <p:nvPr/>
        </p:nvSpPr>
        <p:spPr bwMode="auto">
          <a:xfrm>
            <a:off x="639763" y="1022349"/>
            <a:ext cx="315436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l">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 pos="8535988" algn="l"/>
              </a:tabLst>
            </a:pPr>
            <a:r>
              <a:rPr lang="en-US" sz="1400" dirty="0">
                <a:solidFill>
                  <a:schemeClr val="accent1"/>
                </a:solidFill>
              </a:rPr>
              <a:t>Liberty Collectives</a:t>
            </a:r>
          </a:p>
          <a:p>
            <a:pPr marL="342900" indent="-342900" algn="l">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 pos="8535988" algn="l"/>
              </a:tabLst>
            </a:pPr>
            <a:r>
              <a:rPr lang="en-US" sz="1400" dirty="0">
                <a:solidFill>
                  <a:schemeClr val="accent1"/>
                </a:solidFill>
              </a:rPr>
              <a:t>Liberty Clustering</a:t>
            </a:r>
          </a:p>
          <a:p>
            <a:pPr marL="342900" indent="-342900" algn="l">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 pos="8535988" algn="l"/>
              </a:tabLst>
            </a:pPr>
            <a:r>
              <a:rPr lang="en-US" sz="1400" dirty="0">
                <a:solidFill>
                  <a:schemeClr val="accent1"/>
                </a:solidFill>
              </a:rPr>
              <a:t>JMX Monitoring</a:t>
            </a:r>
          </a:p>
          <a:p>
            <a:pPr marL="342900" indent="-342900" algn="l">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 pos="8535988" algn="l"/>
              </a:tabLst>
            </a:pPr>
            <a:r>
              <a:rPr lang="en-US" sz="1400" dirty="0">
                <a:solidFill>
                  <a:schemeClr val="accent1"/>
                </a:solidFill>
              </a:rPr>
              <a:t>On Demand Router Plugin</a:t>
            </a:r>
          </a:p>
          <a:p>
            <a:pPr marL="342900" indent="-342900" algn="l">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 pos="8535988" algn="l"/>
              </a:tabLst>
            </a:pPr>
            <a:r>
              <a:rPr lang="en-US" sz="1400" dirty="0" err="1">
                <a:solidFill>
                  <a:schemeClr val="accent1"/>
                </a:solidFill>
              </a:rPr>
              <a:t>WebSphere</a:t>
            </a:r>
            <a:r>
              <a:rPr lang="en-US" sz="1400" dirty="0">
                <a:solidFill>
                  <a:schemeClr val="accent1"/>
                </a:solidFill>
              </a:rPr>
              <a:t> </a:t>
            </a:r>
            <a:r>
              <a:rPr lang="en-US" sz="1400" dirty="0" err="1">
                <a:solidFill>
                  <a:schemeClr val="accent1"/>
                </a:solidFill>
              </a:rPr>
              <a:t>eXtreme</a:t>
            </a:r>
            <a:r>
              <a:rPr lang="en-US" sz="1400" dirty="0">
                <a:solidFill>
                  <a:schemeClr val="accent1"/>
                </a:solidFill>
              </a:rPr>
              <a:t> Scale</a:t>
            </a:r>
          </a:p>
        </p:txBody>
      </p:sp>
      <p:sp>
        <p:nvSpPr>
          <p:cNvPr id="379" name="Oval 378"/>
          <p:cNvSpPr>
            <a:spLocks noChangeArrowheads="1"/>
          </p:cNvSpPr>
          <p:nvPr/>
        </p:nvSpPr>
        <p:spPr bwMode="auto">
          <a:xfrm>
            <a:off x="457200" y="1063624"/>
            <a:ext cx="212725" cy="206375"/>
          </a:xfrm>
          <a:prstGeom prst="ellipse">
            <a:avLst/>
          </a:prstGeom>
          <a:solidFill>
            <a:schemeClr val="accent1"/>
          </a:solidFill>
          <a:ln w="25400" algn="ctr">
            <a:noFill/>
            <a:round/>
            <a:headEnd/>
            <a:tailEnd/>
          </a:ln>
        </p:spPr>
        <p:txBody>
          <a:bodyPr anchor="ctr" anchorCtr="1"/>
          <a:lstStyle/>
          <a:p>
            <a:pPr>
              <a:defRPr/>
            </a:pPr>
            <a:r>
              <a:rPr lang="en-US" sz="1400" dirty="0">
                <a:solidFill>
                  <a:schemeClr val="lt1"/>
                </a:solidFill>
                <a:latin typeface="+mn-lt"/>
                <a:cs typeface="+mn-cs"/>
              </a:rPr>
              <a:t>1</a:t>
            </a:r>
          </a:p>
        </p:txBody>
      </p:sp>
      <p:sp>
        <p:nvSpPr>
          <p:cNvPr id="380" name="Oval 379"/>
          <p:cNvSpPr>
            <a:spLocks noChangeArrowheads="1"/>
          </p:cNvSpPr>
          <p:nvPr/>
        </p:nvSpPr>
        <p:spPr bwMode="auto">
          <a:xfrm>
            <a:off x="457200" y="1277937"/>
            <a:ext cx="212725" cy="204787"/>
          </a:xfrm>
          <a:prstGeom prst="ellipse">
            <a:avLst/>
          </a:prstGeom>
          <a:solidFill>
            <a:schemeClr val="accent1"/>
          </a:solidFill>
          <a:ln w="25400" algn="ctr">
            <a:noFill/>
            <a:round/>
            <a:headEnd/>
            <a:tailEnd/>
          </a:ln>
        </p:spPr>
        <p:txBody>
          <a:bodyPr anchor="ctr" anchorCtr="1"/>
          <a:lstStyle/>
          <a:p>
            <a:pPr>
              <a:defRPr/>
            </a:pPr>
            <a:r>
              <a:rPr lang="en-US" sz="1400" dirty="0">
                <a:solidFill>
                  <a:schemeClr val="lt1"/>
                </a:solidFill>
                <a:latin typeface="+mn-lt"/>
                <a:cs typeface="+mn-cs"/>
              </a:rPr>
              <a:t>2</a:t>
            </a:r>
          </a:p>
        </p:txBody>
      </p:sp>
      <p:sp>
        <p:nvSpPr>
          <p:cNvPr id="381" name="Oval 380"/>
          <p:cNvSpPr>
            <a:spLocks noChangeArrowheads="1"/>
          </p:cNvSpPr>
          <p:nvPr/>
        </p:nvSpPr>
        <p:spPr bwMode="auto">
          <a:xfrm>
            <a:off x="457200" y="1490662"/>
            <a:ext cx="212725" cy="206375"/>
          </a:xfrm>
          <a:prstGeom prst="ellipse">
            <a:avLst/>
          </a:prstGeom>
          <a:solidFill>
            <a:schemeClr val="accent1"/>
          </a:solidFill>
          <a:ln w="25400" algn="ctr">
            <a:noFill/>
            <a:round/>
            <a:headEnd/>
            <a:tailEnd/>
          </a:ln>
        </p:spPr>
        <p:txBody>
          <a:bodyPr anchor="ctr" anchorCtr="1"/>
          <a:lstStyle/>
          <a:p>
            <a:pPr>
              <a:defRPr/>
            </a:pPr>
            <a:r>
              <a:rPr lang="en-US" sz="1400" dirty="0">
                <a:solidFill>
                  <a:schemeClr val="lt1"/>
                </a:solidFill>
                <a:latin typeface="+mn-lt"/>
                <a:cs typeface="+mn-cs"/>
              </a:rPr>
              <a:t>3</a:t>
            </a:r>
          </a:p>
        </p:txBody>
      </p:sp>
      <p:sp>
        <p:nvSpPr>
          <p:cNvPr id="385" name="Oval 384"/>
          <p:cNvSpPr>
            <a:spLocks noChangeArrowheads="1"/>
          </p:cNvSpPr>
          <p:nvPr/>
        </p:nvSpPr>
        <p:spPr bwMode="auto">
          <a:xfrm>
            <a:off x="457200" y="1704974"/>
            <a:ext cx="212725" cy="204788"/>
          </a:xfrm>
          <a:prstGeom prst="ellipse">
            <a:avLst/>
          </a:prstGeom>
          <a:solidFill>
            <a:schemeClr val="accent1"/>
          </a:solidFill>
          <a:ln w="25400" algn="ctr">
            <a:noFill/>
            <a:round/>
            <a:headEnd/>
            <a:tailEnd/>
          </a:ln>
        </p:spPr>
        <p:txBody>
          <a:bodyPr anchor="ctr" anchorCtr="1"/>
          <a:lstStyle/>
          <a:p>
            <a:pPr>
              <a:defRPr/>
            </a:pPr>
            <a:r>
              <a:rPr lang="en-US" sz="1400" dirty="0">
                <a:solidFill>
                  <a:schemeClr val="lt1"/>
                </a:solidFill>
                <a:latin typeface="+mn-lt"/>
                <a:cs typeface="+mn-cs"/>
              </a:rPr>
              <a:t>4</a:t>
            </a:r>
          </a:p>
        </p:txBody>
      </p:sp>
      <p:sp>
        <p:nvSpPr>
          <p:cNvPr id="386" name="Oval 385"/>
          <p:cNvSpPr>
            <a:spLocks noChangeArrowheads="1"/>
          </p:cNvSpPr>
          <p:nvPr/>
        </p:nvSpPr>
        <p:spPr bwMode="auto">
          <a:xfrm>
            <a:off x="457200" y="1925637"/>
            <a:ext cx="212725" cy="204787"/>
          </a:xfrm>
          <a:prstGeom prst="ellipse">
            <a:avLst/>
          </a:prstGeom>
          <a:solidFill>
            <a:schemeClr val="accent1"/>
          </a:solidFill>
          <a:ln w="25400" algn="ctr">
            <a:noFill/>
            <a:round/>
            <a:headEnd/>
            <a:tailEnd/>
          </a:ln>
        </p:spPr>
        <p:txBody>
          <a:bodyPr anchor="ctr" anchorCtr="1"/>
          <a:lstStyle/>
          <a:p>
            <a:pPr>
              <a:defRPr/>
            </a:pPr>
            <a:r>
              <a:rPr lang="en-US" sz="1400" dirty="0">
                <a:solidFill>
                  <a:schemeClr val="lt1"/>
                </a:solidFill>
                <a:latin typeface="+mn-lt"/>
                <a:cs typeface="+mn-cs"/>
              </a:rPr>
              <a:t>5</a:t>
            </a:r>
          </a:p>
        </p:txBody>
      </p:sp>
      <p:sp>
        <p:nvSpPr>
          <p:cNvPr id="3" name="Oval 384"/>
          <p:cNvSpPr>
            <a:spLocks noChangeArrowheads="1"/>
          </p:cNvSpPr>
          <p:nvPr/>
        </p:nvSpPr>
        <p:spPr bwMode="auto">
          <a:xfrm>
            <a:off x="1035050" y="3970337"/>
            <a:ext cx="212725" cy="204788"/>
          </a:xfrm>
          <a:prstGeom prst="ellipse">
            <a:avLst/>
          </a:prstGeom>
          <a:solidFill>
            <a:schemeClr val="accent1"/>
          </a:solidFill>
          <a:ln w="25400" algn="ctr">
            <a:noFill/>
            <a:round/>
            <a:headEnd/>
            <a:tailEnd/>
          </a:ln>
        </p:spPr>
        <p:txBody>
          <a:bodyPr anchor="ctr" anchorCtr="1"/>
          <a:lstStyle/>
          <a:p>
            <a:pPr>
              <a:defRPr/>
            </a:pPr>
            <a:r>
              <a:rPr lang="en-US" sz="1400" dirty="0">
                <a:solidFill>
                  <a:schemeClr val="lt1"/>
                </a:solidFill>
                <a:latin typeface="+mn-lt"/>
                <a:cs typeface="+mn-cs"/>
              </a:rPr>
              <a:t>4</a:t>
            </a:r>
          </a:p>
        </p:txBody>
      </p:sp>
      <p:sp>
        <p:nvSpPr>
          <p:cNvPr id="4" name="Oval 380"/>
          <p:cNvSpPr>
            <a:spLocks noChangeArrowheads="1"/>
          </p:cNvSpPr>
          <p:nvPr/>
        </p:nvSpPr>
        <p:spPr bwMode="auto">
          <a:xfrm>
            <a:off x="4294188" y="6127975"/>
            <a:ext cx="212725" cy="206375"/>
          </a:xfrm>
          <a:prstGeom prst="ellipse">
            <a:avLst/>
          </a:prstGeom>
          <a:solidFill>
            <a:schemeClr val="accent1"/>
          </a:solidFill>
          <a:ln w="25400" algn="ctr">
            <a:noFill/>
            <a:round/>
            <a:headEnd/>
            <a:tailEnd/>
          </a:ln>
        </p:spPr>
        <p:txBody>
          <a:bodyPr anchor="ctr" anchorCtr="1"/>
          <a:lstStyle/>
          <a:p>
            <a:pPr>
              <a:defRPr/>
            </a:pPr>
            <a:r>
              <a:rPr lang="en-US" sz="1400" dirty="0">
                <a:solidFill>
                  <a:schemeClr val="lt1"/>
                </a:solidFill>
                <a:latin typeface="+mn-lt"/>
                <a:cs typeface="+mn-cs"/>
              </a:rPr>
              <a:t>3</a:t>
            </a:r>
          </a:p>
        </p:txBody>
      </p:sp>
      <p:sp>
        <p:nvSpPr>
          <p:cNvPr id="5" name="Oval 378"/>
          <p:cNvSpPr>
            <a:spLocks noChangeArrowheads="1"/>
          </p:cNvSpPr>
          <p:nvPr/>
        </p:nvSpPr>
        <p:spPr bwMode="auto">
          <a:xfrm>
            <a:off x="6778625" y="4643437"/>
            <a:ext cx="212725" cy="206375"/>
          </a:xfrm>
          <a:prstGeom prst="ellipse">
            <a:avLst/>
          </a:prstGeom>
          <a:solidFill>
            <a:schemeClr val="accent1"/>
          </a:solidFill>
          <a:ln w="25400" algn="ctr">
            <a:noFill/>
            <a:round/>
            <a:headEnd/>
            <a:tailEnd/>
          </a:ln>
        </p:spPr>
        <p:txBody>
          <a:bodyPr anchor="ctr" anchorCtr="1"/>
          <a:lstStyle/>
          <a:p>
            <a:pPr>
              <a:defRPr/>
            </a:pPr>
            <a:r>
              <a:rPr lang="en-US" sz="1400" dirty="0">
                <a:solidFill>
                  <a:schemeClr val="lt1"/>
                </a:solidFill>
                <a:latin typeface="+mn-lt"/>
                <a:cs typeface="+mn-cs"/>
              </a:rPr>
              <a:t>1</a:t>
            </a:r>
          </a:p>
        </p:txBody>
      </p:sp>
      <p:sp>
        <p:nvSpPr>
          <p:cNvPr id="6" name="Oval 385"/>
          <p:cNvSpPr>
            <a:spLocks noChangeArrowheads="1"/>
          </p:cNvSpPr>
          <p:nvPr/>
        </p:nvSpPr>
        <p:spPr bwMode="auto">
          <a:xfrm>
            <a:off x="7721600" y="5586413"/>
            <a:ext cx="212725" cy="204787"/>
          </a:xfrm>
          <a:prstGeom prst="ellipse">
            <a:avLst/>
          </a:prstGeom>
          <a:solidFill>
            <a:schemeClr val="accent1"/>
          </a:solidFill>
          <a:ln w="25400" algn="ctr">
            <a:noFill/>
            <a:round/>
            <a:headEnd/>
            <a:tailEnd/>
          </a:ln>
        </p:spPr>
        <p:txBody>
          <a:bodyPr anchor="ctr" anchorCtr="1"/>
          <a:lstStyle/>
          <a:p>
            <a:pPr>
              <a:defRPr/>
            </a:pPr>
            <a:r>
              <a:rPr lang="en-US" sz="1400" dirty="0">
                <a:solidFill>
                  <a:schemeClr val="lt1"/>
                </a:solidFill>
                <a:latin typeface="+mn-lt"/>
                <a:cs typeface="+mn-cs"/>
              </a:rPr>
              <a:t>5</a:t>
            </a:r>
          </a:p>
        </p:txBody>
      </p:sp>
      <p:sp>
        <p:nvSpPr>
          <p:cNvPr id="72825" name="Text Box 365"/>
          <p:cNvSpPr txBox="1">
            <a:spLocks noChangeArrowheads="1"/>
          </p:cNvSpPr>
          <p:nvPr/>
        </p:nvSpPr>
        <p:spPr bwMode="auto">
          <a:xfrm>
            <a:off x="5976938" y="1476375"/>
            <a:ext cx="8318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2945" tIns="95288" rIns="82945" bIns="41473"/>
          <a:lstStyle>
            <a:lvl1pPr eaLnBrk="0" hangingPunct="0">
              <a:tabLst>
                <a:tab pos="655638" algn="l"/>
              </a:tabLst>
              <a:defRPr>
                <a:solidFill>
                  <a:schemeClr val="tx1"/>
                </a:solidFill>
                <a:latin typeface="Arial" pitchFamily="34" charset="0"/>
                <a:cs typeface="Arial" pitchFamily="34" charset="0"/>
              </a:defRPr>
            </a:lvl1pPr>
            <a:lvl2pPr marL="742950" indent="-285750" eaLnBrk="0" hangingPunct="0">
              <a:tabLst>
                <a:tab pos="655638" algn="l"/>
              </a:tabLst>
              <a:defRPr>
                <a:solidFill>
                  <a:schemeClr val="tx1"/>
                </a:solidFill>
                <a:latin typeface="Arial" pitchFamily="34" charset="0"/>
                <a:cs typeface="Arial" pitchFamily="34" charset="0"/>
              </a:defRPr>
            </a:lvl2pPr>
            <a:lvl3pPr marL="1143000" indent="-228600" eaLnBrk="0" hangingPunct="0">
              <a:tabLst>
                <a:tab pos="655638" algn="l"/>
              </a:tabLst>
              <a:defRPr>
                <a:solidFill>
                  <a:schemeClr val="tx1"/>
                </a:solidFill>
                <a:latin typeface="Arial" pitchFamily="34" charset="0"/>
                <a:cs typeface="Arial" pitchFamily="34" charset="0"/>
              </a:defRPr>
            </a:lvl3pPr>
            <a:lvl4pPr marL="1600200" indent="-228600" eaLnBrk="0" hangingPunct="0">
              <a:tabLst>
                <a:tab pos="655638" algn="l"/>
              </a:tabLst>
              <a:defRPr>
                <a:solidFill>
                  <a:schemeClr val="tx1"/>
                </a:solidFill>
                <a:latin typeface="Arial" pitchFamily="34" charset="0"/>
                <a:cs typeface="Arial" pitchFamily="34" charset="0"/>
              </a:defRPr>
            </a:lvl4pPr>
            <a:lvl5pPr marL="2057400" indent="-228600" eaLnBrk="0" hangingPunct="0">
              <a:tabLst>
                <a:tab pos="655638" algn="l"/>
              </a:tabLst>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655638" algn="l"/>
              </a:tabLst>
              <a:defRPr>
                <a:solidFill>
                  <a:schemeClr val="tx1"/>
                </a:solidFill>
                <a:latin typeface="Arial" pitchFamily="34" charset="0"/>
                <a:cs typeface="Arial" pitchFamily="34" charset="0"/>
              </a:defRPr>
            </a:lvl9pPr>
          </a:lstStyle>
          <a:p>
            <a:pPr algn="l" eaLnBrk="1" hangingPunct="1"/>
            <a:r>
              <a:rPr lang="en-GB" sz="1000" b="1">
                <a:solidFill>
                  <a:srgbClr val="000000"/>
                </a:solidFill>
                <a:ea typeface="MS PGothic" pitchFamily="34" charset="-128"/>
              </a:rPr>
              <a:t>Liberty </a:t>
            </a:r>
            <a:r>
              <a:rPr lang="en-GB" altLang="ja-JP" sz="1000" b="1">
                <a:solidFill>
                  <a:srgbClr val="000000"/>
                </a:solidFill>
                <a:ea typeface="MS PGothic" pitchFamily="34" charset="-128"/>
              </a:rPr>
              <a:t>Cluster</a:t>
            </a:r>
            <a:endParaRPr lang="en-GB" sz="1000" b="1">
              <a:solidFill>
                <a:srgbClr val="000000"/>
              </a:solidFill>
              <a:ea typeface="MS PGothic" pitchFamily="34" charset="-128"/>
            </a:endParaRPr>
          </a:p>
        </p:txBody>
      </p:sp>
      <p:sp>
        <p:nvSpPr>
          <p:cNvPr id="8" name="Oval 379"/>
          <p:cNvSpPr>
            <a:spLocks noChangeArrowheads="1"/>
          </p:cNvSpPr>
          <p:nvPr/>
        </p:nvSpPr>
        <p:spPr bwMode="auto">
          <a:xfrm>
            <a:off x="6121400" y="1343025"/>
            <a:ext cx="212725" cy="204787"/>
          </a:xfrm>
          <a:prstGeom prst="ellipse">
            <a:avLst/>
          </a:prstGeom>
          <a:solidFill>
            <a:schemeClr val="accent1"/>
          </a:solidFill>
          <a:ln w="25400" algn="ctr">
            <a:noFill/>
            <a:round/>
            <a:headEnd/>
            <a:tailEnd/>
          </a:ln>
        </p:spPr>
        <p:txBody>
          <a:bodyPr anchor="ctr" anchorCtr="1"/>
          <a:lstStyle/>
          <a:p>
            <a:pPr>
              <a:defRPr/>
            </a:pPr>
            <a:r>
              <a:rPr lang="en-US" sz="1400" dirty="0">
                <a:solidFill>
                  <a:schemeClr val="lt1"/>
                </a:solidFill>
                <a:latin typeface="+mn-lt"/>
                <a:cs typeface="+mn-cs"/>
              </a:rPr>
              <a:t>2</a:t>
            </a:r>
          </a:p>
        </p:txBody>
      </p:sp>
    </p:spTree>
    <p:extLst>
      <p:ext uri="{BB962C8B-B14F-4D97-AF65-F5344CB8AC3E}">
        <p14:creationId xmlns:p14="http://schemas.microsoft.com/office/powerpoint/2010/main" val="215870757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9144000"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ChangeArrowheads="1"/>
          </p:cNvSpPr>
          <p:nvPr/>
        </p:nvSpPr>
        <p:spPr bwMode="auto">
          <a:xfrm>
            <a:off x="1668463" y="1890713"/>
            <a:ext cx="6629400" cy="4554537"/>
          </a:xfrm>
          <a:prstGeom prst="roundRect">
            <a:avLst>
              <a:gd name="adj" fmla="val 4861"/>
            </a:avLst>
          </a:prstGeom>
          <a:gradFill rotWithShape="1">
            <a:gsLst>
              <a:gs pos="0">
                <a:srgbClr val="DCE1E9"/>
              </a:gs>
              <a:gs pos="100000">
                <a:srgbClr val="9AAAC0"/>
              </a:gs>
            </a:gsLst>
            <a:lin ang="5400000" scaled="1"/>
          </a:gradFill>
          <a:ln w="19050">
            <a:solidFill>
              <a:srgbClr val="8094AF"/>
            </a:solidFill>
            <a:round/>
            <a:headEnd/>
            <a:tailEnd/>
          </a:ln>
        </p:spPr>
        <p:txBody>
          <a:bodyPr wrap="none" lIns="82945" tIns="41473" rIns="82945" bIns="41473" anchor="ctr"/>
          <a:lstStyle/>
          <a:p>
            <a:pPr defTabSz="407988" hangingPunct="0">
              <a:lnSpc>
                <a:spcPct val="93000"/>
              </a:lnSpc>
              <a:buClr>
                <a:srgbClr val="000000"/>
              </a:buClr>
              <a:buSzPct val="45000"/>
              <a:buFont typeface="StarSymbol" charset="0"/>
              <a:buNone/>
            </a:pPr>
            <a:endParaRPr lang="fr-FR" sz="2200">
              <a:solidFill>
                <a:srgbClr val="000000"/>
              </a:solidFill>
              <a:ea typeface="MS PGothic" charset="0"/>
              <a:cs typeface="MS PGothic" charset="0"/>
            </a:endParaRPr>
          </a:p>
        </p:txBody>
      </p:sp>
      <p:sp>
        <p:nvSpPr>
          <p:cNvPr id="4099" name="AutoShape 3"/>
          <p:cNvSpPr>
            <a:spLocks noChangeArrowheads="1"/>
          </p:cNvSpPr>
          <p:nvPr/>
        </p:nvSpPr>
        <p:spPr bwMode="auto">
          <a:xfrm>
            <a:off x="1901825" y="2728913"/>
            <a:ext cx="6172200" cy="534987"/>
          </a:xfrm>
          <a:prstGeom prst="roundRect">
            <a:avLst>
              <a:gd name="adj" fmla="val 17264"/>
            </a:avLst>
          </a:prstGeom>
          <a:gradFill rotWithShape="1">
            <a:gsLst>
              <a:gs pos="0">
                <a:srgbClr val="E8D1FF"/>
              </a:gs>
              <a:gs pos="100000">
                <a:srgbClr val="6B6176"/>
              </a:gs>
            </a:gsLst>
            <a:lin ang="5400000" scaled="1"/>
          </a:gradFill>
          <a:ln w="9525">
            <a:solidFill>
              <a:srgbClr val="8094AF"/>
            </a:solidFill>
            <a:round/>
            <a:headEnd/>
            <a:tailEnd/>
          </a:ln>
        </p:spPr>
        <p:txBody>
          <a:bodyPr wrap="none" lIns="82945" tIns="41473" rIns="82945" bIns="41473" anchor="ctr"/>
          <a:lstStyle/>
          <a:p>
            <a:pPr defTabSz="407988" hangingPunct="0">
              <a:lnSpc>
                <a:spcPct val="93000"/>
              </a:lnSpc>
              <a:buClr>
                <a:srgbClr val="000000"/>
              </a:buClr>
              <a:buSzPct val="45000"/>
              <a:buFont typeface="StarSymbol" charset="0"/>
              <a:buNone/>
            </a:pPr>
            <a:endParaRPr lang="fr-FR" sz="2200">
              <a:solidFill>
                <a:srgbClr val="000000"/>
              </a:solidFill>
              <a:ea typeface="MS PGothic" charset="0"/>
              <a:cs typeface="MS PGothic" charset="0"/>
            </a:endParaRPr>
          </a:p>
        </p:txBody>
      </p:sp>
      <p:sp>
        <p:nvSpPr>
          <p:cNvPr id="4100" name="AutoShape 4"/>
          <p:cNvSpPr>
            <a:spLocks noChangeArrowheads="1"/>
          </p:cNvSpPr>
          <p:nvPr/>
        </p:nvSpPr>
        <p:spPr bwMode="auto">
          <a:xfrm>
            <a:off x="1901825" y="2043113"/>
            <a:ext cx="6172200" cy="533400"/>
          </a:xfrm>
          <a:prstGeom prst="roundRect">
            <a:avLst>
              <a:gd name="adj" fmla="val 16148"/>
            </a:avLst>
          </a:prstGeom>
          <a:gradFill rotWithShape="1">
            <a:gsLst>
              <a:gs pos="0">
                <a:srgbClr val="E8D1FF"/>
              </a:gs>
              <a:gs pos="100000">
                <a:srgbClr val="6B6176"/>
              </a:gs>
            </a:gsLst>
            <a:lin ang="5400000" scaled="1"/>
          </a:gradFill>
          <a:ln w="9525">
            <a:solidFill>
              <a:srgbClr val="8094AF"/>
            </a:solidFill>
            <a:round/>
            <a:headEnd/>
            <a:tailEnd/>
          </a:ln>
        </p:spPr>
        <p:txBody>
          <a:bodyPr wrap="none" lIns="82945" tIns="41473" rIns="82945" bIns="41473" anchor="ctr"/>
          <a:lstStyle/>
          <a:p>
            <a:pPr defTabSz="407988" hangingPunct="0">
              <a:lnSpc>
                <a:spcPct val="93000"/>
              </a:lnSpc>
              <a:buClr>
                <a:srgbClr val="000000"/>
              </a:buClr>
              <a:buSzPct val="45000"/>
              <a:buFont typeface="StarSymbol" charset="0"/>
              <a:buNone/>
            </a:pPr>
            <a:endParaRPr lang="fr-FR" sz="2200">
              <a:solidFill>
                <a:srgbClr val="000000"/>
              </a:solidFill>
              <a:ea typeface="MS PGothic" charset="0"/>
              <a:cs typeface="MS PGothic" charset="0"/>
            </a:endParaRPr>
          </a:p>
        </p:txBody>
      </p:sp>
      <p:sp>
        <p:nvSpPr>
          <p:cNvPr id="4101" name="Rectangle 5"/>
          <p:cNvSpPr>
            <a:spLocks noChangeArrowheads="1"/>
          </p:cNvSpPr>
          <p:nvPr/>
        </p:nvSpPr>
        <p:spPr bwMode="auto">
          <a:xfrm>
            <a:off x="228600" y="1066800"/>
            <a:ext cx="8915400"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lstStyle/>
          <a:p>
            <a:pPr eaLnBrk="0" hangingPunct="0">
              <a:lnSpc>
                <a:spcPct val="120000"/>
              </a:lnSpc>
            </a:pPr>
            <a:r>
              <a:rPr lang="en-US" sz="2300">
                <a:solidFill>
                  <a:schemeClr val="tx2"/>
                </a:solidFill>
              </a:rPr>
              <a:t>The Big Picture  : WAS 8.0</a:t>
            </a:r>
            <a:br>
              <a:rPr lang="en-US" sz="2300">
                <a:solidFill>
                  <a:schemeClr val="tx2"/>
                </a:solidFill>
              </a:rPr>
            </a:br>
            <a:r>
              <a:rPr lang="en-US" sz="1800" b="1" i="1">
                <a:solidFill>
                  <a:schemeClr val="tx2"/>
                </a:solidFill>
              </a:rPr>
              <a:t>Vertically Integrated &amp; Horizontally Fit for Purpose</a:t>
            </a:r>
          </a:p>
        </p:txBody>
      </p:sp>
      <p:sp>
        <p:nvSpPr>
          <p:cNvPr id="4102" name="Text Box 6"/>
          <p:cNvSpPr txBox="1">
            <a:spLocks noChangeArrowheads="1"/>
          </p:cNvSpPr>
          <p:nvPr/>
        </p:nvSpPr>
        <p:spPr bwMode="invGray">
          <a:xfrm>
            <a:off x="1955800" y="2152650"/>
            <a:ext cx="601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49263" eaLnBrk="0" hangingPunct="0">
              <a:defRPr sz="1600">
                <a:solidFill>
                  <a:schemeClr val="tx1"/>
                </a:solidFill>
                <a:latin typeface="Arial" charset="0"/>
                <a:ea typeface="ＭＳ Ｐゴシック" charset="0"/>
                <a:cs typeface="Arial" charset="0"/>
              </a:defRPr>
            </a:lvl1pPr>
            <a:lvl2pPr marL="742950" indent="-285750" defTabSz="449263" eaLnBrk="0" hangingPunct="0">
              <a:defRPr sz="1600">
                <a:solidFill>
                  <a:schemeClr val="tx1"/>
                </a:solidFill>
                <a:latin typeface="Arial" charset="0"/>
                <a:ea typeface="Arial" charset="0"/>
                <a:cs typeface="Arial" charset="0"/>
              </a:defRPr>
            </a:lvl2pPr>
            <a:lvl3pPr marL="1143000" indent="-228600" defTabSz="449263" eaLnBrk="0" hangingPunct="0">
              <a:defRPr sz="1600">
                <a:solidFill>
                  <a:schemeClr val="tx1"/>
                </a:solidFill>
                <a:latin typeface="Arial" charset="0"/>
                <a:ea typeface="Arial" charset="0"/>
                <a:cs typeface="Arial" charset="0"/>
              </a:defRPr>
            </a:lvl3pPr>
            <a:lvl4pPr marL="1600200" indent="-228600" defTabSz="449263" eaLnBrk="0" hangingPunct="0">
              <a:defRPr sz="1600">
                <a:solidFill>
                  <a:schemeClr val="tx1"/>
                </a:solidFill>
                <a:latin typeface="Arial" charset="0"/>
                <a:ea typeface="Arial" charset="0"/>
                <a:cs typeface="Arial" charset="0"/>
              </a:defRPr>
            </a:lvl4pPr>
            <a:lvl5pPr marL="2057400" indent="-228600" defTabSz="449263" eaLnBrk="0" hangingPunct="0">
              <a:defRPr sz="1600">
                <a:solidFill>
                  <a:schemeClr val="tx1"/>
                </a:solidFill>
                <a:latin typeface="Arial" charset="0"/>
                <a:ea typeface="Arial" charset="0"/>
                <a:cs typeface="Arial" charset="0"/>
              </a:defRPr>
            </a:lvl5pPr>
            <a:lvl6pPr marL="2514600" indent="-228600" defTabSz="449263"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defTabSz="449263"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defTabSz="449263"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defTabSz="449263"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r>
              <a:rPr lang="en-US" sz="1400" b="1">
                <a:ea typeface="MS PGothic" charset="0"/>
                <a:cs typeface="MS PGothic" charset="0"/>
              </a:rPr>
              <a:t>IBM Workload Deployer (Images, Topologies, Patterns)</a:t>
            </a:r>
          </a:p>
        </p:txBody>
      </p:sp>
      <p:sp>
        <p:nvSpPr>
          <p:cNvPr id="4103" name="Text Box 7"/>
          <p:cNvSpPr txBox="1">
            <a:spLocks noChangeArrowheads="1"/>
          </p:cNvSpPr>
          <p:nvPr/>
        </p:nvSpPr>
        <p:spPr bwMode="invGray">
          <a:xfrm>
            <a:off x="1978025" y="2836863"/>
            <a:ext cx="5942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49263" eaLnBrk="0" hangingPunct="0">
              <a:defRPr sz="1600">
                <a:solidFill>
                  <a:schemeClr val="tx1"/>
                </a:solidFill>
                <a:latin typeface="Arial" charset="0"/>
                <a:ea typeface="ＭＳ Ｐゴシック" charset="0"/>
                <a:cs typeface="Arial" charset="0"/>
              </a:defRPr>
            </a:lvl1pPr>
            <a:lvl2pPr marL="742950" indent="-285750" defTabSz="449263" eaLnBrk="0" hangingPunct="0">
              <a:defRPr sz="1600">
                <a:solidFill>
                  <a:schemeClr val="tx1"/>
                </a:solidFill>
                <a:latin typeface="Arial" charset="0"/>
                <a:ea typeface="Arial" charset="0"/>
                <a:cs typeface="Arial" charset="0"/>
              </a:defRPr>
            </a:lvl2pPr>
            <a:lvl3pPr marL="1143000" indent="-228600" defTabSz="449263" eaLnBrk="0" hangingPunct="0">
              <a:defRPr sz="1600">
                <a:solidFill>
                  <a:schemeClr val="tx1"/>
                </a:solidFill>
                <a:latin typeface="Arial" charset="0"/>
                <a:ea typeface="Arial" charset="0"/>
                <a:cs typeface="Arial" charset="0"/>
              </a:defRPr>
            </a:lvl3pPr>
            <a:lvl4pPr marL="1600200" indent="-228600" defTabSz="449263" eaLnBrk="0" hangingPunct="0">
              <a:defRPr sz="1600">
                <a:solidFill>
                  <a:schemeClr val="tx1"/>
                </a:solidFill>
                <a:latin typeface="Arial" charset="0"/>
                <a:ea typeface="Arial" charset="0"/>
                <a:cs typeface="Arial" charset="0"/>
              </a:defRPr>
            </a:lvl4pPr>
            <a:lvl5pPr marL="2057400" indent="-228600" defTabSz="449263" eaLnBrk="0" hangingPunct="0">
              <a:defRPr sz="1600">
                <a:solidFill>
                  <a:schemeClr val="tx1"/>
                </a:solidFill>
                <a:latin typeface="Arial" charset="0"/>
                <a:ea typeface="Arial" charset="0"/>
                <a:cs typeface="Arial" charset="0"/>
              </a:defRPr>
            </a:lvl5pPr>
            <a:lvl6pPr marL="2514600" indent="-228600" defTabSz="449263"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defTabSz="449263"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defTabSz="449263"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defTabSz="449263"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r>
              <a:rPr lang="en-US" sz="1400" b="1">
                <a:ea typeface="MS PGothic" charset="0"/>
                <a:cs typeface="MS PGothic" charset="0"/>
              </a:rPr>
              <a:t>WebSphere Virtual Enterprise (Intelligent Mgmt Pack)</a:t>
            </a:r>
          </a:p>
        </p:txBody>
      </p:sp>
      <p:sp>
        <p:nvSpPr>
          <p:cNvPr id="4104" name="Line 8"/>
          <p:cNvSpPr>
            <a:spLocks noChangeShapeType="1"/>
          </p:cNvSpPr>
          <p:nvPr/>
        </p:nvSpPr>
        <p:spPr bwMode="invGray">
          <a:xfrm>
            <a:off x="1690688" y="4541838"/>
            <a:ext cx="6629400" cy="0"/>
          </a:xfrm>
          <a:prstGeom prst="line">
            <a:avLst/>
          </a:prstGeom>
          <a:noFill/>
          <a:ln w="38100">
            <a:solidFill>
              <a:schemeClr val="bg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105" name="Line 9"/>
          <p:cNvSpPr>
            <a:spLocks noChangeShapeType="1"/>
          </p:cNvSpPr>
          <p:nvPr/>
        </p:nvSpPr>
        <p:spPr bwMode="invGray">
          <a:xfrm>
            <a:off x="1668463" y="3459163"/>
            <a:ext cx="6629400" cy="0"/>
          </a:xfrm>
          <a:prstGeom prst="line">
            <a:avLst/>
          </a:prstGeom>
          <a:noFill/>
          <a:ln w="38100">
            <a:solidFill>
              <a:schemeClr val="bg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106" name="Text Box 10"/>
          <p:cNvSpPr txBox="1">
            <a:spLocks noChangeArrowheads="1"/>
          </p:cNvSpPr>
          <p:nvPr/>
        </p:nvSpPr>
        <p:spPr bwMode="black">
          <a:xfrm>
            <a:off x="57150" y="3424238"/>
            <a:ext cx="146367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49263" eaLnBrk="0" hangingPunct="0">
              <a:defRPr sz="1600">
                <a:solidFill>
                  <a:schemeClr val="tx1"/>
                </a:solidFill>
                <a:latin typeface="Arial" charset="0"/>
                <a:ea typeface="ＭＳ Ｐゴシック" charset="0"/>
                <a:cs typeface="Arial" charset="0"/>
              </a:defRPr>
            </a:lvl1pPr>
            <a:lvl2pPr marL="742950" indent="-285750" defTabSz="449263" eaLnBrk="0" hangingPunct="0">
              <a:defRPr sz="1600">
                <a:solidFill>
                  <a:schemeClr val="tx1"/>
                </a:solidFill>
                <a:latin typeface="Arial" charset="0"/>
                <a:ea typeface="Arial" charset="0"/>
                <a:cs typeface="Arial" charset="0"/>
              </a:defRPr>
            </a:lvl2pPr>
            <a:lvl3pPr marL="1143000" indent="-228600" defTabSz="449263" eaLnBrk="0" hangingPunct="0">
              <a:defRPr sz="1600">
                <a:solidFill>
                  <a:schemeClr val="tx1"/>
                </a:solidFill>
                <a:latin typeface="Arial" charset="0"/>
                <a:ea typeface="Arial" charset="0"/>
                <a:cs typeface="Arial" charset="0"/>
              </a:defRPr>
            </a:lvl3pPr>
            <a:lvl4pPr marL="1600200" indent="-228600" defTabSz="449263" eaLnBrk="0" hangingPunct="0">
              <a:defRPr sz="1600">
                <a:solidFill>
                  <a:schemeClr val="tx1"/>
                </a:solidFill>
                <a:latin typeface="Arial" charset="0"/>
                <a:ea typeface="Arial" charset="0"/>
                <a:cs typeface="Arial" charset="0"/>
              </a:defRPr>
            </a:lvl4pPr>
            <a:lvl5pPr marL="2057400" indent="-228600" defTabSz="449263" eaLnBrk="0" hangingPunct="0">
              <a:defRPr sz="1600">
                <a:solidFill>
                  <a:schemeClr val="tx1"/>
                </a:solidFill>
                <a:latin typeface="Arial" charset="0"/>
                <a:ea typeface="Arial" charset="0"/>
                <a:cs typeface="Arial" charset="0"/>
              </a:defRPr>
            </a:lvl5pPr>
            <a:lvl6pPr marL="2514600" indent="-228600" defTabSz="449263"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defTabSz="449263"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defTabSz="449263"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defTabSz="449263" eaLnBrk="0" fontAlgn="base" hangingPunct="0">
              <a:spcBef>
                <a:spcPct val="0"/>
              </a:spcBef>
              <a:spcAft>
                <a:spcPct val="0"/>
              </a:spcAft>
              <a:defRPr sz="1600">
                <a:solidFill>
                  <a:schemeClr val="tx1"/>
                </a:solidFill>
                <a:latin typeface="Arial" charset="0"/>
                <a:ea typeface="Arial" charset="0"/>
                <a:cs typeface="Arial" charset="0"/>
              </a:defRPr>
            </a:lvl9pPr>
          </a:lstStyle>
          <a:p>
            <a:pPr algn="r" eaLnBrk="1" hangingPunct="1">
              <a:lnSpc>
                <a:spcPct val="105000"/>
              </a:lnSpc>
            </a:pPr>
            <a:r>
              <a:rPr lang="en-US" sz="1400">
                <a:solidFill>
                  <a:schemeClr val="bg2"/>
                </a:solidFill>
                <a:ea typeface="MS PGothic" charset="0"/>
                <a:cs typeface="MS PGothic" charset="0"/>
              </a:rPr>
              <a:t>Batch Processing &amp; Distributed Caching</a:t>
            </a:r>
          </a:p>
        </p:txBody>
      </p:sp>
      <p:sp>
        <p:nvSpPr>
          <p:cNvPr id="4107" name="Text Box 11"/>
          <p:cNvSpPr txBox="1">
            <a:spLocks noChangeArrowheads="1"/>
          </p:cNvSpPr>
          <p:nvPr/>
        </p:nvSpPr>
        <p:spPr bwMode="black">
          <a:xfrm>
            <a:off x="252413" y="2112963"/>
            <a:ext cx="1370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49263" eaLnBrk="0" hangingPunct="0">
              <a:defRPr sz="1600">
                <a:solidFill>
                  <a:schemeClr val="tx1"/>
                </a:solidFill>
                <a:latin typeface="Arial" charset="0"/>
                <a:ea typeface="ＭＳ Ｐゴシック" charset="0"/>
                <a:cs typeface="Arial" charset="0"/>
              </a:defRPr>
            </a:lvl1pPr>
            <a:lvl2pPr marL="742950" indent="-285750" defTabSz="449263" eaLnBrk="0" hangingPunct="0">
              <a:defRPr sz="1600">
                <a:solidFill>
                  <a:schemeClr val="tx1"/>
                </a:solidFill>
                <a:latin typeface="Arial" charset="0"/>
                <a:ea typeface="Arial" charset="0"/>
                <a:cs typeface="Arial" charset="0"/>
              </a:defRPr>
            </a:lvl2pPr>
            <a:lvl3pPr marL="1143000" indent="-228600" defTabSz="449263" eaLnBrk="0" hangingPunct="0">
              <a:defRPr sz="1600">
                <a:solidFill>
                  <a:schemeClr val="tx1"/>
                </a:solidFill>
                <a:latin typeface="Arial" charset="0"/>
                <a:ea typeface="Arial" charset="0"/>
                <a:cs typeface="Arial" charset="0"/>
              </a:defRPr>
            </a:lvl3pPr>
            <a:lvl4pPr marL="1600200" indent="-228600" defTabSz="449263" eaLnBrk="0" hangingPunct="0">
              <a:defRPr sz="1600">
                <a:solidFill>
                  <a:schemeClr val="tx1"/>
                </a:solidFill>
                <a:latin typeface="Arial" charset="0"/>
                <a:ea typeface="Arial" charset="0"/>
                <a:cs typeface="Arial" charset="0"/>
              </a:defRPr>
            </a:lvl4pPr>
            <a:lvl5pPr marL="2057400" indent="-228600" defTabSz="449263" eaLnBrk="0" hangingPunct="0">
              <a:defRPr sz="1600">
                <a:solidFill>
                  <a:schemeClr val="tx1"/>
                </a:solidFill>
                <a:latin typeface="Arial" charset="0"/>
                <a:ea typeface="Arial" charset="0"/>
                <a:cs typeface="Arial" charset="0"/>
              </a:defRPr>
            </a:lvl5pPr>
            <a:lvl6pPr marL="2514600" indent="-228600" defTabSz="449263"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defTabSz="449263"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defTabSz="449263"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defTabSz="449263" eaLnBrk="0" fontAlgn="base" hangingPunct="0">
              <a:spcBef>
                <a:spcPct val="0"/>
              </a:spcBef>
              <a:spcAft>
                <a:spcPct val="0"/>
              </a:spcAft>
              <a:defRPr sz="1600">
                <a:solidFill>
                  <a:schemeClr val="tx1"/>
                </a:solidFill>
                <a:latin typeface="Arial" charset="0"/>
                <a:ea typeface="Arial" charset="0"/>
                <a:cs typeface="Arial" charset="0"/>
              </a:defRPr>
            </a:lvl9pPr>
          </a:lstStyle>
          <a:p>
            <a:pPr algn="r" eaLnBrk="1" hangingPunct="1">
              <a:lnSpc>
                <a:spcPct val="110000"/>
              </a:lnSpc>
            </a:pPr>
            <a:r>
              <a:rPr lang="en-US" sz="1400">
                <a:solidFill>
                  <a:schemeClr val="bg2"/>
                </a:solidFill>
                <a:ea typeface="MS PGothic" charset="0"/>
                <a:cs typeface="MS PGothic" charset="0"/>
              </a:rPr>
              <a:t>Operational Management &amp; Efficiency</a:t>
            </a:r>
          </a:p>
        </p:txBody>
      </p:sp>
      <p:sp>
        <p:nvSpPr>
          <p:cNvPr id="4108" name="Text Box 12"/>
          <p:cNvSpPr txBox="1">
            <a:spLocks noChangeArrowheads="1"/>
          </p:cNvSpPr>
          <p:nvPr/>
        </p:nvSpPr>
        <p:spPr bwMode="black">
          <a:xfrm>
            <a:off x="155575" y="4721225"/>
            <a:ext cx="14478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49263" eaLnBrk="0" hangingPunct="0">
              <a:defRPr sz="1600">
                <a:solidFill>
                  <a:schemeClr val="tx1"/>
                </a:solidFill>
                <a:latin typeface="Arial" charset="0"/>
                <a:ea typeface="ＭＳ Ｐゴシック" charset="0"/>
                <a:cs typeface="Arial" charset="0"/>
              </a:defRPr>
            </a:lvl1pPr>
            <a:lvl2pPr marL="742950" indent="-285750" defTabSz="449263" eaLnBrk="0" hangingPunct="0">
              <a:defRPr sz="1600">
                <a:solidFill>
                  <a:schemeClr val="tx1"/>
                </a:solidFill>
                <a:latin typeface="Arial" charset="0"/>
                <a:ea typeface="Arial" charset="0"/>
                <a:cs typeface="Arial" charset="0"/>
              </a:defRPr>
            </a:lvl2pPr>
            <a:lvl3pPr marL="1143000" indent="-228600" defTabSz="449263" eaLnBrk="0" hangingPunct="0">
              <a:defRPr sz="1600">
                <a:solidFill>
                  <a:schemeClr val="tx1"/>
                </a:solidFill>
                <a:latin typeface="Arial" charset="0"/>
                <a:ea typeface="Arial" charset="0"/>
                <a:cs typeface="Arial" charset="0"/>
              </a:defRPr>
            </a:lvl3pPr>
            <a:lvl4pPr marL="1600200" indent="-228600" defTabSz="449263" eaLnBrk="0" hangingPunct="0">
              <a:defRPr sz="1600">
                <a:solidFill>
                  <a:schemeClr val="tx1"/>
                </a:solidFill>
                <a:latin typeface="Arial" charset="0"/>
                <a:ea typeface="Arial" charset="0"/>
                <a:cs typeface="Arial" charset="0"/>
              </a:defRPr>
            </a:lvl4pPr>
            <a:lvl5pPr marL="2057400" indent="-228600" defTabSz="449263" eaLnBrk="0" hangingPunct="0">
              <a:defRPr sz="1600">
                <a:solidFill>
                  <a:schemeClr val="tx1"/>
                </a:solidFill>
                <a:latin typeface="Arial" charset="0"/>
                <a:ea typeface="Arial" charset="0"/>
                <a:cs typeface="Arial" charset="0"/>
              </a:defRPr>
            </a:lvl5pPr>
            <a:lvl6pPr marL="2514600" indent="-228600" defTabSz="449263"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defTabSz="449263"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defTabSz="449263"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defTabSz="449263" eaLnBrk="0" fontAlgn="base" hangingPunct="0">
              <a:spcBef>
                <a:spcPct val="0"/>
              </a:spcBef>
              <a:spcAft>
                <a:spcPct val="0"/>
              </a:spcAft>
              <a:defRPr sz="1600">
                <a:solidFill>
                  <a:schemeClr val="tx1"/>
                </a:solidFill>
                <a:latin typeface="Arial" charset="0"/>
                <a:ea typeface="Arial" charset="0"/>
                <a:cs typeface="Arial" charset="0"/>
              </a:defRPr>
            </a:lvl9pPr>
          </a:lstStyle>
          <a:p>
            <a:pPr algn="r" eaLnBrk="1" hangingPunct="1">
              <a:lnSpc>
                <a:spcPct val="105000"/>
              </a:lnSpc>
            </a:pPr>
            <a:r>
              <a:rPr lang="en-US" sz="1400">
                <a:solidFill>
                  <a:schemeClr val="bg2"/>
                </a:solidFill>
                <a:ea typeface="MS PGothic" charset="0"/>
                <a:cs typeface="MS PGothic" charset="0"/>
              </a:rPr>
              <a:t>Fit for Purpose Foundations &amp; Programming Models</a:t>
            </a:r>
          </a:p>
        </p:txBody>
      </p:sp>
      <p:sp>
        <p:nvSpPr>
          <p:cNvPr id="4109" name="AutoShape 15"/>
          <p:cNvSpPr>
            <a:spLocks noChangeArrowheads="1"/>
          </p:cNvSpPr>
          <p:nvPr/>
        </p:nvSpPr>
        <p:spPr bwMode="auto">
          <a:xfrm>
            <a:off x="1901825" y="5892800"/>
            <a:ext cx="6172200" cy="381000"/>
          </a:xfrm>
          <a:prstGeom prst="roundRect">
            <a:avLst>
              <a:gd name="adj" fmla="val 20000"/>
            </a:avLst>
          </a:prstGeom>
          <a:gradFill rotWithShape="1">
            <a:gsLst>
              <a:gs pos="0">
                <a:srgbClr val="FFFFB7"/>
              </a:gs>
              <a:gs pos="100000">
                <a:srgbClr val="E3E3A3"/>
              </a:gs>
            </a:gsLst>
            <a:lin ang="5400000" scaled="1"/>
          </a:gradFill>
          <a:ln w="19050">
            <a:solidFill>
              <a:schemeClr val="hlink"/>
            </a:solidFill>
            <a:round/>
            <a:headEnd/>
            <a:tailEnd/>
          </a:ln>
        </p:spPr>
        <p:txBody>
          <a:bodyPr wrap="none" lIns="82945" tIns="41473" rIns="82945" bIns="41473" anchor="ctr"/>
          <a:lstStyle/>
          <a:p>
            <a:pPr defTabSz="407988" hangingPunct="0">
              <a:lnSpc>
                <a:spcPct val="93000"/>
              </a:lnSpc>
              <a:buClr>
                <a:srgbClr val="000000"/>
              </a:buClr>
              <a:buSzPct val="45000"/>
              <a:buFont typeface="StarSymbol" charset="0"/>
              <a:buNone/>
            </a:pPr>
            <a:endParaRPr lang="fr-FR" sz="2200">
              <a:solidFill>
                <a:srgbClr val="000000"/>
              </a:solidFill>
              <a:ea typeface="MS PGothic" charset="0"/>
              <a:cs typeface="MS PGothic" charset="0"/>
            </a:endParaRPr>
          </a:p>
        </p:txBody>
      </p:sp>
      <p:sp>
        <p:nvSpPr>
          <p:cNvPr id="4110" name="AutoShape 16"/>
          <p:cNvSpPr>
            <a:spLocks noChangeArrowheads="1"/>
          </p:cNvSpPr>
          <p:nvPr/>
        </p:nvSpPr>
        <p:spPr bwMode="auto">
          <a:xfrm>
            <a:off x="1901825" y="4699000"/>
            <a:ext cx="6156325" cy="1128713"/>
          </a:xfrm>
          <a:prstGeom prst="roundRect">
            <a:avLst>
              <a:gd name="adj" fmla="val 9801"/>
            </a:avLst>
          </a:prstGeom>
          <a:gradFill rotWithShape="1">
            <a:gsLst>
              <a:gs pos="0">
                <a:srgbClr val="FFFFB7"/>
              </a:gs>
              <a:gs pos="100000">
                <a:srgbClr val="E3E3A3"/>
              </a:gs>
            </a:gsLst>
            <a:lin ang="5400000" scaled="1"/>
          </a:gradFill>
          <a:ln w="19050">
            <a:solidFill>
              <a:schemeClr val="hlink"/>
            </a:solidFill>
            <a:round/>
            <a:headEnd/>
            <a:tailEnd/>
          </a:ln>
        </p:spPr>
        <p:txBody>
          <a:bodyPr wrap="none" lIns="82945" tIns="41473" rIns="82945" bIns="41473" anchor="ctr"/>
          <a:lstStyle/>
          <a:p>
            <a:pPr defTabSz="407988" hangingPunct="0">
              <a:lnSpc>
                <a:spcPct val="93000"/>
              </a:lnSpc>
              <a:buClr>
                <a:srgbClr val="000000"/>
              </a:buClr>
              <a:buSzPct val="45000"/>
              <a:buFont typeface="StarSymbol" charset="0"/>
              <a:buNone/>
            </a:pPr>
            <a:endParaRPr lang="fr-FR" sz="2200">
              <a:solidFill>
                <a:srgbClr val="000000"/>
              </a:solidFill>
              <a:ea typeface="MS PGothic" charset="0"/>
              <a:cs typeface="MS PGothic" charset="0"/>
            </a:endParaRPr>
          </a:p>
        </p:txBody>
      </p:sp>
      <p:sp>
        <p:nvSpPr>
          <p:cNvPr id="4111" name="Text Box 17"/>
          <p:cNvSpPr txBox="1">
            <a:spLocks noChangeArrowheads="1"/>
          </p:cNvSpPr>
          <p:nvPr/>
        </p:nvSpPr>
        <p:spPr bwMode="black">
          <a:xfrm>
            <a:off x="2085975" y="5903913"/>
            <a:ext cx="556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49263" eaLnBrk="0" hangingPunct="0">
              <a:defRPr sz="1600">
                <a:solidFill>
                  <a:schemeClr val="tx1"/>
                </a:solidFill>
                <a:latin typeface="Arial" charset="0"/>
                <a:ea typeface="ＭＳ Ｐゴシック" charset="0"/>
                <a:cs typeface="Arial" charset="0"/>
              </a:defRPr>
            </a:lvl1pPr>
            <a:lvl2pPr marL="742950" indent="-285750" defTabSz="449263" eaLnBrk="0" hangingPunct="0">
              <a:defRPr sz="1600">
                <a:solidFill>
                  <a:schemeClr val="tx1"/>
                </a:solidFill>
                <a:latin typeface="Arial" charset="0"/>
                <a:ea typeface="Arial" charset="0"/>
                <a:cs typeface="Arial" charset="0"/>
              </a:defRPr>
            </a:lvl2pPr>
            <a:lvl3pPr marL="1143000" indent="-228600" defTabSz="449263" eaLnBrk="0" hangingPunct="0">
              <a:defRPr sz="1600">
                <a:solidFill>
                  <a:schemeClr val="tx1"/>
                </a:solidFill>
                <a:latin typeface="Arial" charset="0"/>
                <a:ea typeface="Arial" charset="0"/>
                <a:cs typeface="Arial" charset="0"/>
              </a:defRPr>
            </a:lvl3pPr>
            <a:lvl4pPr marL="1600200" indent="-228600" defTabSz="449263" eaLnBrk="0" hangingPunct="0">
              <a:defRPr sz="1600">
                <a:solidFill>
                  <a:schemeClr val="tx1"/>
                </a:solidFill>
                <a:latin typeface="Arial" charset="0"/>
                <a:ea typeface="Arial" charset="0"/>
                <a:cs typeface="Arial" charset="0"/>
              </a:defRPr>
            </a:lvl4pPr>
            <a:lvl5pPr marL="2057400" indent="-228600" defTabSz="449263" eaLnBrk="0" hangingPunct="0">
              <a:defRPr sz="1600">
                <a:solidFill>
                  <a:schemeClr val="tx1"/>
                </a:solidFill>
                <a:latin typeface="Arial" charset="0"/>
                <a:ea typeface="Arial" charset="0"/>
                <a:cs typeface="Arial" charset="0"/>
              </a:defRPr>
            </a:lvl5pPr>
            <a:lvl6pPr marL="2514600" indent="-228600" defTabSz="449263"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defTabSz="449263"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defTabSz="449263"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defTabSz="449263"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r>
              <a:rPr lang="en-US" sz="1400" b="1">
                <a:solidFill>
                  <a:schemeClr val="bg2"/>
                </a:solidFill>
                <a:ea typeface="MS PGothic" charset="0"/>
                <a:cs typeface="MS PGothic" charset="0"/>
              </a:rPr>
              <a:t>IBM JVM</a:t>
            </a:r>
          </a:p>
        </p:txBody>
      </p:sp>
      <p:sp>
        <p:nvSpPr>
          <p:cNvPr id="4112" name="Text Box 18"/>
          <p:cNvSpPr txBox="1">
            <a:spLocks noChangeArrowheads="1"/>
          </p:cNvSpPr>
          <p:nvPr/>
        </p:nvSpPr>
        <p:spPr bwMode="black">
          <a:xfrm>
            <a:off x="2019300" y="5208588"/>
            <a:ext cx="58562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49263" eaLnBrk="0" hangingPunct="0">
              <a:defRPr sz="1600">
                <a:solidFill>
                  <a:schemeClr val="tx1"/>
                </a:solidFill>
                <a:latin typeface="Arial" charset="0"/>
                <a:ea typeface="ＭＳ Ｐゴシック" charset="0"/>
                <a:cs typeface="Arial" charset="0"/>
              </a:defRPr>
            </a:lvl1pPr>
            <a:lvl2pPr marL="742950" indent="-285750" defTabSz="449263" eaLnBrk="0" hangingPunct="0">
              <a:defRPr sz="1600">
                <a:solidFill>
                  <a:schemeClr val="tx1"/>
                </a:solidFill>
                <a:latin typeface="Arial" charset="0"/>
                <a:ea typeface="Arial" charset="0"/>
                <a:cs typeface="Arial" charset="0"/>
              </a:defRPr>
            </a:lvl2pPr>
            <a:lvl3pPr marL="1143000" indent="-228600" defTabSz="449263" eaLnBrk="0" hangingPunct="0">
              <a:defRPr sz="1600">
                <a:solidFill>
                  <a:schemeClr val="tx1"/>
                </a:solidFill>
                <a:latin typeface="Arial" charset="0"/>
                <a:ea typeface="Arial" charset="0"/>
                <a:cs typeface="Arial" charset="0"/>
              </a:defRPr>
            </a:lvl3pPr>
            <a:lvl4pPr marL="1600200" indent="-228600" defTabSz="449263" eaLnBrk="0" hangingPunct="0">
              <a:defRPr sz="1600">
                <a:solidFill>
                  <a:schemeClr val="tx1"/>
                </a:solidFill>
                <a:latin typeface="Arial" charset="0"/>
                <a:ea typeface="Arial" charset="0"/>
                <a:cs typeface="Arial" charset="0"/>
              </a:defRPr>
            </a:lvl4pPr>
            <a:lvl5pPr marL="2057400" indent="-228600" defTabSz="449263" eaLnBrk="0" hangingPunct="0">
              <a:defRPr sz="1600">
                <a:solidFill>
                  <a:schemeClr val="tx1"/>
                </a:solidFill>
                <a:latin typeface="Arial" charset="0"/>
                <a:ea typeface="Arial" charset="0"/>
                <a:cs typeface="Arial" charset="0"/>
              </a:defRPr>
            </a:lvl5pPr>
            <a:lvl6pPr marL="2514600" indent="-228600" defTabSz="449263"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defTabSz="449263"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defTabSz="449263"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defTabSz="449263"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r>
              <a:rPr lang="en-US" sz="1400" b="1">
                <a:solidFill>
                  <a:schemeClr val="bg2"/>
                </a:solidFill>
                <a:ea typeface="MS PGothic" charset="0"/>
                <a:cs typeface="MS PGothic" charset="0"/>
              </a:rPr>
              <a:t>WebSphere Application Server</a:t>
            </a:r>
          </a:p>
          <a:p>
            <a:pPr algn="ctr" eaLnBrk="1" hangingPunct="1"/>
            <a:r>
              <a:rPr lang="en-US" sz="1400" b="1">
                <a:solidFill>
                  <a:schemeClr val="bg2"/>
                </a:solidFill>
                <a:ea typeface="MS PGothic" charset="0"/>
                <a:cs typeface="MS PGothic" charset="0"/>
              </a:rPr>
              <a:t>Foundation</a:t>
            </a:r>
          </a:p>
        </p:txBody>
      </p:sp>
      <p:sp>
        <p:nvSpPr>
          <p:cNvPr id="4113" name="AutoShape 21"/>
          <p:cNvSpPr>
            <a:spLocks noChangeArrowheads="1"/>
          </p:cNvSpPr>
          <p:nvPr/>
        </p:nvSpPr>
        <p:spPr bwMode="auto">
          <a:xfrm>
            <a:off x="2054225" y="4889500"/>
            <a:ext cx="5824538" cy="228600"/>
          </a:xfrm>
          <a:prstGeom prst="roundRect">
            <a:avLst>
              <a:gd name="adj" fmla="val 40278"/>
            </a:avLst>
          </a:prstGeom>
          <a:noFill/>
          <a:ln w="19050">
            <a:solidFill>
              <a:srgbClr val="5F5F5F"/>
            </a:solidFill>
            <a:prstDash val="dash"/>
            <a:round/>
            <a:headEnd/>
            <a:tailEnd/>
          </a:ln>
          <a:extLst>
            <a:ext uri="{909E8E84-426E-40dd-AFC4-6F175D3DCCD1}">
              <a14:hiddenFill xmlns:a14="http://schemas.microsoft.com/office/drawing/2010/main">
                <a:solidFill>
                  <a:srgbClr val="FFFFFF"/>
                </a:solidFill>
              </a14:hiddenFill>
            </a:ext>
          </a:extLst>
        </p:spPr>
        <p:txBody>
          <a:bodyPr wrap="none" lIns="82945" tIns="41473" rIns="82945" bIns="41473" anchor="ctr"/>
          <a:lstStyle/>
          <a:p>
            <a:pPr defTabSz="407988" hangingPunct="0">
              <a:lnSpc>
                <a:spcPct val="93000"/>
              </a:lnSpc>
              <a:buClr>
                <a:srgbClr val="000000"/>
              </a:buClr>
              <a:buSzPct val="45000"/>
              <a:buFont typeface="StarSymbol" charset="0"/>
              <a:buNone/>
            </a:pPr>
            <a:endParaRPr lang="fr-FR" sz="2200">
              <a:solidFill>
                <a:srgbClr val="000000"/>
              </a:solidFill>
              <a:ea typeface="MS PGothic" charset="0"/>
              <a:cs typeface="MS PGothic" charset="0"/>
            </a:endParaRPr>
          </a:p>
        </p:txBody>
      </p:sp>
      <p:sp>
        <p:nvSpPr>
          <p:cNvPr id="4114" name="Text Box 22"/>
          <p:cNvSpPr txBox="1">
            <a:spLocks noChangeArrowheads="1"/>
          </p:cNvSpPr>
          <p:nvPr/>
        </p:nvSpPr>
        <p:spPr bwMode="black">
          <a:xfrm>
            <a:off x="2193925" y="4864100"/>
            <a:ext cx="55499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15" tIns="45715" rIns="45715" bIns="45715">
            <a:spAutoFit/>
          </a:bodyPr>
          <a:lstStyle>
            <a:lvl1pPr defTabSz="449263" eaLnBrk="0" hangingPunct="0">
              <a:defRPr sz="1600">
                <a:solidFill>
                  <a:schemeClr val="tx1"/>
                </a:solidFill>
                <a:latin typeface="Arial" charset="0"/>
                <a:ea typeface="ＭＳ Ｐゴシック" charset="0"/>
                <a:cs typeface="Arial" charset="0"/>
              </a:defRPr>
            </a:lvl1pPr>
            <a:lvl2pPr marL="742950" indent="-285750" defTabSz="449263" eaLnBrk="0" hangingPunct="0">
              <a:defRPr sz="1600">
                <a:solidFill>
                  <a:schemeClr val="tx1"/>
                </a:solidFill>
                <a:latin typeface="Arial" charset="0"/>
                <a:ea typeface="Arial" charset="0"/>
                <a:cs typeface="Arial" charset="0"/>
              </a:defRPr>
            </a:lvl2pPr>
            <a:lvl3pPr marL="1143000" indent="-228600" defTabSz="449263" eaLnBrk="0" hangingPunct="0">
              <a:defRPr sz="1600">
                <a:solidFill>
                  <a:schemeClr val="tx1"/>
                </a:solidFill>
                <a:latin typeface="Arial" charset="0"/>
                <a:ea typeface="Arial" charset="0"/>
                <a:cs typeface="Arial" charset="0"/>
              </a:defRPr>
            </a:lvl3pPr>
            <a:lvl4pPr marL="1600200" indent="-228600" defTabSz="449263" eaLnBrk="0" hangingPunct="0">
              <a:defRPr sz="1600">
                <a:solidFill>
                  <a:schemeClr val="tx1"/>
                </a:solidFill>
                <a:latin typeface="Arial" charset="0"/>
                <a:ea typeface="Arial" charset="0"/>
                <a:cs typeface="Arial" charset="0"/>
              </a:defRPr>
            </a:lvl4pPr>
            <a:lvl5pPr marL="2057400" indent="-228600" defTabSz="449263" eaLnBrk="0" hangingPunct="0">
              <a:defRPr sz="1600">
                <a:solidFill>
                  <a:schemeClr val="tx1"/>
                </a:solidFill>
                <a:latin typeface="Arial" charset="0"/>
                <a:ea typeface="Arial" charset="0"/>
                <a:cs typeface="Arial" charset="0"/>
              </a:defRPr>
            </a:lvl5pPr>
            <a:lvl6pPr marL="2514600" indent="-228600" defTabSz="449263"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defTabSz="449263"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defTabSz="449263"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defTabSz="449263"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r>
              <a:rPr lang="en-US" sz="1200" b="1" i="1">
                <a:solidFill>
                  <a:schemeClr val="bg2"/>
                </a:solidFill>
                <a:ea typeface="MS PGothic" charset="0"/>
                <a:cs typeface="MS PGothic" charset="0"/>
              </a:rPr>
              <a:t>Feature Packs</a:t>
            </a:r>
          </a:p>
        </p:txBody>
      </p:sp>
      <p:sp>
        <p:nvSpPr>
          <p:cNvPr id="4115" name="AutoShape 23"/>
          <p:cNvSpPr>
            <a:spLocks noChangeArrowheads="1"/>
          </p:cNvSpPr>
          <p:nvPr/>
        </p:nvSpPr>
        <p:spPr bwMode="auto">
          <a:xfrm>
            <a:off x="4492625" y="3579813"/>
            <a:ext cx="3571875" cy="693737"/>
          </a:xfrm>
          <a:prstGeom prst="roundRect">
            <a:avLst>
              <a:gd name="adj" fmla="val 13602"/>
            </a:avLst>
          </a:prstGeom>
          <a:gradFill rotWithShape="1">
            <a:gsLst>
              <a:gs pos="0">
                <a:srgbClr val="B9DCFF"/>
              </a:gs>
              <a:gs pos="100000">
                <a:srgbClr val="7B93AA"/>
              </a:gs>
            </a:gsLst>
            <a:lin ang="5400000" scaled="1"/>
          </a:gradFill>
          <a:ln w="9525">
            <a:solidFill>
              <a:srgbClr val="8094AF"/>
            </a:solidFill>
            <a:round/>
            <a:headEnd/>
            <a:tailEnd/>
          </a:ln>
        </p:spPr>
        <p:txBody>
          <a:bodyPr wrap="none" lIns="82945" tIns="41473" rIns="82945" bIns="41473" anchor="ctr"/>
          <a:lstStyle/>
          <a:p>
            <a:pPr defTabSz="407988" hangingPunct="0">
              <a:lnSpc>
                <a:spcPct val="93000"/>
              </a:lnSpc>
              <a:buClr>
                <a:srgbClr val="000000"/>
              </a:buClr>
              <a:buSzPct val="45000"/>
              <a:buFont typeface="StarSymbol" charset="0"/>
              <a:buNone/>
            </a:pPr>
            <a:endParaRPr lang="fr-FR" sz="2200">
              <a:solidFill>
                <a:srgbClr val="000000"/>
              </a:solidFill>
              <a:ea typeface="MS PGothic" charset="0"/>
              <a:cs typeface="MS PGothic" charset="0"/>
            </a:endParaRPr>
          </a:p>
        </p:txBody>
      </p:sp>
      <p:sp>
        <p:nvSpPr>
          <p:cNvPr id="4116" name="Text Box 24"/>
          <p:cNvSpPr txBox="1">
            <a:spLocks noChangeArrowheads="1"/>
          </p:cNvSpPr>
          <p:nvPr/>
        </p:nvSpPr>
        <p:spPr bwMode="invGray">
          <a:xfrm>
            <a:off x="4602163" y="3656013"/>
            <a:ext cx="34274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15" tIns="45715" rIns="45715" bIns="45715">
            <a:spAutoFit/>
          </a:bodyPr>
          <a:lstStyle>
            <a:lvl1pPr defTabSz="449263" eaLnBrk="0" hangingPunct="0">
              <a:defRPr sz="1600">
                <a:solidFill>
                  <a:schemeClr val="tx1"/>
                </a:solidFill>
                <a:latin typeface="Arial" charset="0"/>
                <a:ea typeface="ＭＳ Ｐゴシック" charset="0"/>
                <a:cs typeface="Arial" charset="0"/>
              </a:defRPr>
            </a:lvl1pPr>
            <a:lvl2pPr marL="742950" indent="-285750" defTabSz="449263" eaLnBrk="0" hangingPunct="0">
              <a:defRPr sz="1600">
                <a:solidFill>
                  <a:schemeClr val="tx1"/>
                </a:solidFill>
                <a:latin typeface="Arial" charset="0"/>
                <a:ea typeface="Arial" charset="0"/>
                <a:cs typeface="Arial" charset="0"/>
              </a:defRPr>
            </a:lvl2pPr>
            <a:lvl3pPr marL="1143000" indent="-228600" defTabSz="449263" eaLnBrk="0" hangingPunct="0">
              <a:defRPr sz="1600">
                <a:solidFill>
                  <a:schemeClr val="tx1"/>
                </a:solidFill>
                <a:latin typeface="Arial" charset="0"/>
                <a:ea typeface="Arial" charset="0"/>
                <a:cs typeface="Arial" charset="0"/>
              </a:defRPr>
            </a:lvl3pPr>
            <a:lvl4pPr marL="1600200" indent="-228600" defTabSz="449263" eaLnBrk="0" hangingPunct="0">
              <a:defRPr sz="1600">
                <a:solidFill>
                  <a:schemeClr val="tx1"/>
                </a:solidFill>
                <a:latin typeface="Arial" charset="0"/>
                <a:ea typeface="Arial" charset="0"/>
                <a:cs typeface="Arial" charset="0"/>
              </a:defRPr>
            </a:lvl4pPr>
            <a:lvl5pPr marL="2057400" indent="-228600" defTabSz="449263" eaLnBrk="0" hangingPunct="0">
              <a:defRPr sz="1600">
                <a:solidFill>
                  <a:schemeClr val="tx1"/>
                </a:solidFill>
                <a:latin typeface="Arial" charset="0"/>
                <a:ea typeface="Arial" charset="0"/>
                <a:cs typeface="Arial" charset="0"/>
              </a:defRPr>
            </a:lvl5pPr>
            <a:lvl6pPr marL="2514600" indent="-228600" defTabSz="449263"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defTabSz="449263"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defTabSz="449263"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defTabSz="449263"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r>
              <a:rPr lang="en-US" sz="1400" b="1">
                <a:ea typeface="MS PGothic" charset="0"/>
                <a:cs typeface="MS PGothic" charset="0"/>
              </a:rPr>
              <a:t>WebSphere eXtreme Scale </a:t>
            </a:r>
          </a:p>
          <a:p>
            <a:pPr algn="ctr" eaLnBrk="1" hangingPunct="1"/>
            <a:r>
              <a:rPr lang="en-US" sz="1400" b="1">
                <a:ea typeface="MS PGothic" charset="0"/>
                <a:cs typeface="MS PGothic" charset="0"/>
              </a:rPr>
              <a:t>DataPower XC10</a:t>
            </a:r>
          </a:p>
        </p:txBody>
      </p:sp>
      <p:sp>
        <p:nvSpPr>
          <p:cNvPr id="4117" name="AutoShape 25"/>
          <p:cNvSpPr>
            <a:spLocks noChangeArrowheads="1"/>
          </p:cNvSpPr>
          <p:nvPr/>
        </p:nvSpPr>
        <p:spPr bwMode="auto">
          <a:xfrm>
            <a:off x="1901825" y="3579813"/>
            <a:ext cx="2447925" cy="693737"/>
          </a:xfrm>
          <a:prstGeom prst="roundRect">
            <a:avLst>
              <a:gd name="adj" fmla="val 13602"/>
            </a:avLst>
          </a:prstGeom>
          <a:gradFill rotWithShape="1">
            <a:gsLst>
              <a:gs pos="0">
                <a:srgbClr val="B9DCFF"/>
              </a:gs>
              <a:gs pos="100000">
                <a:srgbClr val="7B93AA"/>
              </a:gs>
            </a:gsLst>
            <a:lin ang="5400000" scaled="1"/>
          </a:gradFill>
          <a:ln w="9525">
            <a:solidFill>
              <a:srgbClr val="8094AF"/>
            </a:solidFill>
            <a:round/>
            <a:headEnd/>
            <a:tailEnd/>
          </a:ln>
        </p:spPr>
        <p:txBody>
          <a:bodyPr wrap="none" lIns="82945" tIns="41473" rIns="82945" bIns="41473" anchor="ctr"/>
          <a:lstStyle/>
          <a:p>
            <a:pPr defTabSz="407988" hangingPunct="0">
              <a:lnSpc>
                <a:spcPct val="93000"/>
              </a:lnSpc>
              <a:buClr>
                <a:srgbClr val="000000"/>
              </a:buClr>
              <a:buSzPct val="45000"/>
              <a:buFont typeface="StarSymbol" charset="0"/>
              <a:buNone/>
            </a:pPr>
            <a:endParaRPr lang="fr-FR" sz="2200">
              <a:solidFill>
                <a:srgbClr val="000000"/>
              </a:solidFill>
              <a:ea typeface="MS PGothic" charset="0"/>
              <a:cs typeface="MS PGothic" charset="0"/>
            </a:endParaRPr>
          </a:p>
        </p:txBody>
      </p:sp>
      <p:sp>
        <p:nvSpPr>
          <p:cNvPr id="4118" name="Text Box 26"/>
          <p:cNvSpPr txBox="1">
            <a:spLocks noChangeArrowheads="1"/>
          </p:cNvSpPr>
          <p:nvPr/>
        </p:nvSpPr>
        <p:spPr bwMode="invGray">
          <a:xfrm>
            <a:off x="1987550" y="3775075"/>
            <a:ext cx="2317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15" tIns="45715" rIns="45715" bIns="45715">
            <a:spAutoFit/>
          </a:bodyPr>
          <a:lstStyle>
            <a:lvl1pPr defTabSz="449263" eaLnBrk="0" hangingPunct="0">
              <a:defRPr sz="1600">
                <a:solidFill>
                  <a:schemeClr val="tx1"/>
                </a:solidFill>
                <a:latin typeface="Arial" charset="0"/>
                <a:ea typeface="ＭＳ Ｐゴシック" charset="0"/>
                <a:cs typeface="Arial" charset="0"/>
              </a:defRPr>
            </a:lvl1pPr>
            <a:lvl2pPr marL="742950" indent="-285750" defTabSz="449263" eaLnBrk="0" hangingPunct="0">
              <a:defRPr sz="1600">
                <a:solidFill>
                  <a:schemeClr val="tx1"/>
                </a:solidFill>
                <a:latin typeface="Arial" charset="0"/>
                <a:ea typeface="Arial" charset="0"/>
                <a:cs typeface="Arial" charset="0"/>
              </a:defRPr>
            </a:lvl2pPr>
            <a:lvl3pPr marL="1143000" indent="-228600" defTabSz="449263" eaLnBrk="0" hangingPunct="0">
              <a:defRPr sz="1600">
                <a:solidFill>
                  <a:schemeClr val="tx1"/>
                </a:solidFill>
                <a:latin typeface="Arial" charset="0"/>
                <a:ea typeface="Arial" charset="0"/>
                <a:cs typeface="Arial" charset="0"/>
              </a:defRPr>
            </a:lvl3pPr>
            <a:lvl4pPr marL="1600200" indent="-228600" defTabSz="449263" eaLnBrk="0" hangingPunct="0">
              <a:defRPr sz="1600">
                <a:solidFill>
                  <a:schemeClr val="tx1"/>
                </a:solidFill>
                <a:latin typeface="Arial" charset="0"/>
                <a:ea typeface="Arial" charset="0"/>
                <a:cs typeface="Arial" charset="0"/>
              </a:defRPr>
            </a:lvl4pPr>
            <a:lvl5pPr marL="2057400" indent="-228600" defTabSz="449263" eaLnBrk="0" hangingPunct="0">
              <a:defRPr sz="1600">
                <a:solidFill>
                  <a:schemeClr val="tx1"/>
                </a:solidFill>
                <a:latin typeface="Arial" charset="0"/>
                <a:ea typeface="Arial" charset="0"/>
                <a:cs typeface="Arial" charset="0"/>
              </a:defRPr>
            </a:lvl5pPr>
            <a:lvl6pPr marL="2514600" indent="-228600" defTabSz="449263"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defTabSz="449263"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defTabSz="449263"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defTabSz="449263"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r>
              <a:rPr lang="en-US" sz="1400" b="1">
                <a:ea typeface="MS PGothic" charset="0"/>
                <a:cs typeface="MS PGothic" charset="0"/>
              </a:rPr>
              <a:t>WebSphere Compute Grid</a:t>
            </a:r>
          </a:p>
        </p:txBody>
      </p:sp>
    </p:spTree>
    <p:extLst>
      <p:ext uri="{BB962C8B-B14F-4D97-AF65-F5344CB8AC3E}">
        <p14:creationId xmlns:p14="http://schemas.microsoft.com/office/powerpoint/2010/main" val="32200417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ChangeArrowheads="1"/>
          </p:cNvSpPr>
          <p:nvPr/>
        </p:nvSpPr>
        <p:spPr bwMode="auto">
          <a:xfrm>
            <a:off x="1668463" y="1890713"/>
            <a:ext cx="6629400" cy="4554537"/>
          </a:xfrm>
          <a:prstGeom prst="roundRect">
            <a:avLst>
              <a:gd name="adj" fmla="val 4861"/>
            </a:avLst>
          </a:prstGeom>
          <a:gradFill rotWithShape="1">
            <a:gsLst>
              <a:gs pos="0">
                <a:srgbClr val="DCE1E9"/>
              </a:gs>
              <a:gs pos="100000">
                <a:srgbClr val="9AAAC0"/>
              </a:gs>
            </a:gsLst>
            <a:lin ang="5400000" scaled="1"/>
          </a:gradFill>
          <a:ln w="19050">
            <a:solidFill>
              <a:srgbClr val="8094AF"/>
            </a:solidFill>
            <a:round/>
            <a:headEnd/>
            <a:tailEnd/>
          </a:ln>
        </p:spPr>
        <p:txBody>
          <a:bodyPr wrap="none" lIns="82945" tIns="41473" rIns="82945" bIns="41473" anchor="ctr"/>
          <a:lstStyle/>
          <a:p>
            <a:pPr defTabSz="407988" hangingPunct="0">
              <a:lnSpc>
                <a:spcPct val="93000"/>
              </a:lnSpc>
              <a:buClr>
                <a:srgbClr val="000000"/>
              </a:buClr>
              <a:buSzPct val="45000"/>
              <a:buFont typeface="StarSymbol" charset="0"/>
              <a:buNone/>
            </a:pPr>
            <a:r>
              <a:rPr lang="fr-FR" sz="2200">
                <a:solidFill>
                  <a:srgbClr val="000000"/>
                </a:solidFill>
                <a:ea typeface="MS PGothic" charset="0"/>
                <a:cs typeface="MS PGothic" charset="0"/>
              </a:rPr>
              <a:t> 	</a:t>
            </a:r>
          </a:p>
        </p:txBody>
      </p:sp>
      <p:sp>
        <p:nvSpPr>
          <p:cNvPr id="5123" name="AutoShape 4"/>
          <p:cNvSpPr>
            <a:spLocks noChangeArrowheads="1"/>
          </p:cNvSpPr>
          <p:nvPr/>
        </p:nvSpPr>
        <p:spPr bwMode="auto">
          <a:xfrm>
            <a:off x="1901825" y="2043113"/>
            <a:ext cx="6172200" cy="533400"/>
          </a:xfrm>
          <a:prstGeom prst="roundRect">
            <a:avLst>
              <a:gd name="adj" fmla="val 16148"/>
            </a:avLst>
          </a:prstGeom>
          <a:gradFill rotWithShape="1">
            <a:gsLst>
              <a:gs pos="0">
                <a:srgbClr val="E8D1FF"/>
              </a:gs>
              <a:gs pos="100000">
                <a:srgbClr val="6B6176"/>
              </a:gs>
            </a:gsLst>
            <a:lin ang="5400000" scaled="1"/>
          </a:gradFill>
          <a:ln w="9525">
            <a:solidFill>
              <a:srgbClr val="8094AF"/>
            </a:solidFill>
            <a:round/>
            <a:headEnd/>
            <a:tailEnd/>
          </a:ln>
        </p:spPr>
        <p:txBody>
          <a:bodyPr wrap="none" lIns="82945" tIns="41473" rIns="82945" bIns="41473" anchor="ctr"/>
          <a:lstStyle/>
          <a:p>
            <a:pPr defTabSz="407988" hangingPunct="0">
              <a:lnSpc>
                <a:spcPct val="93000"/>
              </a:lnSpc>
              <a:buClr>
                <a:srgbClr val="000000"/>
              </a:buClr>
              <a:buSzPct val="45000"/>
              <a:buFont typeface="StarSymbol" charset="0"/>
              <a:buNone/>
            </a:pPr>
            <a:endParaRPr lang="fr-FR" sz="2200">
              <a:solidFill>
                <a:srgbClr val="000000"/>
              </a:solidFill>
              <a:ea typeface="MS PGothic" charset="0"/>
              <a:cs typeface="MS PGothic" charset="0"/>
            </a:endParaRPr>
          </a:p>
        </p:txBody>
      </p:sp>
      <p:sp>
        <p:nvSpPr>
          <p:cNvPr id="5124" name="Rectangle 5"/>
          <p:cNvSpPr>
            <a:spLocks noChangeArrowheads="1"/>
          </p:cNvSpPr>
          <p:nvPr/>
        </p:nvSpPr>
        <p:spPr bwMode="auto">
          <a:xfrm>
            <a:off x="228600" y="1066800"/>
            <a:ext cx="8915400"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lstStyle/>
          <a:p>
            <a:pPr eaLnBrk="0" hangingPunct="0">
              <a:lnSpc>
                <a:spcPct val="120000"/>
              </a:lnSpc>
            </a:pPr>
            <a:r>
              <a:rPr lang="en-US" sz="2300">
                <a:solidFill>
                  <a:schemeClr val="tx2"/>
                </a:solidFill>
              </a:rPr>
              <a:t>The Big Picture  : WAS 8.5 </a:t>
            </a:r>
            <a:br>
              <a:rPr lang="en-US" sz="2300">
                <a:solidFill>
                  <a:schemeClr val="tx2"/>
                </a:solidFill>
              </a:rPr>
            </a:br>
            <a:r>
              <a:rPr lang="en-US" sz="1800" b="1" i="1">
                <a:solidFill>
                  <a:schemeClr val="tx2"/>
                </a:solidFill>
              </a:rPr>
              <a:t>Vertically Integrated &amp; Horizontally Fit for Purpose</a:t>
            </a:r>
          </a:p>
        </p:txBody>
      </p:sp>
      <p:sp>
        <p:nvSpPr>
          <p:cNvPr id="5125" name="Text Box 6"/>
          <p:cNvSpPr txBox="1">
            <a:spLocks noChangeArrowheads="1"/>
          </p:cNvSpPr>
          <p:nvPr/>
        </p:nvSpPr>
        <p:spPr bwMode="invGray">
          <a:xfrm>
            <a:off x="1955800" y="2152650"/>
            <a:ext cx="601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49263" eaLnBrk="0" hangingPunct="0">
              <a:defRPr sz="1600">
                <a:solidFill>
                  <a:schemeClr val="tx1"/>
                </a:solidFill>
                <a:latin typeface="Arial" charset="0"/>
                <a:ea typeface="ＭＳ Ｐゴシック" charset="0"/>
                <a:cs typeface="Arial" charset="0"/>
              </a:defRPr>
            </a:lvl1pPr>
            <a:lvl2pPr marL="742950" indent="-285750" defTabSz="449263" eaLnBrk="0" hangingPunct="0">
              <a:defRPr sz="1600">
                <a:solidFill>
                  <a:schemeClr val="tx1"/>
                </a:solidFill>
                <a:latin typeface="Arial" charset="0"/>
                <a:ea typeface="Arial" charset="0"/>
                <a:cs typeface="Arial" charset="0"/>
              </a:defRPr>
            </a:lvl2pPr>
            <a:lvl3pPr marL="1143000" indent="-228600" defTabSz="449263" eaLnBrk="0" hangingPunct="0">
              <a:defRPr sz="1600">
                <a:solidFill>
                  <a:schemeClr val="tx1"/>
                </a:solidFill>
                <a:latin typeface="Arial" charset="0"/>
                <a:ea typeface="Arial" charset="0"/>
                <a:cs typeface="Arial" charset="0"/>
              </a:defRPr>
            </a:lvl3pPr>
            <a:lvl4pPr marL="1600200" indent="-228600" defTabSz="449263" eaLnBrk="0" hangingPunct="0">
              <a:defRPr sz="1600">
                <a:solidFill>
                  <a:schemeClr val="tx1"/>
                </a:solidFill>
                <a:latin typeface="Arial" charset="0"/>
                <a:ea typeface="Arial" charset="0"/>
                <a:cs typeface="Arial" charset="0"/>
              </a:defRPr>
            </a:lvl4pPr>
            <a:lvl5pPr marL="2057400" indent="-228600" defTabSz="449263" eaLnBrk="0" hangingPunct="0">
              <a:defRPr sz="1600">
                <a:solidFill>
                  <a:schemeClr val="tx1"/>
                </a:solidFill>
                <a:latin typeface="Arial" charset="0"/>
                <a:ea typeface="Arial" charset="0"/>
                <a:cs typeface="Arial" charset="0"/>
              </a:defRPr>
            </a:lvl5pPr>
            <a:lvl6pPr marL="2514600" indent="-228600" defTabSz="449263"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defTabSz="449263"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defTabSz="449263"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defTabSz="449263"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r>
              <a:rPr lang="en-US" sz="1400" b="1">
                <a:ea typeface="MS PGothic" charset="0"/>
                <a:cs typeface="MS PGothic" charset="0"/>
              </a:rPr>
              <a:t>IBM Workload Deployer (Images, Topologies, Patterns)</a:t>
            </a:r>
          </a:p>
        </p:txBody>
      </p:sp>
      <p:sp>
        <p:nvSpPr>
          <p:cNvPr id="5126" name="Line 8"/>
          <p:cNvSpPr>
            <a:spLocks noChangeShapeType="1"/>
          </p:cNvSpPr>
          <p:nvPr/>
        </p:nvSpPr>
        <p:spPr bwMode="invGray">
          <a:xfrm>
            <a:off x="1690688" y="4541838"/>
            <a:ext cx="6629400" cy="0"/>
          </a:xfrm>
          <a:prstGeom prst="line">
            <a:avLst/>
          </a:prstGeom>
          <a:noFill/>
          <a:ln w="38100">
            <a:solidFill>
              <a:schemeClr val="bg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127" name="Line 9"/>
          <p:cNvSpPr>
            <a:spLocks noChangeShapeType="1"/>
          </p:cNvSpPr>
          <p:nvPr/>
        </p:nvSpPr>
        <p:spPr bwMode="invGray">
          <a:xfrm>
            <a:off x="1668463" y="3459163"/>
            <a:ext cx="6629400" cy="0"/>
          </a:xfrm>
          <a:prstGeom prst="line">
            <a:avLst/>
          </a:prstGeom>
          <a:noFill/>
          <a:ln w="38100">
            <a:solidFill>
              <a:schemeClr val="bg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128" name="Text Box 10"/>
          <p:cNvSpPr txBox="1">
            <a:spLocks noChangeArrowheads="1"/>
          </p:cNvSpPr>
          <p:nvPr/>
        </p:nvSpPr>
        <p:spPr bwMode="black">
          <a:xfrm>
            <a:off x="57150" y="3424238"/>
            <a:ext cx="146367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49263" eaLnBrk="0" hangingPunct="0">
              <a:defRPr sz="1600">
                <a:solidFill>
                  <a:schemeClr val="tx1"/>
                </a:solidFill>
                <a:latin typeface="Arial" charset="0"/>
                <a:ea typeface="ＭＳ Ｐゴシック" charset="0"/>
                <a:cs typeface="Arial" charset="0"/>
              </a:defRPr>
            </a:lvl1pPr>
            <a:lvl2pPr marL="742950" indent="-285750" defTabSz="449263" eaLnBrk="0" hangingPunct="0">
              <a:defRPr sz="1600">
                <a:solidFill>
                  <a:schemeClr val="tx1"/>
                </a:solidFill>
                <a:latin typeface="Arial" charset="0"/>
                <a:ea typeface="Arial" charset="0"/>
                <a:cs typeface="Arial" charset="0"/>
              </a:defRPr>
            </a:lvl2pPr>
            <a:lvl3pPr marL="1143000" indent="-228600" defTabSz="449263" eaLnBrk="0" hangingPunct="0">
              <a:defRPr sz="1600">
                <a:solidFill>
                  <a:schemeClr val="tx1"/>
                </a:solidFill>
                <a:latin typeface="Arial" charset="0"/>
                <a:ea typeface="Arial" charset="0"/>
                <a:cs typeface="Arial" charset="0"/>
              </a:defRPr>
            </a:lvl3pPr>
            <a:lvl4pPr marL="1600200" indent="-228600" defTabSz="449263" eaLnBrk="0" hangingPunct="0">
              <a:defRPr sz="1600">
                <a:solidFill>
                  <a:schemeClr val="tx1"/>
                </a:solidFill>
                <a:latin typeface="Arial" charset="0"/>
                <a:ea typeface="Arial" charset="0"/>
                <a:cs typeface="Arial" charset="0"/>
              </a:defRPr>
            </a:lvl4pPr>
            <a:lvl5pPr marL="2057400" indent="-228600" defTabSz="449263" eaLnBrk="0" hangingPunct="0">
              <a:defRPr sz="1600">
                <a:solidFill>
                  <a:schemeClr val="tx1"/>
                </a:solidFill>
                <a:latin typeface="Arial" charset="0"/>
                <a:ea typeface="Arial" charset="0"/>
                <a:cs typeface="Arial" charset="0"/>
              </a:defRPr>
            </a:lvl5pPr>
            <a:lvl6pPr marL="2514600" indent="-228600" defTabSz="449263"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defTabSz="449263"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defTabSz="449263"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defTabSz="449263" eaLnBrk="0" fontAlgn="base" hangingPunct="0">
              <a:spcBef>
                <a:spcPct val="0"/>
              </a:spcBef>
              <a:spcAft>
                <a:spcPct val="0"/>
              </a:spcAft>
              <a:defRPr sz="1600">
                <a:solidFill>
                  <a:schemeClr val="tx1"/>
                </a:solidFill>
                <a:latin typeface="Arial" charset="0"/>
                <a:ea typeface="Arial" charset="0"/>
                <a:cs typeface="Arial" charset="0"/>
              </a:defRPr>
            </a:lvl9pPr>
          </a:lstStyle>
          <a:p>
            <a:pPr algn="r" eaLnBrk="1" hangingPunct="1">
              <a:lnSpc>
                <a:spcPct val="105000"/>
              </a:lnSpc>
            </a:pPr>
            <a:r>
              <a:rPr lang="en-US" sz="1400">
                <a:solidFill>
                  <a:schemeClr val="bg2"/>
                </a:solidFill>
                <a:ea typeface="MS PGothic" charset="0"/>
                <a:cs typeface="MS PGothic" charset="0"/>
              </a:rPr>
              <a:t>Batch Processing &amp; Distributed Caching</a:t>
            </a:r>
          </a:p>
        </p:txBody>
      </p:sp>
      <p:sp>
        <p:nvSpPr>
          <p:cNvPr id="5129" name="Text Box 11"/>
          <p:cNvSpPr txBox="1">
            <a:spLocks noChangeArrowheads="1"/>
          </p:cNvSpPr>
          <p:nvPr/>
        </p:nvSpPr>
        <p:spPr bwMode="black">
          <a:xfrm>
            <a:off x="252413" y="2112963"/>
            <a:ext cx="1370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49263" eaLnBrk="0" hangingPunct="0">
              <a:defRPr sz="1600">
                <a:solidFill>
                  <a:schemeClr val="tx1"/>
                </a:solidFill>
                <a:latin typeface="Arial" charset="0"/>
                <a:ea typeface="ＭＳ Ｐゴシック" charset="0"/>
                <a:cs typeface="Arial" charset="0"/>
              </a:defRPr>
            </a:lvl1pPr>
            <a:lvl2pPr marL="742950" indent="-285750" defTabSz="449263" eaLnBrk="0" hangingPunct="0">
              <a:defRPr sz="1600">
                <a:solidFill>
                  <a:schemeClr val="tx1"/>
                </a:solidFill>
                <a:latin typeface="Arial" charset="0"/>
                <a:ea typeface="Arial" charset="0"/>
                <a:cs typeface="Arial" charset="0"/>
              </a:defRPr>
            </a:lvl2pPr>
            <a:lvl3pPr marL="1143000" indent="-228600" defTabSz="449263" eaLnBrk="0" hangingPunct="0">
              <a:defRPr sz="1600">
                <a:solidFill>
                  <a:schemeClr val="tx1"/>
                </a:solidFill>
                <a:latin typeface="Arial" charset="0"/>
                <a:ea typeface="Arial" charset="0"/>
                <a:cs typeface="Arial" charset="0"/>
              </a:defRPr>
            </a:lvl3pPr>
            <a:lvl4pPr marL="1600200" indent="-228600" defTabSz="449263" eaLnBrk="0" hangingPunct="0">
              <a:defRPr sz="1600">
                <a:solidFill>
                  <a:schemeClr val="tx1"/>
                </a:solidFill>
                <a:latin typeface="Arial" charset="0"/>
                <a:ea typeface="Arial" charset="0"/>
                <a:cs typeface="Arial" charset="0"/>
              </a:defRPr>
            </a:lvl4pPr>
            <a:lvl5pPr marL="2057400" indent="-228600" defTabSz="449263" eaLnBrk="0" hangingPunct="0">
              <a:defRPr sz="1600">
                <a:solidFill>
                  <a:schemeClr val="tx1"/>
                </a:solidFill>
                <a:latin typeface="Arial" charset="0"/>
                <a:ea typeface="Arial" charset="0"/>
                <a:cs typeface="Arial" charset="0"/>
              </a:defRPr>
            </a:lvl5pPr>
            <a:lvl6pPr marL="2514600" indent="-228600" defTabSz="449263"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defTabSz="449263"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defTabSz="449263"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defTabSz="449263" eaLnBrk="0" fontAlgn="base" hangingPunct="0">
              <a:spcBef>
                <a:spcPct val="0"/>
              </a:spcBef>
              <a:spcAft>
                <a:spcPct val="0"/>
              </a:spcAft>
              <a:defRPr sz="1600">
                <a:solidFill>
                  <a:schemeClr val="tx1"/>
                </a:solidFill>
                <a:latin typeface="Arial" charset="0"/>
                <a:ea typeface="Arial" charset="0"/>
                <a:cs typeface="Arial" charset="0"/>
              </a:defRPr>
            </a:lvl9pPr>
          </a:lstStyle>
          <a:p>
            <a:pPr algn="r" eaLnBrk="1" hangingPunct="1">
              <a:lnSpc>
                <a:spcPct val="110000"/>
              </a:lnSpc>
            </a:pPr>
            <a:r>
              <a:rPr lang="en-US" sz="1400">
                <a:solidFill>
                  <a:schemeClr val="bg2"/>
                </a:solidFill>
                <a:ea typeface="MS PGothic" charset="0"/>
                <a:cs typeface="MS PGothic" charset="0"/>
              </a:rPr>
              <a:t>Operational Management &amp; Efficiency</a:t>
            </a:r>
          </a:p>
        </p:txBody>
      </p:sp>
      <p:sp>
        <p:nvSpPr>
          <p:cNvPr id="5130" name="AutoShape 16"/>
          <p:cNvSpPr>
            <a:spLocks noChangeArrowheads="1"/>
          </p:cNvSpPr>
          <p:nvPr/>
        </p:nvSpPr>
        <p:spPr bwMode="auto">
          <a:xfrm>
            <a:off x="1752600" y="2636838"/>
            <a:ext cx="6400800" cy="3165475"/>
          </a:xfrm>
          <a:prstGeom prst="roundRect">
            <a:avLst>
              <a:gd name="adj" fmla="val 9801"/>
            </a:avLst>
          </a:prstGeom>
          <a:gradFill rotWithShape="1">
            <a:gsLst>
              <a:gs pos="0">
                <a:srgbClr val="FFFFB7"/>
              </a:gs>
              <a:gs pos="100000">
                <a:srgbClr val="E3E3A3"/>
              </a:gs>
            </a:gsLst>
            <a:lin ang="5400000" scaled="1"/>
          </a:gradFill>
          <a:ln w="19050">
            <a:solidFill>
              <a:schemeClr val="hlink"/>
            </a:solidFill>
            <a:round/>
            <a:headEnd/>
            <a:tailEnd/>
          </a:ln>
        </p:spPr>
        <p:txBody>
          <a:bodyPr wrap="none" lIns="82945" tIns="41473" rIns="82945" bIns="41473" anchor="ctr"/>
          <a:lstStyle/>
          <a:p>
            <a:pPr defTabSz="407988" hangingPunct="0">
              <a:lnSpc>
                <a:spcPct val="93000"/>
              </a:lnSpc>
              <a:buClr>
                <a:srgbClr val="000000"/>
              </a:buClr>
              <a:buSzPct val="45000"/>
              <a:buFont typeface="StarSymbol" charset="0"/>
              <a:buNone/>
            </a:pPr>
            <a:endParaRPr lang="fr-FR" sz="2200">
              <a:solidFill>
                <a:srgbClr val="000000"/>
              </a:solidFill>
              <a:ea typeface="MS PGothic" charset="0"/>
              <a:cs typeface="MS PGothic" charset="0"/>
            </a:endParaRPr>
          </a:p>
        </p:txBody>
      </p:sp>
      <p:sp>
        <p:nvSpPr>
          <p:cNvPr id="5131" name="Text Box 12"/>
          <p:cNvSpPr txBox="1">
            <a:spLocks noChangeArrowheads="1"/>
          </p:cNvSpPr>
          <p:nvPr/>
        </p:nvSpPr>
        <p:spPr bwMode="black">
          <a:xfrm>
            <a:off x="155575" y="4721225"/>
            <a:ext cx="14478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49263" eaLnBrk="0" hangingPunct="0">
              <a:defRPr sz="1600">
                <a:solidFill>
                  <a:schemeClr val="tx1"/>
                </a:solidFill>
                <a:latin typeface="Arial" charset="0"/>
                <a:ea typeface="ＭＳ Ｐゴシック" charset="0"/>
                <a:cs typeface="Arial" charset="0"/>
              </a:defRPr>
            </a:lvl1pPr>
            <a:lvl2pPr marL="742950" indent="-285750" defTabSz="449263" eaLnBrk="0" hangingPunct="0">
              <a:defRPr sz="1600">
                <a:solidFill>
                  <a:schemeClr val="tx1"/>
                </a:solidFill>
                <a:latin typeface="Arial" charset="0"/>
                <a:ea typeface="Arial" charset="0"/>
                <a:cs typeface="Arial" charset="0"/>
              </a:defRPr>
            </a:lvl2pPr>
            <a:lvl3pPr marL="1143000" indent="-228600" defTabSz="449263" eaLnBrk="0" hangingPunct="0">
              <a:defRPr sz="1600">
                <a:solidFill>
                  <a:schemeClr val="tx1"/>
                </a:solidFill>
                <a:latin typeface="Arial" charset="0"/>
                <a:ea typeface="Arial" charset="0"/>
                <a:cs typeface="Arial" charset="0"/>
              </a:defRPr>
            </a:lvl3pPr>
            <a:lvl4pPr marL="1600200" indent="-228600" defTabSz="449263" eaLnBrk="0" hangingPunct="0">
              <a:defRPr sz="1600">
                <a:solidFill>
                  <a:schemeClr val="tx1"/>
                </a:solidFill>
                <a:latin typeface="Arial" charset="0"/>
                <a:ea typeface="Arial" charset="0"/>
                <a:cs typeface="Arial" charset="0"/>
              </a:defRPr>
            </a:lvl4pPr>
            <a:lvl5pPr marL="2057400" indent="-228600" defTabSz="449263" eaLnBrk="0" hangingPunct="0">
              <a:defRPr sz="1600">
                <a:solidFill>
                  <a:schemeClr val="tx1"/>
                </a:solidFill>
                <a:latin typeface="Arial" charset="0"/>
                <a:ea typeface="Arial" charset="0"/>
                <a:cs typeface="Arial" charset="0"/>
              </a:defRPr>
            </a:lvl5pPr>
            <a:lvl6pPr marL="2514600" indent="-228600" defTabSz="449263"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defTabSz="449263"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defTabSz="449263"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defTabSz="449263" eaLnBrk="0" fontAlgn="base" hangingPunct="0">
              <a:spcBef>
                <a:spcPct val="0"/>
              </a:spcBef>
              <a:spcAft>
                <a:spcPct val="0"/>
              </a:spcAft>
              <a:defRPr sz="1600">
                <a:solidFill>
                  <a:schemeClr val="tx1"/>
                </a:solidFill>
                <a:latin typeface="Arial" charset="0"/>
                <a:ea typeface="Arial" charset="0"/>
                <a:cs typeface="Arial" charset="0"/>
              </a:defRPr>
            </a:lvl9pPr>
          </a:lstStyle>
          <a:p>
            <a:pPr algn="r" eaLnBrk="1" hangingPunct="1">
              <a:lnSpc>
                <a:spcPct val="105000"/>
              </a:lnSpc>
            </a:pPr>
            <a:r>
              <a:rPr lang="en-US" sz="1400">
                <a:solidFill>
                  <a:schemeClr val="bg2"/>
                </a:solidFill>
                <a:ea typeface="MS PGothic" charset="0"/>
                <a:cs typeface="MS PGothic" charset="0"/>
              </a:rPr>
              <a:t>Fit for Purpose Foundations &amp; Programming Models</a:t>
            </a:r>
          </a:p>
        </p:txBody>
      </p:sp>
      <p:sp>
        <p:nvSpPr>
          <p:cNvPr id="5132" name="AutoShape 15"/>
          <p:cNvSpPr>
            <a:spLocks noChangeArrowheads="1"/>
          </p:cNvSpPr>
          <p:nvPr/>
        </p:nvSpPr>
        <p:spPr bwMode="auto">
          <a:xfrm>
            <a:off x="1901825" y="5892800"/>
            <a:ext cx="6172200" cy="381000"/>
          </a:xfrm>
          <a:prstGeom prst="roundRect">
            <a:avLst>
              <a:gd name="adj" fmla="val 20000"/>
            </a:avLst>
          </a:prstGeom>
          <a:gradFill rotWithShape="1">
            <a:gsLst>
              <a:gs pos="0">
                <a:srgbClr val="FFFFB7"/>
              </a:gs>
              <a:gs pos="100000">
                <a:srgbClr val="E3E3A3"/>
              </a:gs>
            </a:gsLst>
            <a:lin ang="5400000" scaled="1"/>
          </a:gradFill>
          <a:ln w="19050">
            <a:solidFill>
              <a:schemeClr val="hlink"/>
            </a:solidFill>
            <a:round/>
            <a:headEnd/>
            <a:tailEnd/>
          </a:ln>
        </p:spPr>
        <p:txBody>
          <a:bodyPr wrap="none" lIns="82945" tIns="41473" rIns="82945" bIns="41473" anchor="ctr"/>
          <a:lstStyle/>
          <a:p>
            <a:pPr defTabSz="407988" hangingPunct="0">
              <a:lnSpc>
                <a:spcPct val="93000"/>
              </a:lnSpc>
              <a:buClr>
                <a:srgbClr val="000000"/>
              </a:buClr>
              <a:buSzPct val="45000"/>
              <a:buFont typeface="StarSymbol" charset="0"/>
              <a:buNone/>
            </a:pPr>
            <a:endParaRPr lang="fr-FR" sz="2200">
              <a:solidFill>
                <a:srgbClr val="000000"/>
              </a:solidFill>
              <a:ea typeface="MS PGothic" charset="0"/>
              <a:cs typeface="MS PGothic" charset="0"/>
            </a:endParaRPr>
          </a:p>
        </p:txBody>
      </p:sp>
      <p:sp>
        <p:nvSpPr>
          <p:cNvPr id="5133" name="Text Box 17"/>
          <p:cNvSpPr txBox="1">
            <a:spLocks noChangeArrowheads="1"/>
          </p:cNvSpPr>
          <p:nvPr/>
        </p:nvSpPr>
        <p:spPr bwMode="black">
          <a:xfrm>
            <a:off x="2085975" y="5903913"/>
            <a:ext cx="556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49263" eaLnBrk="0" hangingPunct="0">
              <a:defRPr sz="1600">
                <a:solidFill>
                  <a:schemeClr val="tx1"/>
                </a:solidFill>
                <a:latin typeface="Arial" charset="0"/>
                <a:ea typeface="ＭＳ Ｐゴシック" charset="0"/>
                <a:cs typeface="Arial" charset="0"/>
              </a:defRPr>
            </a:lvl1pPr>
            <a:lvl2pPr marL="742950" indent="-285750" defTabSz="449263" eaLnBrk="0" hangingPunct="0">
              <a:defRPr sz="1600">
                <a:solidFill>
                  <a:schemeClr val="tx1"/>
                </a:solidFill>
                <a:latin typeface="Arial" charset="0"/>
                <a:ea typeface="Arial" charset="0"/>
                <a:cs typeface="Arial" charset="0"/>
              </a:defRPr>
            </a:lvl2pPr>
            <a:lvl3pPr marL="1143000" indent="-228600" defTabSz="449263" eaLnBrk="0" hangingPunct="0">
              <a:defRPr sz="1600">
                <a:solidFill>
                  <a:schemeClr val="tx1"/>
                </a:solidFill>
                <a:latin typeface="Arial" charset="0"/>
                <a:ea typeface="Arial" charset="0"/>
                <a:cs typeface="Arial" charset="0"/>
              </a:defRPr>
            </a:lvl3pPr>
            <a:lvl4pPr marL="1600200" indent="-228600" defTabSz="449263" eaLnBrk="0" hangingPunct="0">
              <a:defRPr sz="1600">
                <a:solidFill>
                  <a:schemeClr val="tx1"/>
                </a:solidFill>
                <a:latin typeface="Arial" charset="0"/>
                <a:ea typeface="Arial" charset="0"/>
                <a:cs typeface="Arial" charset="0"/>
              </a:defRPr>
            </a:lvl4pPr>
            <a:lvl5pPr marL="2057400" indent="-228600" defTabSz="449263" eaLnBrk="0" hangingPunct="0">
              <a:defRPr sz="1600">
                <a:solidFill>
                  <a:schemeClr val="tx1"/>
                </a:solidFill>
                <a:latin typeface="Arial" charset="0"/>
                <a:ea typeface="Arial" charset="0"/>
                <a:cs typeface="Arial" charset="0"/>
              </a:defRPr>
            </a:lvl5pPr>
            <a:lvl6pPr marL="2514600" indent="-228600" defTabSz="449263"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defTabSz="449263"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defTabSz="449263"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defTabSz="449263"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r>
              <a:rPr lang="en-US" sz="1400" b="1">
                <a:solidFill>
                  <a:schemeClr val="bg2"/>
                </a:solidFill>
                <a:ea typeface="MS PGothic" charset="0"/>
                <a:cs typeface="MS PGothic" charset="0"/>
              </a:rPr>
              <a:t>IBM JVM</a:t>
            </a:r>
          </a:p>
        </p:txBody>
      </p:sp>
      <p:sp>
        <p:nvSpPr>
          <p:cNvPr id="5134" name="Text Box 18"/>
          <p:cNvSpPr txBox="1">
            <a:spLocks noChangeArrowheads="1"/>
          </p:cNvSpPr>
          <p:nvPr/>
        </p:nvSpPr>
        <p:spPr bwMode="black">
          <a:xfrm>
            <a:off x="2019300" y="5208588"/>
            <a:ext cx="58562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49263" eaLnBrk="0" hangingPunct="0">
              <a:defRPr sz="1600">
                <a:solidFill>
                  <a:schemeClr val="tx1"/>
                </a:solidFill>
                <a:latin typeface="Arial" charset="0"/>
                <a:ea typeface="ＭＳ Ｐゴシック" charset="0"/>
                <a:cs typeface="Arial" charset="0"/>
              </a:defRPr>
            </a:lvl1pPr>
            <a:lvl2pPr marL="742950" indent="-285750" defTabSz="449263" eaLnBrk="0" hangingPunct="0">
              <a:defRPr sz="1600">
                <a:solidFill>
                  <a:schemeClr val="tx1"/>
                </a:solidFill>
                <a:latin typeface="Arial" charset="0"/>
                <a:ea typeface="Arial" charset="0"/>
                <a:cs typeface="Arial" charset="0"/>
              </a:defRPr>
            </a:lvl2pPr>
            <a:lvl3pPr marL="1143000" indent="-228600" defTabSz="449263" eaLnBrk="0" hangingPunct="0">
              <a:defRPr sz="1600">
                <a:solidFill>
                  <a:schemeClr val="tx1"/>
                </a:solidFill>
                <a:latin typeface="Arial" charset="0"/>
                <a:ea typeface="Arial" charset="0"/>
                <a:cs typeface="Arial" charset="0"/>
              </a:defRPr>
            </a:lvl3pPr>
            <a:lvl4pPr marL="1600200" indent="-228600" defTabSz="449263" eaLnBrk="0" hangingPunct="0">
              <a:defRPr sz="1600">
                <a:solidFill>
                  <a:schemeClr val="tx1"/>
                </a:solidFill>
                <a:latin typeface="Arial" charset="0"/>
                <a:ea typeface="Arial" charset="0"/>
                <a:cs typeface="Arial" charset="0"/>
              </a:defRPr>
            </a:lvl4pPr>
            <a:lvl5pPr marL="2057400" indent="-228600" defTabSz="449263" eaLnBrk="0" hangingPunct="0">
              <a:defRPr sz="1600">
                <a:solidFill>
                  <a:schemeClr val="tx1"/>
                </a:solidFill>
                <a:latin typeface="Arial" charset="0"/>
                <a:ea typeface="Arial" charset="0"/>
                <a:cs typeface="Arial" charset="0"/>
              </a:defRPr>
            </a:lvl5pPr>
            <a:lvl6pPr marL="2514600" indent="-228600" defTabSz="449263"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defTabSz="449263"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defTabSz="449263"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defTabSz="449263"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r>
              <a:rPr lang="en-US" sz="1400" b="1">
                <a:solidFill>
                  <a:schemeClr val="bg2"/>
                </a:solidFill>
                <a:ea typeface="MS PGothic" charset="0"/>
                <a:cs typeface="MS PGothic" charset="0"/>
              </a:rPr>
              <a:t>WebSphere Application Server</a:t>
            </a:r>
          </a:p>
          <a:p>
            <a:pPr algn="ctr" eaLnBrk="1" hangingPunct="1"/>
            <a:r>
              <a:rPr lang="en-US" sz="1400" b="1">
                <a:solidFill>
                  <a:schemeClr val="bg2"/>
                </a:solidFill>
                <a:ea typeface="MS PGothic" charset="0"/>
                <a:cs typeface="MS PGothic" charset="0"/>
              </a:rPr>
              <a:t>Foundation</a:t>
            </a:r>
          </a:p>
        </p:txBody>
      </p:sp>
      <p:sp>
        <p:nvSpPr>
          <p:cNvPr id="5135" name="AutoShape 21"/>
          <p:cNvSpPr>
            <a:spLocks noChangeArrowheads="1"/>
          </p:cNvSpPr>
          <p:nvPr/>
        </p:nvSpPr>
        <p:spPr bwMode="auto">
          <a:xfrm>
            <a:off x="2054225" y="4889500"/>
            <a:ext cx="5824538" cy="228600"/>
          </a:xfrm>
          <a:prstGeom prst="roundRect">
            <a:avLst>
              <a:gd name="adj" fmla="val 40278"/>
            </a:avLst>
          </a:prstGeom>
          <a:noFill/>
          <a:ln w="19050">
            <a:solidFill>
              <a:srgbClr val="5F5F5F"/>
            </a:solidFill>
            <a:prstDash val="dash"/>
            <a:round/>
            <a:headEnd/>
            <a:tailEnd/>
          </a:ln>
          <a:extLst>
            <a:ext uri="{909E8E84-426E-40dd-AFC4-6F175D3DCCD1}">
              <a14:hiddenFill xmlns:a14="http://schemas.microsoft.com/office/drawing/2010/main">
                <a:solidFill>
                  <a:srgbClr val="FFFFFF"/>
                </a:solidFill>
              </a14:hiddenFill>
            </a:ext>
          </a:extLst>
        </p:spPr>
        <p:txBody>
          <a:bodyPr wrap="none" lIns="82945" tIns="41473" rIns="82945" bIns="41473" anchor="ctr"/>
          <a:lstStyle/>
          <a:p>
            <a:pPr defTabSz="407988" hangingPunct="0">
              <a:lnSpc>
                <a:spcPct val="93000"/>
              </a:lnSpc>
              <a:buClr>
                <a:srgbClr val="000000"/>
              </a:buClr>
              <a:buSzPct val="45000"/>
              <a:buFont typeface="StarSymbol" charset="0"/>
              <a:buNone/>
            </a:pPr>
            <a:endParaRPr lang="fr-FR" sz="2200">
              <a:solidFill>
                <a:srgbClr val="000000"/>
              </a:solidFill>
              <a:ea typeface="MS PGothic" charset="0"/>
              <a:cs typeface="MS PGothic" charset="0"/>
            </a:endParaRPr>
          </a:p>
        </p:txBody>
      </p:sp>
      <p:sp>
        <p:nvSpPr>
          <p:cNvPr id="5136" name="Text Box 22"/>
          <p:cNvSpPr txBox="1">
            <a:spLocks noChangeArrowheads="1"/>
          </p:cNvSpPr>
          <p:nvPr/>
        </p:nvSpPr>
        <p:spPr bwMode="black">
          <a:xfrm>
            <a:off x="2193925" y="4864100"/>
            <a:ext cx="55499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15" tIns="45715" rIns="45715" bIns="45715">
            <a:spAutoFit/>
          </a:bodyPr>
          <a:lstStyle>
            <a:lvl1pPr defTabSz="449263" eaLnBrk="0" hangingPunct="0">
              <a:defRPr sz="1600">
                <a:solidFill>
                  <a:schemeClr val="tx1"/>
                </a:solidFill>
                <a:latin typeface="Arial" charset="0"/>
                <a:ea typeface="ＭＳ Ｐゴシック" charset="0"/>
                <a:cs typeface="Arial" charset="0"/>
              </a:defRPr>
            </a:lvl1pPr>
            <a:lvl2pPr marL="742950" indent="-285750" defTabSz="449263" eaLnBrk="0" hangingPunct="0">
              <a:defRPr sz="1600">
                <a:solidFill>
                  <a:schemeClr val="tx1"/>
                </a:solidFill>
                <a:latin typeface="Arial" charset="0"/>
                <a:ea typeface="Arial" charset="0"/>
                <a:cs typeface="Arial" charset="0"/>
              </a:defRPr>
            </a:lvl2pPr>
            <a:lvl3pPr marL="1143000" indent="-228600" defTabSz="449263" eaLnBrk="0" hangingPunct="0">
              <a:defRPr sz="1600">
                <a:solidFill>
                  <a:schemeClr val="tx1"/>
                </a:solidFill>
                <a:latin typeface="Arial" charset="0"/>
                <a:ea typeface="Arial" charset="0"/>
                <a:cs typeface="Arial" charset="0"/>
              </a:defRPr>
            </a:lvl3pPr>
            <a:lvl4pPr marL="1600200" indent="-228600" defTabSz="449263" eaLnBrk="0" hangingPunct="0">
              <a:defRPr sz="1600">
                <a:solidFill>
                  <a:schemeClr val="tx1"/>
                </a:solidFill>
                <a:latin typeface="Arial" charset="0"/>
                <a:ea typeface="Arial" charset="0"/>
                <a:cs typeface="Arial" charset="0"/>
              </a:defRPr>
            </a:lvl4pPr>
            <a:lvl5pPr marL="2057400" indent="-228600" defTabSz="449263" eaLnBrk="0" hangingPunct="0">
              <a:defRPr sz="1600">
                <a:solidFill>
                  <a:schemeClr val="tx1"/>
                </a:solidFill>
                <a:latin typeface="Arial" charset="0"/>
                <a:ea typeface="Arial" charset="0"/>
                <a:cs typeface="Arial" charset="0"/>
              </a:defRPr>
            </a:lvl5pPr>
            <a:lvl6pPr marL="2514600" indent="-228600" defTabSz="449263"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defTabSz="449263"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defTabSz="449263"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defTabSz="449263"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r>
              <a:rPr lang="en-US" sz="1200" b="1" i="1">
                <a:solidFill>
                  <a:schemeClr val="bg2"/>
                </a:solidFill>
                <a:ea typeface="MS PGothic" charset="0"/>
                <a:cs typeface="MS PGothic" charset="0"/>
              </a:rPr>
              <a:t>Feature Packs</a:t>
            </a:r>
          </a:p>
        </p:txBody>
      </p:sp>
      <p:sp>
        <p:nvSpPr>
          <p:cNvPr id="5137" name="AutoShape 2"/>
          <p:cNvSpPr>
            <a:spLocks noChangeArrowheads="1"/>
          </p:cNvSpPr>
          <p:nvPr/>
        </p:nvSpPr>
        <p:spPr bwMode="auto">
          <a:xfrm>
            <a:off x="4419600" y="3429000"/>
            <a:ext cx="3886200" cy="1066800"/>
          </a:xfrm>
          <a:prstGeom prst="roundRect">
            <a:avLst>
              <a:gd name="adj" fmla="val 4861"/>
            </a:avLst>
          </a:prstGeom>
          <a:gradFill rotWithShape="1">
            <a:gsLst>
              <a:gs pos="0">
                <a:srgbClr val="DCE1E9"/>
              </a:gs>
              <a:gs pos="100000">
                <a:srgbClr val="9AAAC0"/>
              </a:gs>
            </a:gsLst>
            <a:lin ang="5400000" scaled="1"/>
          </a:gradFill>
          <a:ln>
            <a:noFill/>
          </a:ln>
          <a:extLst>
            <a:ext uri="{91240B29-F687-4f45-9708-019B960494DF}">
              <a14:hiddenLine xmlns:a14="http://schemas.microsoft.com/office/drawing/2010/main" w="19050">
                <a:solidFill>
                  <a:srgbClr val="8094AF"/>
                </a:solidFill>
                <a:round/>
                <a:headEnd/>
                <a:tailEnd/>
              </a14:hiddenLine>
            </a:ext>
          </a:extLst>
        </p:spPr>
        <p:txBody>
          <a:bodyPr wrap="none" lIns="82945" tIns="41473" rIns="82945" bIns="41473" anchor="ctr"/>
          <a:lstStyle/>
          <a:p>
            <a:pPr defTabSz="407988" hangingPunct="0">
              <a:lnSpc>
                <a:spcPct val="93000"/>
              </a:lnSpc>
              <a:buClr>
                <a:srgbClr val="000000"/>
              </a:buClr>
              <a:buSzPct val="45000"/>
              <a:buFont typeface="StarSymbol" charset="0"/>
              <a:buNone/>
            </a:pPr>
            <a:endParaRPr lang="fr-FR" sz="2200">
              <a:solidFill>
                <a:srgbClr val="000000"/>
              </a:solidFill>
              <a:ea typeface="MS PGothic" charset="0"/>
              <a:cs typeface="MS PGothic" charset="0"/>
            </a:endParaRPr>
          </a:p>
        </p:txBody>
      </p:sp>
      <p:sp>
        <p:nvSpPr>
          <p:cNvPr id="5138" name="AutoShape 23"/>
          <p:cNvSpPr>
            <a:spLocks noChangeArrowheads="1"/>
          </p:cNvSpPr>
          <p:nvPr/>
        </p:nvSpPr>
        <p:spPr bwMode="auto">
          <a:xfrm>
            <a:off x="4492625" y="3579813"/>
            <a:ext cx="3571875" cy="693737"/>
          </a:xfrm>
          <a:prstGeom prst="roundRect">
            <a:avLst>
              <a:gd name="adj" fmla="val 13602"/>
            </a:avLst>
          </a:prstGeom>
          <a:gradFill rotWithShape="1">
            <a:gsLst>
              <a:gs pos="0">
                <a:srgbClr val="B9DCFF"/>
              </a:gs>
              <a:gs pos="100000">
                <a:srgbClr val="7B93AA"/>
              </a:gs>
            </a:gsLst>
            <a:lin ang="5400000" scaled="1"/>
          </a:gradFill>
          <a:ln w="9525">
            <a:solidFill>
              <a:srgbClr val="8094AF"/>
            </a:solidFill>
            <a:round/>
            <a:headEnd/>
            <a:tailEnd/>
          </a:ln>
        </p:spPr>
        <p:txBody>
          <a:bodyPr wrap="none" lIns="82945" tIns="41473" rIns="82945" bIns="41473" anchor="ctr"/>
          <a:lstStyle/>
          <a:p>
            <a:pPr defTabSz="407988" hangingPunct="0">
              <a:lnSpc>
                <a:spcPct val="93000"/>
              </a:lnSpc>
              <a:buClr>
                <a:srgbClr val="000000"/>
              </a:buClr>
              <a:buSzPct val="45000"/>
              <a:buFont typeface="StarSymbol" charset="0"/>
              <a:buNone/>
            </a:pPr>
            <a:endParaRPr lang="fr-FR" sz="2200">
              <a:solidFill>
                <a:srgbClr val="000000"/>
              </a:solidFill>
              <a:ea typeface="MS PGothic" charset="0"/>
              <a:cs typeface="MS PGothic" charset="0"/>
            </a:endParaRPr>
          </a:p>
        </p:txBody>
      </p:sp>
      <p:sp>
        <p:nvSpPr>
          <p:cNvPr id="5139" name="Text Box 24"/>
          <p:cNvSpPr txBox="1">
            <a:spLocks noChangeArrowheads="1"/>
          </p:cNvSpPr>
          <p:nvPr/>
        </p:nvSpPr>
        <p:spPr bwMode="invGray">
          <a:xfrm>
            <a:off x="4602163" y="3656013"/>
            <a:ext cx="34274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15" tIns="45715" rIns="45715" bIns="45715">
            <a:spAutoFit/>
          </a:bodyPr>
          <a:lstStyle>
            <a:lvl1pPr defTabSz="449263" eaLnBrk="0" hangingPunct="0">
              <a:defRPr sz="1600">
                <a:solidFill>
                  <a:schemeClr val="tx1"/>
                </a:solidFill>
                <a:latin typeface="Arial" charset="0"/>
                <a:ea typeface="ＭＳ Ｐゴシック" charset="0"/>
                <a:cs typeface="Arial" charset="0"/>
              </a:defRPr>
            </a:lvl1pPr>
            <a:lvl2pPr marL="742950" indent="-285750" defTabSz="449263" eaLnBrk="0" hangingPunct="0">
              <a:defRPr sz="1600">
                <a:solidFill>
                  <a:schemeClr val="tx1"/>
                </a:solidFill>
                <a:latin typeface="Arial" charset="0"/>
                <a:ea typeface="Arial" charset="0"/>
                <a:cs typeface="Arial" charset="0"/>
              </a:defRPr>
            </a:lvl2pPr>
            <a:lvl3pPr marL="1143000" indent="-228600" defTabSz="449263" eaLnBrk="0" hangingPunct="0">
              <a:defRPr sz="1600">
                <a:solidFill>
                  <a:schemeClr val="tx1"/>
                </a:solidFill>
                <a:latin typeface="Arial" charset="0"/>
                <a:ea typeface="Arial" charset="0"/>
                <a:cs typeface="Arial" charset="0"/>
              </a:defRPr>
            </a:lvl3pPr>
            <a:lvl4pPr marL="1600200" indent="-228600" defTabSz="449263" eaLnBrk="0" hangingPunct="0">
              <a:defRPr sz="1600">
                <a:solidFill>
                  <a:schemeClr val="tx1"/>
                </a:solidFill>
                <a:latin typeface="Arial" charset="0"/>
                <a:ea typeface="Arial" charset="0"/>
                <a:cs typeface="Arial" charset="0"/>
              </a:defRPr>
            </a:lvl4pPr>
            <a:lvl5pPr marL="2057400" indent="-228600" defTabSz="449263" eaLnBrk="0" hangingPunct="0">
              <a:defRPr sz="1600">
                <a:solidFill>
                  <a:schemeClr val="tx1"/>
                </a:solidFill>
                <a:latin typeface="Arial" charset="0"/>
                <a:ea typeface="Arial" charset="0"/>
                <a:cs typeface="Arial" charset="0"/>
              </a:defRPr>
            </a:lvl5pPr>
            <a:lvl6pPr marL="2514600" indent="-228600" defTabSz="449263"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defTabSz="449263"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defTabSz="449263"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defTabSz="449263"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r>
              <a:rPr lang="en-US" sz="1400" b="1">
                <a:ea typeface="MS PGothic" charset="0"/>
                <a:cs typeface="MS PGothic" charset="0"/>
              </a:rPr>
              <a:t>WebSphere eXtreme Scale </a:t>
            </a:r>
          </a:p>
          <a:p>
            <a:pPr algn="ctr" eaLnBrk="1" hangingPunct="1"/>
            <a:r>
              <a:rPr lang="en-US" sz="1400" b="1">
                <a:ea typeface="MS PGothic" charset="0"/>
                <a:cs typeface="MS PGothic" charset="0"/>
              </a:rPr>
              <a:t>DataPower XC10</a:t>
            </a:r>
          </a:p>
        </p:txBody>
      </p:sp>
      <p:sp>
        <p:nvSpPr>
          <p:cNvPr id="5140" name="AutoShape 25"/>
          <p:cNvSpPr>
            <a:spLocks noChangeArrowheads="1"/>
          </p:cNvSpPr>
          <p:nvPr/>
        </p:nvSpPr>
        <p:spPr bwMode="auto">
          <a:xfrm>
            <a:off x="1901825" y="3579813"/>
            <a:ext cx="2447925" cy="693737"/>
          </a:xfrm>
          <a:prstGeom prst="roundRect">
            <a:avLst>
              <a:gd name="adj" fmla="val 13602"/>
            </a:avLst>
          </a:prstGeom>
          <a:noFill/>
          <a:ln w="9525">
            <a:solidFill>
              <a:srgbClr val="8094AF"/>
            </a:solidFill>
            <a:round/>
            <a:headEnd/>
            <a:tailEnd/>
          </a:ln>
          <a:extLst>
            <a:ext uri="{909E8E84-426E-40dd-AFC4-6F175D3DCCD1}">
              <a14:hiddenFill xmlns:a14="http://schemas.microsoft.com/office/drawing/2010/main">
                <a:gradFill rotWithShape="1">
                  <a:gsLst>
                    <a:gs pos="0">
                      <a:srgbClr val="B9DCFF"/>
                    </a:gs>
                    <a:gs pos="100000">
                      <a:srgbClr val="7B93AA"/>
                    </a:gs>
                  </a:gsLst>
                  <a:lin ang="5400000" scaled="1"/>
                </a:gradFill>
              </a14:hiddenFill>
            </a:ext>
          </a:extLst>
        </p:spPr>
        <p:txBody>
          <a:bodyPr wrap="none" lIns="82945" tIns="41473" rIns="82945" bIns="41473" anchor="ctr"/>
          <a:lstStyle/>
          <a:p>
            <a:pPr defTabSz="407988" hangingPunct="0">
              <a:lnSpc>
                <a:spcPct val="93000"/>
              </a:lnSpc>
              <a:buClr>
                <a:srgbClr val="000000"/>
              </a:buClr>
              <a:buSzPct val="45000"/>
              <a:buFont typeface="StarSymbol" charset="0"/>
              <a:buNone/>
            </a:pPr>
            <a:endParaRPr lang="fr-FR" sz="2200">
              <a:solidFill>
                <a:srgbClr val="000000"/>
              </a:solidFill>
              <a:ea typeface="MS PGothic" charset="0"/>
              <a:cs typeface="MS PGothic" charset="0"/>
            </a:endParaRPr>
          </a:p>
        </p:txBody>
      </p:sp>
      <p:sp>
        <p:nvSpPr>
          <p:cNvPr id="5141" name="Text Box 26"/>
          <p:cNvSpPr txBox="1">
            <a:spLocks noChangeArrowheads="1"/>
          </p:cNvSpPr>
          <p:nvPr/>
        </p:nvSpPr>
        <p:spPr bwMode="invGray">
          <a:xfrm>
            <a:off x="1987550" y="3775075"/>
            <a:ext cx="2317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15" tIns="45715" rIns="45715" bIns="45715">
            <a:spAutoFit/>
          </a:bodyPr>
          <a:lstStyle>
            <a:lvl1pPr defTabSz="449263" eaLnBrk="0" hangingPunct="0">
              <a:defRPr sz="1600">
                <a:solidFill>
                  <a:schemeClr val="tx1"/>
                </a:solidFill>
                <a:latin typeface="Arial" charset="0"/>
                <a:ea typeface="ＭＳ Ｐゴシック" charset="0"/>
                <a:cs typeface="Arial" charset="0"/>
              </a:defRPr>
            </a:lvl1pPr>
            <a:lvl2pPr marL="742950" indent="-285750" defTabSz="449263" eaLnBrk="0" hangingPunct="0">
              <a:defRPr sz="1600">
                <a:solidFill>
                  <a:schemeClr val="tx1"/>
                </a:solidFill>
                <a:latin typeface="Arial" charset="0"/>
                <a:ea typeface="Arial" charset="0"/>
                <a:cs typeface="Arial" charset="0"/>
              </a:defRPr>
            </a:lvl2pPr>
            <a:lvl3pPr marL="1143000" indent="-228600" defTabSz="449263" eaLnBrk="0" hangingPunct="0">
              <a:defRPr sz="1600">
                <a:solidFill>
                  <a:schemeClr val="tx1"/>
                </a:solidFill>
                <a:latin typeface="Arial" charset="0"/>
                <a:ea typeface="Arial" charset="0"/>
                <a:cs typeface="Arial" charset="0"/>
              </a:defRPr>
            </a:lvl3pPr>
            <a:lvl4pPr marL="1600200" indent="-228600" defTabSz="449263" eaLnBrk="0" hangingPunct="0">
              <a:defRPr sz="1600">
                <a:solidFill>
                  <a:schemeClr val="tx1"/>
                </a:solidFill>
                <a:latin typeface="Arial" charset="0"/>
                <a:ea typeface="Arial" charset="0"/>
                <a:cs typeface="Arial" charset="0"/>
              </a:defRPr>
            </a:lvl4pPr>
            <a:lvl5pPr marL="2057400" indent="-228600" defTabSz="449263" eaLnBrk="0" hangingPunct="0">
              <a:defRPr sz="1600">
                <a:solidFill>
                  <a:schemeClr val="tx1"/>
                </a:solidFill>
                <a:latin typeface="Arial" charset="0"/>
                <a:ea typeface="Arial" charset="0"/>
                <a:cs typeface="Arial" charset="0"/>
              </a:defRPr>
            </a:lvl5pPr>
            <a:lvl6pPr marL="2514600" indent="-228600" defTabSz="449263"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defTabSz="449263"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defTabSz="449263"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defTabSz="449263"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r>
              <a:rPr lang="en-US" sz="1400" b="1">
                <a:ea typeface="MS PGothic" charset="0"/>
                <a:cs typeface="MS PGothic" charset="0"/>
              </a:rPr>
              <a:t>WebSphere Compute Grid</a:t>
            </a:r>
          </a:p>
        </p:txBody>
      </p:sp>
      <p:sp>
        <p:nvSpPr>
          <p:cNvPr id="5142" name="Text Box 7"/>
          <p:cNvSpPr txBox="1">
            <a:spLocks noChangeArrowheads="1"/>
          </p:cNvSpPr>
          <p:nvPr/>
        </p:nvSpPr>
        <p:spPr bwMode="invGray">
          <a:xfrm>
            <a:off x="1978025" y="2836863"/>
            <a:ext cx="5942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49263" eaLnBrk="0" hangingPunct="0">
              <a:defRPr sz="1600">
                <a:solidFill>
                  <a:schemeClr val="tx1"/>
                </a:solidFill>
                <a:latin typeface="Arial" charset="0"/>
                <a:ea typeface="ＭＳ Ｐゴシック" charset="0"/>
                <a:cs typeface="Arial" charset="0"/>
              </a:defRPr>
            </a:lvl1pPr>
            <a:lvl2pPr marL="742950" indent="-285750" defTabSz="449263" eaLnBrk="0" hangingPunct="0">
              <a:defRPr sz="1600">
                <a:solidFill>
                  <a:schemeClr val="tx1"/>
                </a:solidFill>
                <a:latin typeface="Arial" charset="0"/>
                <a:ea typeface="Arial" charset="0"/>
                <a:cs typeface="Arial" charset="0"/>
              </a:defRPr>
            </a:lvl2pPr>
            <a:lvl3pPr marL="1143000" indent="-228600" defTabSz="449263" eaLnBrk="0" hangingPunct="0">
              <a:defRPr sz="1600">
                <a:solidFill>
                  <a:schemeClr val="tx1"/>
                </a:solidFill>
                <a:latin typeface="Arial" charset="0"/>
                <a:ea typeface="Arial" charset="0"/>
                <a:cs typeface="Arial" charset="0"/>
              </a:defRPr>
            </a:lvl3pPr>
            <a:lvl4pPr marL="1600200" indent="-228600" defTabSz="449263" eaLnBrk="0" hangingPunct="0">
              <a:defRPr sz="1600">
                <a:solidFill>
                  <a:schemeClr val="tx1"/>
                </a:solidFill>
                <a:latin typeface="Arial" charset="0"/>
                <a:ea typeface="Arial" charset="0"/>
                <a:cs typeface="Arial" charset="0"/>
              </a:defRPr>
            </a:lvl4pPr>
            <a:lvl5pPr marL="2057400" indent="-228600" defTabSz="449263" eaLnBrk="0" hangingPunct="0">
              <a:defRPr sz="1600">
                <a:solidFill>
                  <a:schemeClr val="tx1"/>
                </a:solidFill>
                <a:latin typeface="Arial" charset="0"/>
                <a:ea typeface="Arial" charset="0"/>
                <a:cs typeface="Arial" charset="0"/>
              </a:defRPr>
            </a:lvl5pPr>
            <a:lvl6pPr marL="2514600" indent="-228600" defTabSz="449263"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defTabSz="449263"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defTabSz="449263"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defTabSz="449263"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r>
              <a:rPr lang="en-US" sz="1400" b="1">
                <a:ea typeface="MS PGothic" charset="0"/>
                <a:cs typeface="MS PGothic" charset="0"/>
              </a:rPr>
              <a:t>WebSphere Virtual Enterprise (Intelligent Mgmt Pack)</a:t>
            </a:r>
          </a:p>
        </p:txBody>
      </p:sp>
      <p:sp>
        <p:nvSpPr>
          <p:cNvPr id="5143" name="AutoShape 3"/>
          <p:cNvSpPr>
            <a:spLocks noChangeArrowheads="1"/>
          </p:cNvSpPr>
          <p:nvPr/>
        </p:nvSpPr>
        <p:spPr bwMode="auto">
          <a:xfrm>
            <a:off x="1901825" y="2728913"/>
            <a:ext cx="6172200" cy="534987"/>
          </a:xfrm>
          <a:prstGeom prst="roundRect">
            <a:avLst>
              <a:gd name="adj" fmla="val 17264"/>
            </a:avLst>
          </a:prstGeom>
          <a:noFill/>
          <a:ln w="9525">
            <a:solidFill>
              <a:srgbClr val="8094AF"/>
            </a:solidFill>
            <a:round/>
            <a:headEnd/>
            <a:tailEnd/>
          </a:ln>
          <a:extLst>
            <a:ext uri="{909E8E84-426E-40dd-AFC4-6F175D3DCCD1}">
              <a14:hiddenFill xmlns:a14="http://schemas.microsoft.com/office/drawing/2010/main">
                <a:gradFill rotWithShape="1">
                  <a:gsLst>
                    <a:gs pos="0">
                      <a:srgbClr val="E8D1FF"/>
                    </a:gs>
                    <a:gs pos="100000">
                      <a:srgbClr val="6B6176"/>
                    </a:gs>
                  </a:gsLst>
                  <a:lin ang="5400000" scaled="1"/>
                </a:gradFill>
              </a14:hiddenFill>
            </a:ext>
          </a:extLst>
        </p:spPr>
        <p:txBody>
          <a:bodyPr wrap="none" lIns="82945" tIns="41473" rIns="82945" bIns="41473" anchor="ctr"/>
          <a:lstStyle/>
          <a:p>
            <a:pPr defTabSz="407988" hangingPunct="0">
              <a:lnSpc>
                <a:spcPct val="93000"/>
              </a:lnSpc>
              <a:buClr>
                <a:srgbClr val="000000"/>
              </a:buClr>
              <a:buSzPct val="45000"/>
              <a:buFont typeface="StarSymbol" charset="0"/>
              <a:buNone/>
            </a:pPr>
            <a:endParaRPr lang="fr-FR" sz="2200">
              <a:solidFill>
                <a:srgbClr val="000000"/>
              </a:solidFill>
              <a:ea typeface="MS PGothic" charset="0"/>
              <a:cs typeface="MS PGothic" charset="0"/>
            </a:endParaRPr>
          </a:p>
        </p:txBody>
      </p:sp>
      <p:sp>
        <p:nvSpPr>
          <p:cNvPr id="5144" name="Line 26"/>
          <p:cNvSpPr>
            <a:spLocks noChangeShapeType="1"/>
          </p:cNvSpPr>
          <p:nvPr/>
        </p:nvSpPr>
        <p:spPr bwMode="auto">
          <a:xfrm flipV="1">
            <a:off x="4427538" y="3429000"/>
            <a:ext cx="3744912"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rgbClr val="3D5C99">
                      <a:alpha val="74998"/>
                    </a:srgbClr>
                  </a:outerShdw>
                </a:effectLst>
              </a14:hiddenEffects>
            </a:ext>
          </a:extLst>
        </p:spPr>
        <p:txBody>
          <a:bodyPr/>
          <a:lstStyle/>
          <a:p>
            <a:endParaRPr lang="en-US"/>
          </a:p>
        </p:txBody>
      </p:sp>
      <p:sp>
        <p:nvSpPr>
          <p:cNvPr id="5145" name="Line 27"/>
          <p:cNvSpPr>
            <a:spLocks noChangeShapeType="1"/>
          </p:cNvSpPr>
          <p:nvPr/>
        </p:nvSpPr>
        <p:spPr bwMode="auto">
          <a:xfrm>
            <a:off x="4427538" y="3429000"/>
            <a:ext cx="0" cy="107950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rgbClr val="3D5C99">
                      <a:alpha val="74998"/>
                    </a:srgbClr>
                  </a:outerShdw>
                </a:effectLst>
              </a14:hiddenEffects>
            </a:ext>
          </a:extLst>
        </p:spPr>
        <p:txBody>
          <a:bodyPr/>
          <a:lstStyle/>
          <a:p>
            <a:endParaRPr lang="en-US"/>
          </a:p>
        </p:txBody>
      </p:sp>
      <p:sp>
        <p:nvSpPr>
          <p:cNvPr id="5146" name="Line 28"/>
          <p:cNvSpPr>
            <a:spLocks noChangeShapeType="1"/>
          </p:cNvSpPr>
          <p:nvPr/>
        </p:nvSpPr>
        <p:spPr bwMode="auto">
          <a:xfrm>
            <a:off x="4427538" y="4508500"/>
            <a:ext cx="3708400" cy="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rgbClr val="3D5C99">
                      <a:alpha val="74998"/>
                    </a:srgbClr>
                  </a:outerShdw>
                </a:effectLst>
              </a14:hiddenEffects>
            </a:ext>
          </a:extLst>
        </p:spPr>
        <p:txBody>
          <a:bodyPr/>
          <a:lstStyle/>
          <a:p>
            <a:endParaRPr lang="en-US"/>
          </a:p>
        </p:txBody>
      </p:sp>
    </p:spTree>
    <p:extLst>
      <p:ext uri="{BB962C8B-B14F-4D97-AF65-F5344CB8AC3E}">
        <p14:creationId xmlns:p14="http://schemas.microsoft.com/office/powerpoint/2010/main" val="3807478382"/>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809625"/>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r>
              <a:rPr lang="en-US">
                <a:latin typeface="Arial" charset="0"/>
                <a:cs typeface="Arial" charset="0"/>
              </a:rPr>
              <a:t>WAS ND V8.5: Resiliency enhancements –</a:t>
            </a:r>
            <a:br>
              <a:rPr lang="en-US">
                <a:latin typeface="Arial" charset="0"/>
                <a:cs typeface="Arial" charset="0"/>
              </a:rPr>
            </a:br>
            <a:r>
              <a:rPr lang="en-US">
                <a:latin typeface="Arial" charset="0"/>
                <a:cs typeface="Arial" charset="0"/>
              </a:rPr>
              <a:t>WebSphere Virtual Enterprise &amp; WebSphere Batch</a:t>
            </a:r>
            <a:endParaRPr lang="fr-FR">
              <a:latin typeface="Arial" charset="0"/>
              <a:cs typeface="Arial" charset="0"/>
            </a:endParaRPr>
          </a:p>
        </p:txBody>
      </p:sp>
      <p:pic>
        <p:nvPicPr>
          <p:cNvPr id="2048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665288"/>
            <a:ext cx="6985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57709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1143000" y="2096852"/>
            <a:ext cx="8736013" cy="458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pPr>
            <a:r>
              <a:rPr lang="fr-FR" sz="2800" b="1" dirty="0" smtClean="0">
                <a:solidFill>
                  <a:srgbClr val="DC2300"/>
                </a:solidFill>
              </a:rPr>
              <a:t>WebSphere Application Server:</a:t>
            </a:r>
            <a:br>
              <a:rPr lang="fr-FR" sz="2800" b="1" dirty="0" smtClean="0">
                <a:solidFill>
                  <a:srgbClr val="DC2300"/>
                </a:solidFill>
              </a:rPr>
            </a:br>
            <a:r>
              <a:rPr lang="fr-FR" sz="2800" b="1" dirty="0" smtClean="0">
                <a:solidFill>
                  <a:srgbClr val="DC2300"/>
                </a:solidFill>
              </a:rPr>
              <a:t>ODR </a:t>
            </a:r>
            <a:r>
              <a:rPr lang="fr-FR" sz="2000" b="1" dirty="0" err="1" smtClean="0">
                <a:solidFill>
                  <a:srgbClr val="DC2300"/>
                </a:solidFill>
              </a:rPr>
              <a:t>Demo</a:t>
            </a:r>
            <a:r>
              <a:rPr lang="fr-FR" sz="2000" b="1" dirty="0" smtClean="0">
                <a:solidFill>
                  <a:srgbClr val="DC2300"/>
                </a:solidFill>
              </a:rPr>
              <a:t> </a:t>
            </a:r>
            <a:endParaRPr lang="fr-FR" sz="2000" b="1" dirty="0" smtClean="0">
              <a:solidFill>
                <a:srgbClr val="DC2300"/>
              </a:solidFill>
            </a:endParaRPr>
          </a:p>
        </p:txBody>
      </p:sp>
    </p:spTree>
    <p:extLst>
      <p:ext uri="{BB962C8B-B14F-4D97-AF65-F5344CB8AC3E}">
        <p14:creationId xmlns:p14="http://schemas.microsoft.com/office/powerpoint/2010/main" val="4298812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27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0"/>
            <a:ext cx="1692275"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pic>
      <p:sp>
        <p:nvSpPr>
          <p:cNvPr id="19459" name="Text Box 3"/>
          <p:cNvSpPr txBox="1">
            <a:spLocks noChangeArrowheads="1"/>
          </p:cNvSpPr>
          <p:nvPr/>
        </p:nvSpPr>
        <p:spPr bwMode="auto">
          <a:xfrm>
            <a:off x="220663" y="873125"/>
            <a:ext cx="84677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90000" tIns="46800" rIns="9000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9pPr>
          </a:lstStyle>
          <a:p>
            <a:pPr eaLnBrk="1" hangingPunct="1">
              <a:lnSpc>
                <a:spcPct val="93000"/>
              </a:lnSpc>
              <a:buSzPct val="100000"/>
            </a:pPr>
            <a:r>
              <a:rPr lang="en-GB" sz="2400" b="1">
                <a:solidFill>
                  <a:srgbClr val="583B91"/>
                </a:solidFill>
                <a:ea typeface="MS PGothic" pitchFamily="34" charset="-128"/>
              </a:rPr>
              <a:t>Intelligent Management Scenario</a:t>
            </a:r>
          </a:p>
        </p:txBody>
      </p:sp>
      <p:sp>
        <p:nvSpPr>
          <p:cNvPr id="19460" name="Rectangle 4"/>
          <p:cNvSpPr>
            <a:spLocks noChangeArrowheads="1"/>
          </p:cNvSpPr>
          <p:nvPr/>
        </p:nvSpPr>
        <p:spPr bwMode="auto">
          <a:xfrm>
            <a:off x="266700" y="1227138"/>
            <a:ext cx="85725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90000" tIns="46800" rIns="90000" bIns="46800"/>
          <a:lstStyle/>
          <a:p>
            <a:pPr algn="ctr"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i="1">
                <a:solidFill>
                  <a:srgbClr val="333399"/>
                </a:solidFill>
                <a:ea typeface="SimSun" pitchFamily="2" charset="-122"/>
              </a:rPr>
              <a:t>The On Demand Router applies sophisticated classification and flow control algorithms to intelligently manage workload</a:t>
            </a:r>
          </a:p>
        </p:txBody>
      </p:sp>
      <p:sp>
        <p:nvSpPr>
          <p:cNvPr id="1142789" name="AutoShape 5"/>
          <p:cNvSpPr>
            <a:spLocks noChangeArrowheads="1"/>
          </p:cNvSpPr>
          <p:nvPr/>
        </p:nvSpPr>
        <p:spPr bwMode="auto">
          <a:xfrm>
            <a:off x="2149475" y="2514600"/>
            <a:ext cx="3200400" cy="1828800"/>
          </a:xfrm>
          <a:prstGeom prst="roundRect">
            <a:avLst>
              <a:gd name="adj" fmla="val 16667"/>
            </a:avLst>
          </a:prstGeom>
          <a:solidFill>
            <a:srgbClr val="FFCC00"/>
          </a:solidFill>
          <a:ln w="21600">
            <a:solidFill>
              <a:srgbClr val="808080"/>
            </a:solidFill>
            <a:round/>
            <a:headEnd/>
            <a:tailEnd/>
          </a:ln>
        </p:spPr>
        <p:txBody>
          <a:bodyPr wrap="none" anchor="ctr"/>
          <a:lstStyle/>
          <a:p>
            <a:pPr>
              <a:buClr>
                <a:srgbClr val="000000"/>
              </a:buClr>
              <a:buSzPct val="100000"/>
              <a:buFont typeface="Times New Roman" pitchFamily="18" charset="0"/>
              <a:buNone/>
            </a:pPr>
            <a:endParaRPr lang="en-US" sz="2800">
              <a:solidFill>
                <a:srgbClr val="000000"/>
              </a:solidFill>
              <a:ea typeface="MS PGothic" pitchFamily="34" charset="-128"/>
            </a:endParaRPr>
          </a:p>
        </p:txBody>
      </p:sp>
      <p:sp>
        <p:nvSpPr>
          <p:cNvPr id="1142790" name="Text Box 6"/>
          <p:cNvSpPr txBox="1">
            <a:spLocks noChangeArrowheads="1"/>
          </p:cNvSpPr>
          <p:nvPr/>
        </p:nvSpPr>
        <p:spPr bwMode="auto">
          <a:xfrm>
            <a:off x="2378075" y="3886200"/>
            <a:ext cx="25146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90000" tIns="45000" rIns="90000" bIns="450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9pPr>
          </a:lstStyle>
          <a:p>
            <a:pPr algn="ctr" eaLnBrk="1" hangingPunct="1">
              <a:buSzPct val="100000"/>
            </a:pPr>
            <a:r>
              <a:rPr lang="en-US" sz="1200" b="1">
                <a:solidFill>
                  <a:srgbClr val="000000"/>
                </a:solidFill>
                <a:ea typeface="MS PGothic" pitchFamily="34" charset="-128"/>
              </a:rPr>
              <a:t>WebSphere On Demand Router (ODR)</a:t>
            </a:r>
          </a:p>
        </p:txBody>
      </p:sp>
      <p:sp>
        <p:nvSpPr>
          <p:cNvPr id="1142791" name="Line 7"/>
          <p:cNvSpPr>
            <a:spLocks noChangeShapeType="1"/>
          </p:cNvSpPr>
          <p:nvPr/>
        </p:nvSpPr>
        <p:spPr bwMode="auto">
          <a:xfrm>
            <a:off x="1692275" y="2743200"/>
            <a:ext cx="457200" cy="228600"/>
          </a:xfrm>
          <a:prstGeom prst="line">
            <a:avLst/>
          </a:prstGeom>
          <a:noFill/>
          <a:ln w="21600">
            <a:solidFill>
              <a:srgbClr val="808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2792" name="Line 8"/>
          <p:cNvSpPr>
            <a:spLocks noChangeShapeType="1"/>
          </p:cNvSpPr>
          <p:nvPr/>
        </p:nvSpPr>
        <p:spPr bwMode="auto">
          <a:xfrm>
            <a:off x="1547813" y="3429000"/>
            <a:ext cx="601662" cy="1588"/>
          </a:xfrm>
          <a:prstGeom prst="line">
            <a:avLst/>
          </a:prstGeom>
          <a:noFill/>
          <a:ln w="21600">
            <a:solidFill>
              <a:srgbClr val="808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2793" name="Line 9"/>
          <p:cNvSpPr>
            <a:spLocks noChangeShapeType="1"/>
          </p:cNvSpPr>
          <p:nvPr/>
        </p:nvSpPr>
        <p:spPr bwMode="auto">
          <a:xfrm flipV="1">
            <a:off x="1547813" y="3878263"/>
            <a:ext cx="601662" cy="328612"/>
          </a:xfrm>
          <a:prstGeom prst="line">
            <a:avLst/>
          </a:prstGeom>
          <a:noFill/>
          <a:ln w="21600">
            <a:solidFill>
              <a:srgbClr val="808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2794" name="AutoShape 10"/>
          <p:cNvSpPr>
            <a:spLocks noChangeArrowheads="1"/>
          </p:cNvSpPr>
          <p:nvPr/>
        </p:nvSpPr>
        <p:spPr bwMode="auto">
          <a:xfrm>
            <a:off x="1728788" y="2587625"/>
            <a:ext cx="174625" cy="174625"/>
          </a:xfrm>
          <a:prstGeom prst="triangle">
            <a:avLst>
              <a:gd name="adj" fmla="val 50000"/>
            </a:avLst>
          </a:prstGeom>
          <a:solidFill>
            <a:srgbClr val="999999"/>
          </a:solidFill>
          <a:ln w="21600">
            <a:solidFill>
              <a:srgbClr val="808080"/>
            </a:solidFill>
            <a:round/>
            <a:headEnd/>
            <a:tailEnd/>
          </a:ln>
        </p:spPr>
        <p:txBody>
          <a:bodyPr wrap="none" anchor="ctr"/>
          <a:lstStyle/>
          <a:p>
            <a:pPr>
              <a:buClr>
                <a:srgbClr val="000000"/>
              </a:buClr>
              <a:buSzPct val="100000"/>
              <a:buFont typeface="Times New Roman" pitchFamily="18" charset="0"/>
              <a:buNone/>
            </a:pPr>
            <a:endParaRPr lang="en-US" sz="2800">
              <a:solidFill>
                <a:srgbClr val="000000"/>
              </a:solidFill>
              <a:ea typeface="MS PGothic" pitchFamily="34" charset="-128"/>
            </a:endParaRPr>
          </a:p>
        </p:txBody>
      </p:sp>
      <p:sp>
        <p:nvSpPr>
          <p:cNvPr id="1142795" name="AutoShape 11"/>
          <p:cNvSpPr>
            <a:spLocks noChangeArrowheads="1"/>
          </p:cNvSpPr>
          <p:nvPr/>
        </p:nvSpPr>
        <p:spPr bwMode="auto">
          <a:xfrm>
            <a:off x="1784350" y="2568575"/>
            <a:ext cx="174625" cy="174625"/>
          </a:xfrm>
          <a:prstGeom prst="triangle">
            <a:avLst>
              <a:gd name="adj" fmla="val 50000"/>
            </a:avLst>
          </a:prstGeom>
          <a:solidFill>
            <a:srgbClr val="999999"/>
          </a:solidFill>
          <a:ln w="21600">
            <a:solidFill>
              <a:srgbClr val="808080"/>
            </a:solidFill>
            <a:round/>
            <a:headEnd/>
            <a:tailEnd/>
          </a:ln>
        </p:spPr>
        <p:txBody>
          <a:bodyPr wrap="none" anchor="ctr"/>
          <a:lstStyle/>
          <a:p>
            <a:pPr>
              <a:buClr>
                <a:srgbClr val="000000"/>
              </a:buClr>
              <a:buSzPct val="100000"/>
              <a:buFont typeface="Times New Roman" pitchFamily="18" charset="0"/>
              <a:buNone/>
            </a:pPr>
            <a:endParaRPr lang="en-US" sz="2800">
              <a:solidFill>
                <a:srgbClr val="000000"/>
              </a:solidFill>
              <a:ea typeface="MS PGothic" pitchFamily="34" charset="-128"/>
            </a:endParaRPr>
          </a:p>
        </p:txBody>
      </p:sp>
      <p:sp>
        <p:nvSpPr>
          <p:cNvPr id="1142796" name="AutoShape 12"/>
          <p:cNvSpPr>
            <a:spLocks noChangeArrowheads="1"/>
          </p:cNvSpPr>
          <p:nvPr/>
        </p:nvSpPr>
        <p:spPr bwMode="auto">
          <a:xfrm>
            <a:off x="1692275" y="3200400"/>
            <a:ext cx="174625" cy="174625"/>
          </a:xfrm>
          <a:prstGeom prst="triangle">
            <a:avLst>
              <a:gd name="adj" fmla="val 50000"/>
            </a:avLst>
          </a:prstGeom>
          <a:solidFill>
            <a:srgbClr val="999999"/>
          </a:solidFill>
          <a:ln w="21600">
            <a:solidFill>
              <a:srgbClr val="808080"/>
            </a:solidFill>
            <a:round/>
            <a:headEnd/>
            <a:tailEnd/>
          </a:ln>
        </p:spPr>
        <p:txBody>
          <a:bodyPr wrap="none" anchor="ctr"/>
          <a:lstStyle/>
          <a:p>
            <a:pPr>
              <a:buClr>
                <a:srgbClr val="000000"/>
              </a:buClr>
              <a:buSzPct val="100000"/>
              <a:buFont typeface="Times New Roman" pitchFamily="18" charset="0"/>
              <a:buNone/>
            </a:pPr>
            <a:endParaRPr lang="en-US" sz="2800">
              <a:solidFill>
                <a:srgbClr val="000000"/>
              </a:solidFill>
              <a:ea typeface="MS PGothic" pitchFamily="34" charset="-128"/>
            </a:endParaRPr>
          </a:p>
        </p:txBody>
      </p:sp>
      <p:sp>
        <p:nvSpPr>
          <p:cNvPr id="1142797" name="AutoShape 13"/>
          <p:cNvSpPr>
            <a:spLocks noChangeArrowheads="1"/>
          </p:cNvSpPr>
          <p:nvPr/>
        </p:nvSpPr>
        <p:spPr bwMode="auto">
          <a:xfrm>
            <a:off x="1746250" y="3200400"/>
            <a:ext cx="174625" cy="174625"/>
          </a:xfrm>
          <a:prstGeom prst="triangle">
            <a:avLst>
              <a:gd name="adj" fmla="val 50000"/>
            </a:avLst>
          </a:prstGeom>
          <a:solidFill>
            <a:srgbClr val="999999"/>
          </a:solidFill>
          <a:ln w="21600">
            <a:solidFill>
              <a:srgbClr val="808080"/>
            </a:solidFill>
            <a:round/>
            <a:headEnd/>
            <a:tailEnd/>
          </a:ln>
        </p:spPr>
        <p:txBody>
          <a:bodyPr wrap="none" anchor="ctr"/>
          <a:lstStyle/>
          <a:p>
            <a:pPr>
              <a:buClr>
                <a:srgbClr val="000000"/>
              </a:buClr>
              <a:buSzPct val="100000"/>
              <a:buFont typeface="Times New Roman" pitchFamily="18" charset="0"/>
              <a:buNone/>
            </a:pPr>
            <a:endParaRPr lang="en-US" sz="2800">
              <a:solidFill>
                <a:srgbClr val="000000"/>
              </a:solidFill>
              <a:ea typeface="MS PGothic" pitchFamily="34" charset="-128"/>
            </a:endParaRPr>
          </a:p>
        </p:txBody>
      </p:sp>
      <p:sp>
        <p:nvSpPr>
          <p:cNvPr id="1142798" name="AutoShape 14"/>
          <p:cNvSpPr>
            <a:spLocks noChangeArrowheads="1"/>
          </p:cNvSpPr>
          <p:nvPr/>
        </p:nvSpPr>
        <p:spPr bwMode="auto">
          <a:xfrm>
            <a:off x="1692275" y="3886200"/>
            <a:ext cx="174625" cy="174625"/>
          </a:xfrm>
          <a:prstGeom prst="triangle">
            <a:avLst>
              <a:gd name="adj" fmla="val 50000"/>
            </a:avLst>
          </a:prstGeom>
          <a:solidFill>
            <a:srgbClr val="999999"/>
          </a:solidFill>
          <a:ln w="21600">
            <a:solidFill>
              <a:srgbClr val="808080"/>
            </a:solidFill>
            <a:round/>
            <a:headEnd/>
            <a:tailEnd/>
          </a:ln>
        </p:spPr>
        <p:txBody>
          <a:bodyPr wrap="none" anchor="ctr"/>
          <a:lstStyle/>
          <a:p>
            <a:pPr>
              <a:buClr>
                <a:srgbClr val="000000"/>
              </a:buClr>
              <a:buSzPct val="100000"/>
              <a:buFont typeface="Times New Roman" pitchFamily="18" charset="0"/>
              <a:buNone/>
            </a:pPr>
            <a:endParaRPr lang="en-US" sz="2800">
              <a:solidFill>
                <a:srgbClr val="000000"/>
              </a:solidFill>
              <a:ea typeface="MS PGothic" pitchFamily="34" charset="-128"/>
            </a:endParaRPr>
          </a:p>
        </p:txBody>
      </p:sp>
      <p:sp>
        <p:nvSpPr>
          <p:cNvPr id="1142799" name="AutoShape 15"/>
          <p:cNvSpPr>
            <a:spLocks noChangeArrowheads="1"/>
          </p:cNvSpPr>
          <p:nvPr/>
        </p:nvSpPr>
        <p:spPr bwMode="auto">
          <a:xfrm>
            <a:off x="1746250" y="3886200"/>
            <a:ext cx="174625" cy="174625"/>
          </a:xfrm>
          <a:prstGeom prst="triangle">
            <a:avLst>
              <a:gd name="adj" fmla="val 50000"/>
            </a:avLst>
          </a:prstGeom>
          <a:solidFill>
            <a:srgbClr val="999999"/>
          </a:solidFill>
          <a:ln w="21600">
            <a:solidFill>
              <a:srgbClr val="808080"/>
            </a:solidFill>
            <a:round/>
            <a:headEnd/>
            <a:tailEnd/>
          </a:ln>
        </p:spPr>
        <p:txBody>
          <a:bodyPr wrap="none" anchor="ctr"/>
          <a:lstStyle/>
          <a:p>
            <a:pPr>
              <a:buClr>
                <a:srgbClr val="000000"/>
              </a:buClr>
              <a:buSzPct val="100000"/>
              <a:buFont typeface="Times New Roman" pitchFamily="18" charset="0"/>
              <a:buNone/>
            </a:pPr>
            <a:endParaRPr lang="en-US" sz="2800">
              <a:solidFill>
                <a:srgbClr val="000000"/>
              </a:solidFill>
              <a:ea typeface="MS PGothic" pitchFamily="34" charset="-128"/>
            </a:endParaRPr>
          </a:p>
        </p:txBody>
      </p:sp>
      <p:sp>
        <p:nvSpPr>
          <p:cNvPr id="1142800" name="Oval 16"/>
          <p:cNvSpPr>
            <a:spLocks noChangeArrowheads="1"/>
          </p:cNvSpPr>
          <p:nvPr/>
        </p:nvSpPr>
        <p:spPr bwMode="auto">
          <a:xfrm>
            <a:off x="2168525" y="3200400"/>
            <a:ext cx="347663" cy="347663"/>
          </a:xfrm>
          <a:prstGeom prst="ellipse">
            <a:avLst/>
          </a:prstGeom>
          <a:solidFill>
            <a:srgbClr val="FF9900"/>
          </a:solidFill>
          <a:ln w="21600">
            <a:solidFill>
              <a:srgbClr val="808080"/>
            </a:solidFill>
            <a:round/>
            <a:headEnd/>
            <a:tailEnd/>
          </a:ln>
        </p:spPr>
        <p:txBody>
          <a:bodyPr wrap="none" anchor="ctr"/>
          <a:lstStyle/>
          <a:p>
            <a:pPr>
              <a:buClr>
                <a:srgbClr val="000000"/>
              </a:buClr>
              <a:buSzPct val="100000"/>
              <a:buFont typeface="Times New Roman" pitchFamily="18" charset="0"/>
              <a:buNone/>
            </a:pPr>
            <a:endParaRPr lang="en-US" sz="2800">
              <a:solidFill>
                <a:srgbClr val="000000"/>
              </a:solidFill>
              <a:ea typeface="MS PGothic" pitchFamily="34" charset="-128"/>
            </a:endParaRPr>
          </a:p>
        </p:txBody>
      </p:sp>
      <p:sp>
        <p:nvSpPr>
          <p:cNvPr id="1142801" name="Oval 17"/>
          <p:cNvSpPr>
            <a:spLocks noChangeArrowheads="1"/>
          </p:cNvSpPr>
          <p:nvPr/>
        </p:nvSpPr>
        <p:spPr bwMode="auto">
          <a:xfrm>
            <a:off x="3749675" y="3200400"/>
            <a:ext cx="347663" cy="347663"/>
          </a:xfrm>
          <a:prstGeom prst="ellipse">
            <a:avLst/>
          </a:prstGeom>
          <a:solidFill>
            <a:srgbClr val="FF9900"/>
          </a:solidFill>
          <a:ln w="21600">
            <a:solidFill>
              <a:srgbClr val="808080"/>
            </a:solidFill>
            <a:round/>
            <a:headEnd/>
            <a:tailEnd/>
          </a:ln>
        </p:spPr>
        <p:txBody>
          <a:bodyPr wrap="none" anchor="ctr"/>
          <a:lstStyle/>
          <a:p>
            <a:pPr>
              <a:buClr>
                <a:srgbClr val="000000"/>
              </a:buClr>
              <a:buSzPct val="100000"/>
              <a:buFont typeface="Times New Roman" pitchFamily="18" charset="0"/>
              <a:buNone/>
            </a:pPr>
            <a:endParaRPr lang="en-US" sz="2800">
              <a:solidFill>
                <a:srgbClr val="000000"/>
              </a:solidFill>
              <a:ea typeface="MS PGothic" pitchFamily="34" charset="-128"/>
            </a:endParaRPr>
          </a:p>
        </p:txBody>
      </p:sp>
      <p:sp>
        <p:nvSpPr>
          <p:cNvPr id="1142802" name="Oval 18"/>
          <p:cNvSpPr>
            <a:spLocks noChangeArrowheads="1"/>
          </p:cNvSpPr>
          <p:nvPr/>
        </p:nvSpPr>
        <p:spPr bwMode="auto">
          <a:xfrm>
            <a:off x="4664075" y="3200400"/>
            <a:ext cx="347663" cy="347663"/>
          </a:xfrm>
          <a:prstGeom prst="ellipse">
            <a:avLst/>
          </a:prstGeom>
          <a:solidFill>
            <a:srgbClr val="FF9900"/>
          </a:solidFill>
          <a:ln w="21600">
            <a:solidFill>
              <a:srgbClr val="808080"/>
            </a:solidFill>
            <a:round/>
            <a:headEnd/>
            <a:tailEnd/>
          </a:ln>
        </p:spPr>
        <p:txBody>
          <a:bodyPr wrap="none" anchor="ctr"/>
          <a:lstStyle/>
          <a:p>
            <a:pPr>
              <a:buClr>
                <a:srgbClr val="000000"/>
              </a:buClr>
              <a:buSzPct val="100000"/>
              <a:buFont typeface="Times New Roman" pitchFamily="18" charset="0"/>
              <a:buNone/>
            </a:pPr>
            <a:endParaRPr lang="en-US" sz="2800">
              <a:solidFill>
                <a:srgbClr val="000000"/>
              </a:solidFill>
              <a:ea typeface="MS PGothic" pitchFamily="34" charset="-128"/>
            </a:endParaRPr>
          </a:p>
        </p:txBody>
      </p:sp>
      <p:sp>
        <p:nvSpPr>
          <p:cNvPr id="1142803" name="Line 19"/>
          <p:cNvSpPr>
            <a:spLocks noChangeShapeType="1"/>
          </p:cNvSpPr>
          <p:nvPr/>
        </p:nvSpPr>
        <p:spPr bwMode="auto">
          <a:xfrm>
            <a:off x="2533650" y="2282825"/>
            <a:ext cx="1588" cy="904875"/>
          </a:xfrm>
          <a:prstGeom prst="line">
            <a:avLst/>
          </a:prstGeom>
          <a:noFill/>
          <a:ln w="10080">
            <a:solidFill>
              <a:srgbClr val="80808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2804" name="Text Box 20"/>
          <p:cNvSpPr txBox="1">
            <a:spLocks noChangeArrowheads="1"/>
          </p:cNvSpPr>
          <p:nvPr/>
        </p:nvSpPr>
        <p:spPr bwMode="auto">
          <a:xfrm>
            <a:off x="2149475" y="2057400"/>
            <a:ext cx="1143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90000" tIns="45000" rIns="90000" bIns="450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9pPr>
          </a:lstStyle>
          <a:p>
            <a:pPr algn="ctr" eaLnBrk="1" hangingPunct="1">
              <a:buSzPct val="100000"/>
            </a:pPr>
            <a:r>
              <a:rPr lang="en-US" sz="1100" b="1">
                <a:solidFill>
                  <a:srgbClr val="000000"/>
                </a:solidFill>
                <a:ea typeface="MS PGothic" pitchFamily="34" charset="-128"/>
              </a:rPr>
              <a:t>Classification</a:t>
            </a:r>
          </a:p>
        </p:txBody>
      </p:sp>
      <p:pic>
        <p:nvPicPr>
          <p:cNvPr id="1142805"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5275" y="2895600"/>
            <a:ext cx="61753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pic>
      <p:sp>
        <p:nvSpPr>
          <p:cNvPr id="1142806" name="Line 22"/>
          <p:cNvSpPr>
            <a:spLocks noChangeShapeType="1"/>
          </p:cNvSpPr>
          <p:nvPr/>
        </p:nvSpPr>
        <p:spPr bwMode="auto">
          <a:xfrm>
            <a:off x="2552700" y="3375025"/>
            <a:ext cx="328613" cy="1588"/>
          </a:xfrm>
          <a:prstGeom prst="line">
            <a:avLst/>
          </a:prstGeom>
          <a:noFill/>
          <a:ln w="21600">
            <a:solidFill>
              <a:srgbClr val="808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2807" name="Line 23"/>
          <p:cNvSpPr>
            <a:spLocks noChangeShapeType="1"/>
          </p:cNvSpPr>
          <p:nvPr/>
        </p:nvSpPr>
        <p:spPr bwMode="auto">
          <a:xfrm>
            <a:off x="3457575" y="3090863"/>
            <a:ext cx="292100" cy="228600"/>
          </a:xfrm>
          <a:prstGeom prst="line">
            <a:avLst/>
          </a:prstGeom>
          <a:noFill/>
          <a:ln w="21600">
            <a:solidFill>
              <a:srgbClr val="808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2808" name="Line 24"/>
          <p:cNvSpPr>
            <a:spLocks noChangeShapeType="1"/>
          </p:cNvSpPr>
          <p:nvPr/>
        </p:nvSpPr>
        <p:spPr bwMode="auto">
          <a:xfrm>
            <a:off x="3457575" y="3429000"/>
            <a:ext cx="292100" cy="1588"/>
          </a:xfrm>
          <a:prstGeom prst="line">
            <a:avLst/>
          </a:prstGeom>
          <a:noFill/>
          <a:ln w="21600">
            <a:solidFill>
              <a:srgbClr val="808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2809" name="Line 25"/>
          <p:cNvSpPr>
            <a:spLocks noChangeShapeType="1"/>
          </p:cNvSpPr>
          <p:nvPr/>
        </p:nvSpPr>
        <p:spPr bwMode="auto">
          <a:xfrm flipV="1">
            <a:off x="3467100" y="3475038"/>
            <a:ext cx="320675" cy="244475"/>
          </a:xfrm>
          <a:prstGeom prst="line">
            <a:avLst/>
          </a:prstGeom>
          <a:noFill/>
          <a:ln w="21600">
            <a:solidFill>
              <a:srgbClr val="808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2811" name="Line 27"/>
          <p:cNvSpPr>
            <a:spLocks noChangeShapeType="1"/>
          </p:cNvSpPr>
          <p:nvPr/>
        </p:nvSpPr>
        <p:spPr bwMode="auto">
          <a:xfrm>
            <a:off x="3749675" y="2295525"/>
            <a:ext cx="1588" cy="904875"/>
          </a:xfrm>
          <a:prstGeom prst="line">
            <a:avLst/>
          </a:prstGeom>
          <a:noFill/>
          <a:ln w="10080">
            <a:solidFill>
              <a:srgbClr val="80808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2812" name="Text Box 28"/>
          <p:cNvSpPr txBox="1">
            <a:spLocks noChangeArrowheads="1"/>
          </p:cNvSpPr>
          <p:nvPr/>
        </p:nvSpPr>
        <p:spPr bwMode="auto">
          <a:xfrm>
            <a:off x="3292475" y="1922463"/>
            <a:ext cx="13716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90000" tIns="45000" rIns="90000" bIns="450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9pPr>
          </a:lstStyle>
          <a:p>
            <a:pPr algn="ctr" eaLnBrk="1" hangingPunct="1">
              <a:buSzPct val="100000"/>
            </a:pPr>
            <a:r>
              <a:rPr lang="en-US" sz="1100" b="1">
                <a:solidFill>
                  <a:srgbClr val="000000"/>
                </a:solidFill>
                <a:ea typeface="MS PGothic" pitchFamily="34" charset="-128"/>
              </a:rPr>
              <a:t>Prioritization and Flow Control</a:t>
            </a:r>
          </a:p>
        </p:txBody>
      </p:sp>
      <p:pic>
        <p:nvPicPr>
          <p:cNvPr id="1142813"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8775" y="2743200"/>
            <a:ext cx="2667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pic>
      <p:sp>
        <p:nvSpPr>
          <p:cNvPr id="1142814" name="Line 30"/>
          <p:cNvSpPr>
            <a:spLocks noChangeShapeType="1"/>
          </p:cNvSpPr>
          <p:nvPr/>
        </p:nvSpPr>
        <p:spPr bwMode="auto">
          <a:xfrm>
            <a:off x="4435475" y="3375025"/>
            <a:ext cx="255588" cy="1588"/>
          </a:xfrm>
          <a:prstGeom prst="line">
            <a:avLst/>
          </a:prstGeom>
          <a:noFill/>
          <a:ln w="21600">
            <a:solidFill>
              <a:srgbClr val="808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2815" name="Line 31"/>
          <p:cNvSpPr>
            <a:spLocks noChangeShapeType="1"/>
          </p:cNvSpPr>
          <p:nvPr/>
        </p:nvSpPr>
        <p:spPr bwMode="auto">
          <a:xfrm>
            <a:off x="4838700" y="2295525"/>
            <a:ext cx="1588" cy="904875"/>
          </a:xfrm>
          <a:prstGeom prst="line">
            <a:avLst/>
          </a:prstGeom>
          <a:noFill/>
          <a:ln w="10080">
            <a:solidFill>
              <a:srgbClr val="80808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2816" name="Text Box 32"/>
          <p:cNvSpPr txBox="1">
            <a:spLocks noChangeArrowheads="1"/>
          </p:cNvSpPr>
          <p:nvPr/>
        </p:nvSpPr>
        <p:spPr bwMode="auto">
          <a:xfrm>
            <a:off x="4664075" y="2057400"/>
            <a:ext cx="13716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90000" tIns="45000" rIns="90000" bIns="450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9pPr>
          </a:lstStyle>
          <a:p>
            <a:pPr algn="ctr" eaLnBrk="1" hangingPunct="1">
              <a:buSzPct val="100000"/>
            </a:pPr>
            <a:r>
              <a:rPr lang="en-US" sz="1100" b="1">
                <a:solidFill>
                  <a:srgbClr val="000000"/>
                </a:solidFill>
                <a:ea typeface="MS PGothic" pitchFamily="34" charset="-128"/>
              </a:rPr>
              <a:t>Routing and Load Balancing</a:t>
            </a:r>
          </a:p>
        </p:txBody>
      </p:sp>
      <p:sp>
        <p:nvSpPr>
          <p:cNvPr id="1142817" name="Line 33"/>
          <p:cNvSpPr>
            <a:spLocks noChangeShapeType="1"/>
          </p:cNvSpPr>
          <p:nvPr/>
        </p:nvSpPr>
        <p:spPr bwMode="auto">
          <a:xfrm flipV="1">
            <a:off x="5030788" y="2963863"/>
            <a:ext cx="1233487" cy="390525"/>
          </a:xfrm>
          <a:prstGeom prst="line">
            <a:avLst/>
          </a:prstGeom>
          <a:noFill/>
          <a:ln w="6480">
            <a:solidFill>
              <a:srgbClr val="808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2818" name="Line 34"/>
          <p:cNvSpPr>
            <a:spLocks noChangeShapeType="1"/>
          </p:cNvSpPr>
          <p:nvPr/>
        </p:nvSpPr>
        <p:spPr bwMode="auto">
          <a:xfrm>
            <a:off x="5002213" y="3367088"/>
            <a:ext cx="1289050" cy="1587"/>
          </a:xfrm>
          <a:prstGeom prst="line">
            <a:avLst/>
          </a:prstGeom>
          <a:noFill/>
          <a:ln w="6480">
            <a:solidFill>
              <a:srgbClr val="808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2819" name="Line 35"/>
          <p:cNvSpPr>
            <a:spLocks noChangeShapeType="1"/>
          </p:cNvSpPr>
          <p:nvPr/>
        </p:nvSpPr>
        <p:spPr bwMode="auto">
          <a:xfrm flipV="1">
            <a:off x="4984750" y="2406650"/>
            <a:ext cx="1335088" cy="930275"/>
          </a:xfrm>
          <a:prstGeom prst="line">
            <a:avLst/>
          </a:prstGeom>
          <a:noFill/>
          <a:ln w="6480">
            <a:solidFill>
              <a:srgbClr val="808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2820" name="Line 36"/>
          <p:cNvSpPr>
            <a:spLocks noChangeShapeType="1"/>
          </p:cNvSpPr>
          <p:nvPr/>
        </p:nvSpPr>
        <p:spPr bwMode="auto">
          <a:xfrm>
            <a:off x="4984750" y="3375025"/>
            <a:ext cx="1279525" cy="511175"/>
          </a:xfrm>
          <a:prstGeom prst="line">
            <a:avLst/>
          </a:prstGeom>
          <a:noFill/>
          <a:ln w="6480">
            <a:solidFill>
              <a:srgbClr val="808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2821" name="Line 37"/>
          <p:cNvSpPr>
            <a:spLocks noChangeShapeType="1"/>
          </p:cNvSpPr>
          <p:nvPr/>
        </p:nvSpPr>
        <p:spPr bwMode="auto">
          <a:xfrm>
            <a:off x="5029200" y="3402013"/>
            <a:ext cx="1235075" cy="941387"/>
          </a:xfrm>
          <a:prstGeom prst="line">
            <a:avLst/>
          </a:prstGeom>
          <a:noFill/>
          <a:ln w="6480">
            <a:solidFill>
              <a:srgbClr val="808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2822" name="AutoShape 38"/>
          <p:cNvSpPr>
            <a:spLocks noChangeArrowheads="1"/>
          </p:cNvSpPr>
          <p:nvPr/>
        </p:nvSpPr>
        <p:spPr bwMode="auto">
          <a:xfrm>
            <a:off x="6264275" y="1828800"/>
            <a:ext cx="2743200" cy="3200400"/>
          </a:xfrm>
          <a:prstGeom prst="flowChartAlternateProcess">
            <a:avLst/>
          </a:prstGeom>
          <a:solidFill>
            <a:srgbClr val="FFCC00"/>
          </a:solidFill>
          <a:ln w="21600">
            <a:solidFill>
              <a:srgbClr val="808080"/>
            </a:solidFill>
            <a:round/>
            <a:headEnd/>
            <a:tailEnd/>
          </a:ln>
        </p:spPr>
        <p:txBody>
          <a:bodyPr wrap="none" anchor="ctr"/>
          <a:lstStyle/>
          <a:p>
            <a:pPr>
              <a:buClr>
                <a:srgbClr val="000000"/>
              </a:buClr>
              <a:buSzPct val="100000"/>
              <a:buFont typeface="Times New Roman" pitchFamily="18" charset="0"/>
              <a:buNone/>
            </a:pPr>
            <a:endParaRPr lang="en-US" sz="2800">
              <a:solidFill>
                <a:srgbClr val="000000"/>
              </a:solidFill>
              <a:ea typeface="MS PGothic" pitchFamily="34" charset="-128"/>
            </a:endParaRPr>
          </a:p>
        </p:txBody>
      </p:sp>
      <p:sp>
        <p:nvSpPr>
          <p:cNvPr id="1142823" name="AutoShape 39"/>
          <p:cNvSpPr>
            <a:spLocks noChangeArrowheads="1"/>
          </p:cNvSpPr>
          <p:nvPr/>
        </p:nvSpPr>
        <p:spPr bwMode="auto">
          <a:xfrm>
            <a:off x="8267700" y="2166938"/>
            <a:ext cx="666750" cy="2514600"/>
          </a:xfrm>
          <a:prstGeom prst="flowChartProcess">
            <a:avLst/>
          </a:prstGeom>
          <a:solidFill>
            <a:srgbClr val="FF9900"/>
          </a:solidFill>
          <a:ln w="21600">
            <a:solidFill>
              <a:srgbClr val="808080"/>
            </a:solidFill>
            <a:round/>
            <a:headEnd/>
            <a:tailEnd/>
          </a:ln>
        </p:spPr>
        <p:txBody>
          <a:bodyPr wrap="none" anchor="ctr"/>
          <a:lstStyle/>
          <a:p>
            <a:pPr>
              <a:buClr>
                <a:srgbClr val="000000"/>
              </a:buClr>
              <a:buSzPct val="100000"/>
              <a:buFont typeface="Times New Roman" pitchFamily="18" charset="0"/>
              <a:buNone/>
            </a:pPr>
            <a:endParaRPr lang="en-US" sz="2800">
              <a:solidFill>
                <a:srgbClr val="000000"/>
              </a:solidFill>
              <a:ea typeface="MS PGothic" pitchFamily="34" charset="-128"/>
            </a:endParaRPr>
          </a:p>
        </p:txBody>
      </p:sp>
      <p:pic>
        <p:nvPicPr>
          <p:cNvPr id="1142824" name="Picture 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21675" y="3521075"/>
            <a:ext cx="5873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pic>
      <p:sp>
        <p:nvSpPr>
          <p:cNvPr id="1142825" name="Text Box 41"/>
          <p:cNvSpPr txBox="1">
            <a:spLocks noChangeArrowheads="1"/>
          </p:cNvSpPr>
          <p:nvPr/>
        </p:nvSpPr>
        <p:spPr bwMode="auto">
          <a:xfrm>
            <a:off x="8151813" y="2362200"/>
            <a:ext cx="9144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90000" tIns="45000" rIns="90000" bIns="450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9pPr>
          </a:lstStyle>
          <a:p>
            <a:pPr algn="ctr" eaLnBrk="1" hangingPunct="1">
              <a:buSzPct val="100000"/>
            </a:pPr>
            <a:r>
              <a:rPr lang="en-US" sz="900" b="1">
                <a:solidFill>
                  <a:srgbClr val="000000"/>
                </a:solidFill>
                <a:ea typeface="MS PGothic" pitchFamily="34" charset="-128"/>
              </a:rPr>
              <a:t>Placement Executions</a:t>
            </a:r>
          </a:p>
        </p:txBody>
      </p:sp>
      <p:sp>
        <p:nvSpPr>
          <p:cNvPr id="1142826" name="AutoShape 42"/>
          <p:cNvSpPr>
            <a:spLocks noChangeArrowheads="1"/>
          </p:cNvSpPr>
          <p:nvPr/>
        </p:nvSpPr>
        <p:spPr bwMode="auto">
          <a:xfrm>
            <a:off x="6346825" y="2597150"/>
            <a:ext cx="1371600" cy="457200"/>
          </a:xfrm>
          <a:prstGeom prst="flowChartProcess">
            <a:avLst/>
          </a:prstGeom>
          <a:solidFill>
            <a:srgbClr val="DDDDDD"/>
          </a:solidFill>
          <a:ln w="21600">
            <a:solidFill>
              <a:srgbClr val="808080"/>
            </a:solidFill>
            <a:round/>
            <a:headEnd/>
            <a:tailEnd/>
          </a:ln>
        </p:spPr>
        <p:txBody>
          <a:bodyPr wrap="none" anchor="ctr"/>
          <a:lstStyle/>
          <a:p>
            <a:pPr>
              <a:buClr>
                <a:srgbClr val="000000"/>
              </a:buClr>
              <a:buSzPct val="100000"/>
              <a:buFont typeface="Times New Roman" pitchFamily="18" charset="0"/>
              <a:buNone/>
            </a:pPr>
            <a:endParaRPr lang="en-US" sz="2800">
              <a:solidFill>
                <a:srgbClr val="000000"/>
              </a:solidFill>
              <a:ea typeface="MS PGothic" pitchFamily="34" charset="-128"/>
            </a:endParaRPr>
          </a:p>
        </p:txBody>
      </p:sp>
      <p:sp>
        <p:nvSpPr>
          <p:cNvPr id="1142827" name="AutoShape 43"/>
          <p:cNvSpPr>
            <a:spLocks noChangeArrowheads="1"/>
          </p:cNvSpPr>
          <p:nvPr/>
        </p:nvSpPr>
        <p:spPr bwMode="auto">
          <a:xfrm>
            <a:off x="6346825" y="3127375"/>
            <a:ext cx="1371600" cy="457200"/>
          </a:xfrm>
          <a:prstGeom prst="flowChartProcess">
            <a:avLst/>
          </a:prstGeom>
          <a:solidFill>
            <a:srgbClr val="DDDDDD"/>
          </a:solidFill>
          <a:ln w="21600">
            <a:solidFill>
              <a:srgbClr val="808080"/>
            </a:solidFill>
            <a:round/>
            <a:headEnd/>
            <a:tailEnd/>
          </a:ln>
        </p:spPr>
        <p:txBody>
          <a:bodyPr wrap="none" anchor="ctr"/>
          <a:lstStyle/>
          <a:p>
            <a:pPr>
              <a:buClr>
                <a:srgbClr val="000000"/>
              </a:buClr>
              <a:buSzPct val="100000"/>
              <a:buFont typeface="Times New Roman" pitchFamily="18" charset="0"/>
              <a:buNone/>
            </a:pPr>
            <a:endParaRPr lang="en-US" sz="2800">
              <a:solidFill>
                <a:srgbClr val="000000"/>
              </a:solidFill>
              <a:ea typeface="MS PGothic" pitchFamily="34" charset="-128"/>
            </a:endParaRPr>
          </a:p>
        </p:txBody>
      </p:sp>
      <p:sp>
        <p:nvSpPr>
          <p:cNvPr id="1142828" name="AutoShape 44"/>
          <p:cNvSpPr>
            <a:spLocks noChangeArrowheads="1"/>
          </p:cNvSpPr>
          <p:nvPr/>
        </p:nvSpPr>
        <p:spPr bwMode="auto">
          <a:xfrm>
            <a:off x="6346825" y="3694113"/>
            <a:ext cx="1371600" cy="457200"/>
          </a:xfrm>
          <a:prstGeom prst="flowChartProcess">
            <a:avLst/>
          </a:prstGeom>
          <a:solidFill>
            <a:srgbClr val="DDDDDD"/>
          </a:solidFill>
          <a:ln w="21600">
            <a:solidFill>
              <a:srgbClr val="808080"/>
            </a:solidFill>
            <a:round/>
            <a:headEnd/>
            <a:tailEnd/>
          </a:ln>
        </p:spPr>
        <p:txBody>
          <a:bodyPr wrap="none" anchor="ctr"/>
          <a:lstStyle/>
          <a:p>
            <a:pPr>
              <a:buClr>
                <a:srgbClr val="000000"/>
              </a:buClr>
              <a:buSzPct val="100000"/>
              <a:buFont typeface="Times New Roman" pitchFamily="18" charset="0"/>
              <a:buNone/>
            </a:pPr>
            <a:endParaRPr lang="en-US" sz="2800">
              <a:solidFill>
                <a:srgbClr val="000000"/>
              </a:solidFill>
              <a:ea typeface="MS PGothic" pitchFamily="34" charset="-128"/>
            </a:endParaRPr>
          </a:p>
        </p:txBody>
      </p:sp>
      <p:sp>
        <p:nvSpPr>
          <p:cNvPr id="1142829" name="AutoShape 45"/>
          <p:cNvSpPr>
            <a:spLocks noChangeArrowheads="1"/>
          </p:cNvSpPr>
          <p:nvPr/>
        </p:nvSpPr>
        <p:spPr bwMode="auto">
          <a:xfrm>
            <a:off x="6346825" y="4243388"/>
            <a:ext cx="1371600" cy="457200"/>
          </a:xfrm>
          <a:prstGeom prst="flowChartProcess">
            <a:avLst/>
          </a:prstGeom>
          <a:solidFill>
            <a:srgbClr val="DDDDDD"/>
          </a:solidFill>
          <a:ln w="21600">
            <a:solidFill>
              <a:srgbClr val="808080"/>
            </a:solidFill>
            <a:round/>
            <a:headEnd/>
            <a:tailEnd/>
          </a:ln>
        </p:spPr>
        <p:txBody>
          <a:bodyPr wrap="none" anchor="ctr"/>
          <a:lstStyle/>
          <a:p>
            <a:pPr>
              <a:buClr>
                <a:srgbClr val="000000"/>
              </a:buClr>
              <a:buSzPct val="100000"/>
              <a:buFont typeface="Times New Roman" pitchFamily="18" charset="0"/>
              <a:buNone/>
            </a:pPr>
            <a:endParaRPr lang="en-US" sz="2800">
              <a:solidFill>
                <a:srgbClr val="000000"/>
              </a:solidFill>
              <a:ea typeface="MS PGothic" pitchFamily="34" charset="-128"/>
            </a:endParaRPr>
          </a:p>
        </p:txBody>
      </p:sp>
      <p:sp>
        <p:nvSpPr>
          <p:cNvPr id="1142830" name="Text Box 46"/>
          <p:cNvSpPr txBox="1">
            <a:spLocks noChangeArrowheads="1"/>
          </p:cNvSpPr>
          <p:nvPr/>
        </p:nvSpPr>
        <p:spPr bwMode="auto">
          <a:xfrm>
            <a:off x="6273800" y="2744788"/>
            <a:ext cx="5508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90000" tIns="45000" rIns="90000" bIns="450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9pPr>
          </a:lstStyle>
          <a:p>
            <a:pPr eaLnBrk="1" hangingPunct="1">
              <a:buSzPct val="100000"/>
            </a:pPr>
            <a:r>
              <a:rPr lang="en-US" sz="900">
                <a:solidFill>
                  <a:srgbClr val="000000"/>
                </a:solidFill>
                <a:ea typeface="MS PGothic" pitchFamily="34" charset="-128"/>
              </a:rPr>
              <a:t>Node 2</a:t>
            </a:r>
          </a:p>
        </p:txBody>
      </p:sp>
      <p:sp>
        <p:nvSpPr>
          <p:cNvPr id="1142831" name="Text Box 47"/>
          <p:cNvSpPr txBox="1">
            <a:spLocks noChangeArrowheads="1"/>
          </p:cNvSpPr>
          <p:nvPr/>
        </p:nvSpPr>
        <p:spPr bwMode="auto">
          <a:xfrm>
            <a:off x="6273800" y="3200400"/>
            <a:ext cx="5508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90000" tIns="45000" rIns="90000" bIns="450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9pPr>
          </a:lstStyle>
          <a:p>
            <a:pPr eaLnBrk="1" hangingPunct="1">
              <a:buSzPct val="100000"/>
            </a:pPr>
            <a:r>
              <a:rPr lang="en-US" sz="900">
                <a:solidFill>
                  <a:srgbClr val="000000"/>
                </a:solidFill>
                <a:ea typeface="MS PGothic" pitchFamily="34" charset="-128"/>
              </a:rPr>
              <a:t>Node 3</a:t>
            </a:r>
          </a:p>
        </p:txBody>
      </p:sp>
      <p:sp>
        <p:nvSpPr>
          <p:cNvPr id="1142832" name="Text Box 48"/>
          <p:cNvSpPr txBox="1">
            <a:spLocks noChangeArrowheads="1"/>
          </p:cNvSpPr>
          <p:nvPr/>
        </p:nvSpPr>
        <p:spPr bwMode="auto">
          <a:xfrm>
            <a:off x="6273800" y="3832225"/>
            <a:ext cx="5508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90000" tIns="45000" rIns="90000" bIns="450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9pPr>
          </a:lstStyle>
          <a:p>
            <a:pPr eaLnBrk="1" hangingPunct="1">
              <a:buSzPct val="100000"/>
            </a:pPr>
            <a:r>
              <a:rPr lang="en-US" sz="900">
                <a:solidFill>
                  <a:srgbClr val="000000"/>
                </a:solidFill>
                <a:ea typeface="MS PGothic" pitchFamily="34" charset="-128"/>
              </a:rPr>
              <a:t>Node 4</a:t>
            </a:r>
          </a:p>
        </p:txBody>
      </p:sp>
      <p:sp>
        <p:nvSpPr>
          <p:cNvPr id="1142833" name="Text Box 49"/>
          <p:cNvSpPr txBox="1">
            <a:spLocks noChangeArrowheads="1"/>
          </p:cNvSpPr>
          <p:nvPr/>
        </p:nvSpPr>
        <p:spPr bwMode="auto">
          <a:xfrm>
            <a:off x="6273800" y="4343400"/>
            <a:ext cx="5508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90000" tIns="45000" rIns="90000" bIns="450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9pPr>
          </a:lstStyle>
          <a:p>
            <a:pPr eaLnBrk="1" hangingPunct="1">
              <a:buSzPct val="100000"/>
            </a:pPr>
            <a:r>
              <a:rPr lang="en-US" sz="900">
                <a:solidFill>
                  <a:srgbClr val="000000"/>
                </a:solidFill>
                <a:ea typeface="MS PGothic" pitchFamily="34" charset="-128"/>
              </a:rPr>
              <a:t>Node 5</a:t>
            </a:r>
          </a:p>
        </p:txBody>
      </p:sp>
      <p:grpSp>
        <p:nvGrpSpPr>
          <p:cNvPr id="2" name="Group 50"/>
          <p:cNvGrpSpPr>
            <a:grpSpLocks/>
          </p:cNvGrpSpPr>
          <p:nvPr/>
        </p:nvGrpSpPr>
        <p:grpSpPr bwMode="auto">
          <a:xfrm>
            <a:off x="7521575" y="5281613"/>
            <a:ext cx="561975" cy="288925"/>
            <a:chOff x="4824" y="3327"/>
            <a:chExt cx="354" cy="182"/>
          </a:xfrm>
        </p:grpSpPr>
        <p:sp>
          <p:nvSpPr>
            <p:cNvPr id="19542" name="AutoShape 51"/>
            <p:cNvSpPr>
              <a:spLocks noChangeArrowheads="1"/>
            </p:cNvSpPr>
            <p:nvPr/>
          </p:nvSpPr>
          <p:spPr bwMode="auto">
            <a:xfrm>
              <a:off x="4824" y="3327"/>
              <a:ext cx="354" cy="182"/>
            </a:xfrm>
            <a:prstGeom prst="roundRect">
              <a:avLst>
                <a:gd name="adj" fmla="val 519"/>
              </a:avLst>
            </a:pr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itchFamily="18" charset="0"/>
                <a:buNone/>
              </a:pPr>
              <a:endParaRPr lang="en-US" sz="2800">
                <a:solidFill>
                  <a:srgbClr val="000000"/>
                </a:solidFill>
                <a:ea typeface="MS PGothic" pitchFamily="34" charset="-128"/>
              </a:endParaRPr>
            </a:p>
          </p:txBody>
        </p:sp>
        <p:sp>
          <p:nvSpPr>
            <p:cNvPr id="19543" name="AutoShape 52"/>
            <p:cNvSpPr>
              <a:spLocks noChangeArrowheads="1"/>
            </p:cNvSpPr>
            <p:nvPr/>
          </p:nvSpPr>
          <p:spPr bwMode="auto">
            <a:xfrm>
              <a:off x="4824" y="3327"/>
              <a:ext cx="354" cy="182"/>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wrap="none" lIns="0" tIns="0" rIns="0" bIns="0"/>
            <a:lstStyle/>
            <a:p>
              <a:pPr algn="ctr"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a:solidFill>
                    <a:srgbClr val="FFFFFF"/>
                  </a:solidFill>
                  <a:latin typeface="Tahoma" pitchFamily="34" charset="0"/>
                  <a:ea typeface="SimSun" pitchFamily="2" charset="-122"/>
                </a:rPr>
                <a:t>Placement</a:t>
              </a:r>
            </a:p>
            <a:p>
              <a:pPr algn="ctr"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a:solidFill>
                    <a:srgbClr val="FFFFFF"/>
                  </a:solidFill>
                  <a:latin typeface="Tahoma" pitchFamily="34" charset="0"/>
                  <a:ea typeface="SimSun" pitchFamily="2" charset="-122"/>
                </a:rPr>
                <a:t>Decisions</a:t>
              </a:r>
            </a:p>
          </p:txBody>
        </p:sp>
      </p:grpSp>
      <p:sp>
        <p:nvSpPr>
          <p:cNvPr id="1142837" name="AutoShape 53"/>
          <p:cNvSpPr>
            <a:spLocks noChangeArrowheads="1"/>
          </p:cNvSpPr>
          <p:nvPr/>
        </p:nvSpPr>
        <p:spPr bwMode="auto">
          <a:xfrm>
            <a:off x="5707063" y="2495550"/>
            <a:ext cx="174625" cy="174625"/>
          </a:xfrm>
          <a:prstGeom prst="triangle">
            <a:avLst>
              <a:gd name="adj" fmla="val 50000"/>
            </a:avLst>
          </a:prstGeom>
          <a:solidFill>
            <a:srgbClr val="3333FF"/>
          </a:solidFill>
          <a:ln w="21600">
            <a:solidFill>
              <a:srgbClr val="808080"/>
            </a:solidFill>
            <a:round/>
            <a:headEnd/>
            <a:tailEnd/>
          </a:ln>
        </p:spPr>
        <p:txBody>
          <a:bodyPr wrap="none" anchor="ctr"/>
          <a:lstStyle/>
          <a:p>
            <a:pPr>
              <a:buClr>
                <a:srgbClr val="000000"/>
              </a:buClr>
              <a:buSzPct val="100000"/>
              <a:buFont typeface="Times New Roman" pitchFamily="18" charset="0"/>
              <a:buNone/>
            </a:pPr>
            <a:endParaRPr lang="en-US" sz="2800">
              <a:solidFill>
                <a:srgbClr val="000000"/>
              </a:solidFill>
              <a:ea typeface="MS PGothic" pitchFamily="34" charset="-128"/>
            </a:endParaRPr>
          </a:p>
        </p:txBody>
      </p:sp>
      <p:sp>
        <p:nvSpPr>
          <p:cNvPr id="1142838" name="AutoShape 54"/>
          <p:cNvSpPr>
            <a:spLocks noChangeArrowheads="1"/>
          </p:cNvSpPr>
          <p:nvPr/>
        </p:nvSpPr>
        <p:spPr bwMode="auto">
          <a:xfrm>
            <a:off x="5578475" y="2568575"/>
            <a:ext cx="174625" cy="174625"/>
          </a:xfrm>
          <a:prstGeom prst="triangle">
            <a:avLst>
              <a:gd name="adj" fmla="val 50000"/>
            </a:avLst>
          </a:prstGeom>
          <a:solidFill>
            <a:srgbClr val="00FF66"/>
          </a:solidFill>
          <a:ln w="21600">
            <a:solidFill>
              <a:srgbClr val="808080"/>
            </a:solidFill>
            <a:round/>
            <a:headEnd/>
            <a:tailEnd/>
          </a:ln>
        </p:spPr>
        <p:txBody>
          <a:bodyPr wrap="none" anchor="ctr"/>
          <a:lstStyle/>
          <a:p>
            <a:pPr>
              <a:buClr>
                <a:srgbClr val="000000"/>
              </a:buClr>
              <a:buSzPct val="100000"/>
              <a:buFont typeface="Times New Roman" pitchFamily="18" charset="0"/>
              <a:buNone/>
            </a:pPr>
            <a:endParaRPr lang="en-US" sz="2800">
              <a:solidFill>
                <a:srgbClr val="000000"/>
              </a:solidFill>
              <a:ea typeface="MS PGothic" pitchFamily="34" charset="-128"/>
            </a:endParaRPr>
          </a:p>
        </p:txBody>
      </p:sp>
      <p:sp>
        <p:nvSpPr>
          <p:cNvPr id="1142839" name="AutoShape 55"/>
          <p:cNvSpPr>
            <a:spLocks noChangeArrowheads="1"/>
          </p:cNvSpPr>
          <p:nvPr/>
        </p:nvSpPr>
        <p:spPr bwMode="auto">
          <a:xfrm>
            <a:off x="5753100" y="2852738"/>
            <a:ext cx="174625" cy="174625"/>
          </a:xfrm>
          <a:prstGeom prst="triangle">
            <a:avLst>
              <a:gd name="adj" fmla="val 50000"/>
            </a:avLst>
          </a:prstGeom>
          <a:solidFill>
            <a:srgbClr val="3333FF"/>
          </a:solidFill>
          <a:ln w="21600">
            <a:solidFill>
              <a:srgbClr val="808080"/>
            </a:solidFill>
            <a:round/>
            <a:headEnd/>
            <a:tailEnd/>
          </a:ln>
        </p:spPr>
        <p:txBody>
          <a:bodyPr wrap="none" anchor="ctr"/>
          <a:lstStyle/>
          <a:p>
            <a:pPr>
              <a:buClr>
                <a:srgbClr val="000000"/>
              </a:buClr>
              <a:buSzPct val="100000"/>
              <a:buFont typeface="Times New Roman" pitchFamily="18" charset="0"/>
              <a:buNone/>
            </a:pPr>
            <a:endParaRPr lang="en-US" sz="2800">
              <a:solidFill>
                <a:srgbClr val="000000"/>
              </a:solidFill>
              <a:ea typeface="MS PGothic" pitchFamily="34" charset="-128"/>
            </a:endParaRPr>
          </a:p>
        </p:txBody>
      </p:sp>
      <p:sp>
        <p:nvSpPr>
          <p:cNvPr id="1142840" name="AutoShape 56"/>
          <p:cNvSpPr>
            <a:spLocks noChangeArrowheads="1"/>
          </p:cNvSpPr>
          <p:nvPr/>
        </p:nvSpPr>
        <p:spPr bwMode="auto">
          <a:xfrm>
            <a:off x="5632450" y="2917825"/>
            <a:ext cx="174625" cy="174625"/>
          </a:xfrm>
          <a:prstGeom prst="triangle">
            <a:avLst>
              <a:gd name="adj" fmla="val 50000"/>
            </a:avLst>
          </a:prstGeom>
          <a:solidFill>
            <a:srgbClr val="00FF66"/>
          </a:solidFill>
          <a:ln w="21600">
            <a:solidFill>
              <a:srgbClr val="808080"/>
            </a:solidFill>
            <a:round/>
            <a:headEnd/>
            <a:tailEnd/>
          </a:ln>
        </p:spPr>
        <p:txBody>
          <a:bodyPr wrap="none" anchor="ctr"/>
          <a:lstStyle/>
          <a:p>
            <a:pPr>
              <a:buClr>
                <a:srgbClr val="000000"/>
              </a:buClr>
              <a:buSzPct val="100000"/>
              <a:buFont typeface="Times New Roman" pitchFamily="18" charset="0"/>
              <a:buNone/>
            </a:pPr>
            <a:endParaRPr lang="en-US" sz="2800">
              <a:solidFill>
                <a:srgbClr val="000000"/>
              </a:solidFill>
              <a:ea typeface="MS PGothic" pitchFamily="34" charset="-128"/>
            </a:endParaRPr>
          </a:p>
        </p:txBody>
      </p:sp>
      <p:sp>
        <p:nvSpPr>
          <p:cNvPr id="1142841" name="AutoShape 57"/>
          <p:cNvSpPr>
            <a:spLocks noChangeArrowheads="1"/>
          </p:cNvSpPr>
          <p:nvPr/>
        </p:nvSpPr>
        <p:spPr bwMode="auto">
          <a:xfrm>
            <a:off x="5753100" y="3127375"/>
            <a:ext cx="174625" cy="174625"/>
          </a:xfrm>
          <a:prstGeom prst="triangle">
            <a:avLst>
              <a:gd name="adj" fmla="val 50000"/>
            </a:avLst>
          </a:prstGeom>
          <a:solidFill>
            <a:srgbClr val="FF66CC"/>
          </a:solidFill>
          <a:ln w="21600">
            <a:solidFill>
              <a:srgbClr val="808080"/>
            </a:solidFill>
            <a:round/>
            <a:headEnd/>
            <a:tailEnd/>
          </a:ln>
        </p:spPr>
        <p:txBody>
          <a:bodyPr wrap="none" anchor="ctr"/>
          <a:lstStyle/>
          <a:p>
            <a:pPr>
              <a:buClr>
                <a:srgbClr val="000000"/>
              </a:buClr>
              <a:buSzPct val="100000"/>
              <a:buFont typeface="Times New Roman" pitchFamily="18" charset="0"/>
              <a:buNone/>
            </a:pPr>
            <a:endParaRPr lang="en-US" sz="2800">
              <a:solidFill>
                <a:srgbClr val="000000"/>
              </a:solidFill>
              <a:ea typeface="MS PGothic" pitchFamily="34" charset="-128"/>
            </a:endParaRPr>
          </a:p>
        </p:txBody>
      </p:sp>
      <p:sp>
        <p:nvSpPr>
          <p:cNvPr id="1142842" name="AutoShape 58"/>
          <p:cNvSpPr>
            <a:spLocks noChangeArrowheads="1"/>
          </p:cNvSpPr>
          <p:nvPr/>
        </p:nvSpPr>
        <p:spPr bwMode="auto">
          <a:xfrm>
            <a:off x="5632450" y="3181350"/>
            <a:ext cx="174625" cy="174625"/>
          </a:xfrm>
          <a:prstGeom prst="triangle">
            <a:avLst>
              <a:gd name="adj" fmla="val 50000"/>
            </a:avLst>
          </a:prstGeom>
          <a:solidFill>
            <a:srgbClr val="00FF66"/>
          </a:solidFill>
          <a:ln w="21600">
            <a:solidFill>
              <a:srgbClr val="808080"/>
            </a:solidFill>
            <a:round/>
            <a:headEnd/>
            <a:tailEnd/>
          </a:ln>
        </p:spPr>
        <p:txBody>
          <a:bodyPr wrap="none" anchor="ctr"/>
          <a:lstStyle/>
          <a:p>
            <a:pPr>
              <a:buClr>
                <a:srgbClr val="000000"/>
              </a:buClr>
              <a:buSzPct val="100000"/>
              <a:buFont typeface="Times New Roman" pitchFamily="18" charset="0"/>
              <a:buNone/>
            </a:pPr>
            <a:endParaRPr lang="en-US" sz="2800">
              <a:solidFill>
                <a:srgbClr val="000000"/>
              </a:solidFill>
              <a:ea typeface="MS PGothic" pitchFamily="34" charset="-128"/>
            </a:endParaRPr>
          </a:p>
        </p:txBody>
      </p:sp>
      <p:sp>
        <p:nvSpPr>
          <p:cNvPr id="1142843" name="AutoShape 59"/>
          <p:cNvSpPr>
            <a:spLocks noChangeArrowheads="1"/>
          </p:cNvSpPr>
          <p:nvPr/>
        </p:nvSpPr>
        <p:spPr bwMode="auto">
          <a:xfrm>
            <a:off x="5578475" y="3429000"/>
            <a:ext cx="174625" cy="174625"/>
          </a:xfrm>
          <a:prstGeom prst="triangle">
            <a:avLst>
              <a:gd name="adj" fmla="val 50000"/>
            </a:avLst>
          </a:prstGeom>
          <a:solidFill>
            <a:srgbClr val="FF66CC"/>
          </a:solidFill>
          <a:ln w="21600">
            <a:solidFill>
              <a:srgbClr val="808080"/>
            </a:solidFill>
            <a:round/>
            <a:headEnd/>
            <a:tailEnd/>
          </a:ln>
        </p:spPr>
        <p:txBody>
          <a:bodyPr wrap="none" anchor="ctr"/>
          <a:lstStyle/>
          <a:p>
            <a:pPr>
              <a:buClr>
                <a:srgbClr val="000000"/>
              </a:buClr>
              <a:buSzPct val="100000"/>
              <a:buFont typeface="Times New Roman" pitchFamily="18" charset="0"/>
              <a:buNone/>
            </a:pPr>
            <a:endParaRPr lang="en-US" sz="2800">
              <a:solidFill>
                <a:srgbClr val="000000"/>
              </a:solidFill>
              <a:ea typeface="MS PGothic" pitchFamily="34" charset="-128"/>
            </a:endParaRPr>
          </a:p>
        </p:txBody>
      </p:sp>
      <p:sp>
        <p:nvSpPr>
          <p:cNvPr id="1142844" name="AutoShape 60"/>
          <p:cNvSpPr>
            <a:spLocks noChangeArrowheads="1"/>
          </p:cNvSpPr>
          <p:nvPr/>
        </p:nvSpPr>
        <p:spPr bwMode="auto">
          <a:xfrm>
            <a:off x="5707063" y="3392488"/>
            <a:ext cx="174625" cy="174625"/>
          </a:xfrm>
          <a:prstGeom prst="triangle">
            <a:avLst>
              <a:gd name="adj" fmla="val 50000"/>
            </a:avLst>
          </a:prstGeom>
          <a:solidFill>
            <a:srgbClr val="3333FF"/>
          </a:solidFill>
          <a:ln w="21600">
            <a:solidFill>
              <a:srgbClr val="808080"/>
            </a:solidFill>
            <a:round/>
            <a:headEnd/>
            <a:tailEnd/>
          </a:ln>
        </p:spPr>
        <p:txBody>
          <a:bodyPr wrap="none" anchor="ctr"/>
          <a:lstStyle/>
          <a:p>
            <a:pPr>
              <a:buClr>
                <a:srgbClr val="000000"/>
              </a:buClr>
              <a:buSzPct val="100000"/>
              <a:buFont typeface="Times New Roman" pitchFamily="18" charset="0"/>
              <a:buNone/>
            </a:pPr>
            <a:endParaRPr lang="en-US" sz="2800">
              <a:solidFill>
                <a:srgbClr val="000000"/>
              </a:solidFill>
              <a:ea typeface="MS PGothic" pitchFamily="34" charset="-128"/>
            </a:endParaRPr>
          </a:p>
        </p:txBody>
      </p:sp>
      <p:sp>
        <p:nvSpPr>
          <p:cNvPr id="1142845" name="AutoShape 61"/>
          <p:cNvSpPr>
            <a:spLocks noChangeArrowheads="1"/>
          </p:cNvSpPr>
          <p:nvPr/>
        </p:nvSpPr>
        <p:spPr bwMode="auto">
          <a:xfrm>
            <a:off x="5578475" y="3711575"/>
            <a:ext cx="174625" cy="174625"/>
          </a:xfrm>
          <a:prstGeom prst="triangle">
            <a:avLst>
              <a:gd name="adj" fmla="val 50000"/>
            </a:avLst>
          </a:prstGeom>
          <a:solidFill>
            <a:srgbClr val="FF66CC"/>
          </a:solidFill>
          <a:ln w="21600">
            <a:solidFill>
              <a:srgbClr val="808080"/>
            </a:solidFill>
            <a:round/>
            <a:headEnd/>
            <a:tailEnd/>
          </a:ln>
        </p:spPr>
        <p:txBody>
          <a:bodyPr wrap="none" anchor="ctr"/>
          <a:lstStyle/>
          <a:p>
            <a:pPr>
              <a:buClr>
                <a:srgbClr val="000000"/>
              </a:buClr>
              <a:buSzPct val="100000"/>
              <a:buFont typeface="Times New Roman" pitchFamily="18" charset="0"/>
              <a:buNone/>
            </a:pPr>
            <a:endParaRPr lang="en-US" sz="2800">
              <a:solidFill>
                <a:srgbClr val="000000"/>
              </a:solidFill>
              <a:ea typeface="MS PGothic" pitchFamily="34" charset="-128"/>
            </a:endParaRPr>
          </a:p>
        </p:txBody>
      </p:sp>
      <p:sp>
        <p:nvSpPr>
          <p:cNvPr id="1142846" name="AutoShape 62"/>
          <p:cNvSpPr>
            <a:spLocks noChangeArrowheads="1"/>
          </p:cNvSpPr>
          <p:nvPr/>
        </p:nvSpPr>
        <p:spPr bwMode="auto">
          <a:xfrm>
            <a:off x="5707063" y="3749675"/>
            <a:ext cx="174625" cy="174625"/>
          </a:xfrm>
          <a:prstGeom prst="triangle">
            <a:avLst>
              <a:gd name="adj" fmla="val 50000"/>
            </a:avLst>
          </a:prstGeom>
          <a:solidFill>
            <a:srgbClr val="3333FF"/>
          </a:solidFill>
          <a:ln w="21600">
            <a:solidFill>
              <a:srgbClr val="808080"/>
            </a:solidFill>
            <a:round/>
            <a:headEnd/>
            <a:tailEnd/>
          </a:ln>
        </p:spPr>
        <p:txBody>
          <a:bodyPr wrap="none" anchor="ctr"/>
          <a:lstStyle/>
          <a:p>
            <a:pPr>
              <a:buClr>
                <a:srgbClr val="000000"/>
              </a:buClr>
              <a:buSzPct val="100000"/>
              <a:buFont typeface="Times New Roman" pitchFamily="18" charset="0"/>
              <a:buNone/>
            </a:pPr>
            <a:endParaRPr lang="en-US" sz="2800">
              <a:solidFill>
                <a:srgbClr val="000000"/>
              </a:solidFill>
              <a:ea typeface="MS PGothic" pitchFamily="34" charset="-128"/>
            </a:endParaRPr>
          </a:p>
        </p:txBody>
      </p:sp>
      <p:sp>
        <p:nvSpPr>
          <p:cNvPr id="1142847" name="AutoShape 63"/>
          <p:cNvSpPr>
            <a:spLocks noChangeArrowheads="1"/>
          </p:cNvSpPr>
          <p:nvPr/>
        </p:nvSpPr>
        <p:spPr bwMode="auto">
          <a:xfrm>
            <a:off x="6346825" y="2057400"/>
            <a:ext cx="1371600" cy="457200"/>
          </a:xfrm>
          <a:prstGeom prst="flowChartProcess">
            <a:avLst/>
          </a:prstGeom>
          <a:solidFill>
            <a:srgbClr val="DDDDDD"/>
          </a:solidFill>
          <a:ln w="21600">
            <a:solidFill>
              <a:srgbClr val="808080"/>
            </a:solidFill>
            <a:round/>
            <a:headEnd/>
            <a:tailEnd/>
          </a:ln>
        </p:spPr>
        <p:txBody>
          <a:bodyPr wrap="none" anchor="ctr"/>
          <a:lstStyle/>
          <a:p>
            <a:pPr>
              <a:buClr>
                <a:srgbClr val="000000"/>
              </a:buClr>
              <a:buSzPct val="100000"/>
              <a:buFont typeface="Times New Roman" pitchFamily="18" charset="0"/>
              <a:buNone/>
            </a:pPr>
            <a:endParaRPr lang="en-US" sz="2800">
              <a:solidFill>
                <a:srgbClr val="000000"/>
              </a:solidFill>
              <a:ea typeface="MS PGothic" pitchFamily="34" charset="-128"/>
            </a:endParaRPr>
          </a:p>
        </p:txBody>
      </p:sp>
      <p:sp>
        <p:nvSpPr>
          <p:cNvPr id="1142848" name="AutoShape 64"/>
          <p:cNvSpPr>
            <a:spLocks noChangeArrowheads="1"/>
          </p:cNvSpPr>
          <p:nvPr/>
        </p:nvSpPr>
        <p:spPr bwMode="auto">
          <a:xfrm>
            <a:off x="6757988" y="2057400"/>
            <a:ext cx="457200" cy="457200"/>
          </a:xfrm>
          <a:prstGeom prst="flowChartDecision">
            <a:avLst/>
          </a:prstGeom>
          <a:solidFill>
            <a:srgbClr val="66FF66"/>
          </a:solidFill>
          <a:ln w="21600">
            <a:solidFill>
              <a:srgbClr val="808080"/>
            </a:solidFill>
            <a:round/>
            <a:headEnd/>
            <a:tailEnd/>
          </a:ln>
        </p:spPr>
        <p:txBody>
          <a:bodyPr wrap="none" anchor="ctr"/>
          <a:lstStyle/>
          <a:p>
            <a:pPr>
              <a:buClr>
                <a:srgbClr val="000000"/>
              </a:buClr>
              <a:buSzPct val="100000"/>
              <a:buFont typeface="Times New Roman" pitchFamily="18" charset="0"/>
              <a:buNone/>
            </a:pPr>
            <a:endParaRPr lang="en-US" sz="2800">
              <a:solidFill>
                <a:srgbClr val="000000"/>
              </a:solidFill>
              <a:ea typeface="MS PGothic" pitchFamily="34" charset="-128"/>
            </a:endParaRPr>
          </a:p>
        </p:txBody>
      </p:sp>
      <p:sp>
        <p:nvSpPr>
          <p:cNvPr id="1142849" name="AutoShape 65"/>
          <p:cNvSpPr>
            <a:spLocks noChangeArrowheads="1"/>
          </p:cNvSpPr>
          <p:nvPr/>
        </p:nvSpPr>
        <p:spPr bwMode="auto">
          <a:xfrm>
            <a:off x="7232650" y="2057400"/>
            <a:ext cx="457200" cy="457200"/>
          </a:xfrm>
          <a:prstGeom prst="flowChartDecision">
            <a:avLst/>
          </a:prstGeom>
          <a:solidFill>
            <a:srgbClr val="3333FF"/>
          </a:solidFill>
          <a:ln w="21600">
            <a:solidFill>
              <a:srgbClr val="808080"/>
            </a:solidFill>
            <a:round/>
            <a:headEnd/>
            <a:tailEnd/>
          </a:ln>
        </p:spPr>
        <p:txBody>
          <a:bodyPr wrap="none" anchor="ctr"/>
          <a:lstStyle/>
          <a:p>
            <a:pPr>
              <a:buClr>
                <a:srgbClr val="000000"/>
              </a:buClr>
              <a:buSzPct val="100000"/>
              <a:buFont typeface="Times New Roman" pitchFamily="18" charset="0"/>
              <a:buNone/>
            </a:pPr>
            <a:endParaRPr lang="en-US" sz="2800">
              <a:solidFill>
                <a:srgbClr val="000000"/>
              </a:solidFill>
              <a:ea typeface="MS PGothic" pitchFamily="34" charset="-128"/>
            </a:endParaRPr>
          </a:p>
        </p:txBody>
      </p:sp>
      <p:sp>
        <p:nvSpPr>
          <p:cNvPr id="1142850" name="AutoShape 66"/>
          <p:cNvSpPr>
            <a:spLocks noChangeArrowheads="1"/>
          </p:cNvSpPr>
          <p:nvPr/>
        </p:nvSpPr>
        <p:spPr bwMode="auto">
          <a:xfrm>
            <a:off x="6757988" y="2606675"/>
            <a:ext cx="457200" cy="457200"/>
          </a:xfrm>
          <a:prstGeom prst="flowChartDecision">
            <a:avLst/>
          </a:prstGeom>
          <a:solidFill>
            <a:srgbClr val="66FF66"/>
          </a:solidFill>
          <a:ln w="21600">
            <a:solidFill>
              <a:srgbClr val="808080"/>
            </a:solidFill>
            <a:round/>
            <a:headEnd/>
            <a:tailEnd/>
          </a:ln>
        </p:spPr>
        <p:txBody>
          <a:bodyPr wrap="none" anchor="ctr"/>
          <a:lstStyle/>
          <a:p>
            <a:pPr>
              <a:buClr>
                <a:srgbClr val="000000"/>
              </a:buClr>
              <a:buSzPct val="100000"/>
              <a:buFont typeface="Times New Roman" pitchFamily="18" charset="0"/>
              <a:buNone/>
            </a:pPr>
            <a:endParaRPr lang="en-US" sz="2800">
              <a:solidFill>
                <a:srgbClr val="000000"/>
              </a:solidFill>
              <a:ea typeface="MS PGothic" pitchFamily="34" charset="-128"/>
            </a:endParaRPr>
          </a:p>
        </p:txBody>
      </p:sp>
      <p:sp>
        <p:nvSpPr>
          <p:cNvPr id="1142851" name="AutoShape 67"/>
          <p:cNvSpPr>
            <a:spLocks noChangeArrowheads="1"/>
          </p:cNvSpPr>
          <p:nvPr/>
        </p:nvSpPr>
        <p:spPr bwMode="auto">
          <a:xfrm>
            <a:off x="7215188" y="2587625"/>
            <a:ext cx="457200" cy="457200"/>
          </a:xfrm>
          <a:prstGeom prst="flowChartDecision">
            <a:avLst/>
          </a:prstGeom>
          <a:solidFill>
            <a:srgbClr val="3333FF"/>
          </a:solidFill>
          <a:ln w="21600">
            <a:solidFill>
              <a:srgbClr val="808080"/>
            </a:solidFill>
            <a:round/>
            <a:headEnd/>
            <a:tailEnd/>
          </a:ln>
        </p:spPr>
        <p:txBody>
          <a:bodyPr wrap="none" anchor="ctr"/>
          <a:lstStyle/>
          <a:p>
            <a:pPr>
              <a:buClr>
                <a:srgbClr val="000000"/>
              </a:buClr>
              <a:buSzPct val="100000"/>
              <a:buFont typeface="Times New Roman" pitchFamily="18" charset="0"/>
              <a:buNone/>
            </a:pPr>
            <a:endParaRPr lang="en-US" sz="2800">
              <a:solidFill>
                <a:srgbClr val="000000"/>
              </a:solidFill>
              <a:ea typeface="MS PGothic" pitchFamily="34" charset="-128"/>
            </a:endParaRPr>
          </a:p>
        </p:txBody>
      </p:sp>
      <p:sp>
        <p:nvSpPr>
          <p:cNvPr id="1142852" name="AutoShape 68"/>
          <p:cNvSpPr>
            <a:spLocks noChangeArrowheads="1"/>
          </p:cNvSpPr>
          <p:nvPr/>
        </p:nvSpPr>
        <p:spPr bwMode="auto">
          <a:xfrm>
            <a:off x="6775450" y="3136900"/>
            <a:ext cx="457200" cy="457200"/>
          </a:xfrm>
          <a:prstGeom prst="flowChartDecision">
            <a:avLst/>
          </a:prstGeom>
          <a:solidFill>
            <a:srgbClr val="66FF66"/>
          </a:solidFill>
          <a:ln w="21600">
            <a:solidFill>
              <a:srgbClr val="808080"/>
            </a:solidFill>
            <a:round/>
            <a:headEnd/>
            <a:tailEnd/>
          </a:ln>
        </p:spPr>
        <p:txBody>
          <a:bodyPr wrap="none" anchor="ctr"/>
          <a:lstStyle/>
          <a:p>
            <a:pPr>
              <a:buClr>
                <a:srgbClr val="000000"/>
              </a:buClr>
              <a:buSzPct val="100000"/>
              <a:buFont typeface="Times New Roman" pitchFamily="18" charset="0"/>
              <a:buNone/>
            </a:pPr>
            <a:endParaRPr lang="en-US" sz="2800">
              <a:solidFill>
                <a:srgbClr val="000000"/>
              </a:solidFill>
              <a:ea typeface="MS PGothic" pitchFamily="34" charset="-128"/>
            </a:endParaRPr>
          </a:p>
        </p:txBody>
      </p:sp>
      <p:sp>
        <p:nvSpPr>
          <p:cNvPr id="1142853" name="AutoShape 69"/>
          <p:cNvSpPr>
            <a:spLocks noChangeArrowheads="1"/>
          </p:cNvSpPr>
          <p:nvPr/>
        </p:nvSpPr>
        <p:spPr bwMode="auto">
          <a:xfrm>
            <a:off x="7232650" y="3117850"/>
            <a:ext cx="457200" cy="457200"/>
          </a:xfrm>
          <a:prstGeom prst="flowChartDecision">
            <a:avLst/>
          </a:prstGeom>
          <a:solidFill>
            <a:srgbClr val="FF66CC"/>
          </a:solidFill>
          <a:ln w="21600">
            <a:solidFill>
              <a:srgbClr val="808080"/>
            </a:solidFill>
            <a:round/>
            <a:headEnd/>
            <a:tailEnd/>
          </a:ln>
        </p:spPr>
        <p:txBody>
          <a:bodyPr wrap="none" anchor="ctr"/>
          <a:lstStyle/>
          <a:p>
            <a:pPr>
              <a:buClr>
                <a:srgbClr val="000000"/>
              </a:buClr>
              <a:buSzPct val="100000"/>
              <a:buFont typeface="Times New Roman" pitchFamily="18" charset="0"/>
              <a:buNone/>
            </a:pPr>
            <a:endParaRPr lang="en-US" sz="2800">
              <a:solidFill>
                <a:srgbClr val="000000"/>
              </a:solidFill>
              <a:ea typeface="MS PGothic" pitchFamily="34" charset="-128"/>
            </a:endParaRPr>
          </a:p>
        </p:txBody>
      </p:sp>
      <p:sp>
        <p:nvSpPr>
          <p:cNvPr id="1142854" name="AutoShape 70"/>
          <p:cNvSpPr>
            <a:spLocks noChangeArrowheads="1"/>
          </p:cNvSpPr>
          <p:nvPr/>
        </p:nvSpPr>
        <p:spPr bwMode="auto">
          <a:xfrm>
            <a:off x="6794500" y="3703638"/>
            <a:ext cx="457200" cy="457200"/>
          </a:xfrm>
          <a:prstGeom prst="flowChartDecision">
            <a:avLst/>
          </a:prstGeom>
          <a:solidFill>
            <a:srgbClr val="FF66CC"/>
          </a:solidFill>
          <a:ln w="21600">
            <a:solidFill>
              <a:srgbClr val="808080"/>
            </a:solidFill>
            <a:round/>
            <a:headEnd/>
            <a:tailEnd/>
          </a:ln>
        </p:spPr>
        <p:txBody>
          <a:bodyPr wrap="none" anchor="ctr"/>
          <a:lstStyle/>
          <a:p>
            <a:pPr>
              <a:buClr>
                <a:srgbClr val="000000"/>
              </a:buClr>
              <a:buSzPct val="100000"/>
              <a:buFont typeface="Times New Roman" pitchFamily="18" charset="0"/>
              <a:buNone/>
            </a:pPr>
            <a:endParaRPr lang="en-US" sz="2800">
              <a:solidFill>
                <a:srgbClr val="000000"/>
              </a:solidFill>
              <a:ea typeface="MS PGothic" pitchFamily="34" charset="-128"/>
            </a:endParaRPr>
          </a:p>
        </p:txBody>
      </p:sp>
      <p:sp>
        <p:nvSpPr>
          <p:cNvPr id="1142855" name="AutoShape 71"/>
          <p:cNvSpPr>
            <a:spLocks noChangeArrowheads="1"/>
          </p:cNvSpPr>
          <p:nvPr/>
        </p:nvSpPr>
        <p:spPr bwMode="auto">
          <a:xfrm>
            <a:off x="7251700" y="3703638"/>
            <a:ext cx="457200" cy="457200"/>
          </a:xfrm>
          <a:prstGeom prst="flowChartDecision">
            <a:avLst/>
          </a:prstGeom>
          <a:solidFill>
            <a:srgbClr val="3333FF"/>
          </a:solidFill>
          <a:ln w="21600">
            <a:solidFill>
              <a:srgbClr val="808080"/>
            </a:solidFill>
            <a:round/>
            <a:headEnd/>
            <a:tailEnd/>
          </a:ln>
        </p:spPr>
        <p:txBody>
          <a:bodyPr wrap="none" anchor="ctr"/>
          <a:lstStyle/>
          <a:p>
            <a:pPr>
              <a:buClr>
                <a:srgbClr val="000000"/>
              </a:buClr>
              <a:buSzPct val="100000"/>
              <a:buFont typeface="Times New Roman" pitchFamily="18" charset="0"/>
              <a:buNone/>
            </a:pPr>
            <a:endParaRPr lang="en-US" sz="2800">
              <a:solidFill>
                <a:srgbClr val="000000"/>
              </a:solidFill>
              <a:ea typeface="MS PGothic" pitchFamily="34" charset="-128"/>
            </a:endParaRPr>
          </a:p>
        </p:txBody>
      </p:sp>
      <p:sp>
        <p:nvSpPr>
          <p:cNvPr id="1142856" name="AutoShape 72"/>
          <p:cNvSpPr>
            <a:spLocks noChangeArrowheads="1"/>
          </p:cNvSpPr>
          <p:nvPr/>
        </p:nvSpPr>
        <p:spPr bwMode="auto">
          <a:xfrm>
            <a:off x="7251700" y="4251325"/>
            <a:ext cx="457200" cy="457200"/>
          </a:xfrm>
          <a:prstGeom prst="flowChartDecision">
            <a:avLst/>
          </a:prstGeom>
          <a:solidFill>
            <a:srgbClr val="3333FF"/>
          </a:solidFill>
          <a:ln w="21600">
            <a:solidFill>
              <a:srgbClr val="808080"/>
            </a:solidFill>
            <a:round/>
            <a:headEnd/>
            <a:tailEnd/>
          </a:ln>
        </p:spPr>
        <p:txBody>
          <a:bodyPr wrap="none" anchor="ctr"/>
          <a:lstStyle/>
          <a:p>
            <a:pPr>
              <a:buClr>
                <a:srgbClr val="000000"/>
              </a:buClr>
              <a:buSzPct val="100000"/>
              <a:buFont typeface="Times New Roman" pitchFamily="18" charset="0"/>
              <a:buNone/>
            </a:pPr>
            <a:endParaRPr lang="en-US" sz="2800">
              <a:solidFill>
                <a:srgbClr val="000000"/>
              </a:solidFill>
              <a:ea typeface="MS PGothic" pitchFamily="34" charset="-128"/>
            </a:endParaRPr>
          </a:p>
        </p:txBody>
      </p:sp>
      <p:sp>
        <p:nvSpPr>
          <p:cNvPr id="1142857" name="AutoShape 73"/>
          <p:cNvSpPr>
            <a:spLocks noChangeArrowheads="1"/>
          </p:cNvSpPr>
          <p:nvPr/>
        </p:nvSpPr>
        <p:spPr bwMode="auto">
          <a:xfrm>
            <a:off x="6794500" y="4251325"/>
            <a:ext cx="457200" cy="457200"/>
          </a:xfrm>
          <a:prstGeom prst="flowChartDecision">
            <a:avLst/>
          </a:prstGeom>
          <a:solidFill>
            <a:srgbClr val="FF66CC"/>
          </a:solidFill>
          <a:ln w="21600">
            <a:solidFill>
              <a:srgbClr val="808080"/>
            </a:solidFill>
            <a:round/>
            <a:headEnd/>
            <a:tailEnd/>
          </a:ln>
        </p:spPr>
        <p:txBody>
          <a:bodyPr wrap="none" anchor="ctr"/>
          <a:lstStyle/>
          <a:p>
            <a:pPr>
              <a:buClr>
                <a:srgbClr val="000000"/>
              </a:buClr>
              <a:buSzPct val="100000"/>
              <a:buFont typeface="Times New Roman" pitchFamily="18" charset="0"/>
              <a:buNone/>
            </a:pPr>
            <a:endParaRPr lang="en-US" sz="2800">
              <a:solidFill>
                <a:srgbClr val="000000"/>
              </a:solidFill>
              <a:ea typeface="MS PGothic" pitchFamily="34" charset="-128"/>
            </a:endParaRPr>
          </a:p>
        </p:txBody>
      </p:sp>
      <p:sp>
        <p:nvSpPr>
          <p:cNvPr id="1142858" name="Line 74"/>
          <p:cNvSpPr>
            <a:spLocks noChangeShapeType="1"/>
          </p:cNvSpPr>
          <p:nvPr/>
        </p:nvSpPr>
        <p:spPr bwMode="auto">
          <a:xfrm flipH="1" flipV="1">
            <a:off x="7681913" y="2789238"/>
            <a:ext cx="647700" cy="647700"/>
          </a:xfrm>
          <a:prstGeom prst="line">
            <a:avLst/>
          </a:prstGeom>
          <a:noFill/>
          <a:ln w="10080">
            <a:solidFill>
              <a:srgbClr val="80808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2859" name="Line 75"/>
          <p:cNvSpPr>
            <a:spLocks noChangeShapeType="1"/>
          </p:cNvSpPr>
          <p:nvPr/>
        </p:nvSpPr>
        <p:spPr bwMode="auto">
          <a:xfrm flipH="1">
            <a:off x="7673975" y="3429000"/>
            <a:ext cx="655638" cy="384175"/>
          </a:xfrm>
          <a:prstGeom prst="line">
            <a:avLst/>
          </a:prstGeom>
          <a:noFill/>
          <a:ln w="10080">
            <a:solidFill>
              <a:srgbClr val="80808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2860" name="AutoShape 76"/>
          <p:cNvSpPr>
            <a:spLocks noChangeArrowheads="1"/>
          </p:cNvSpPr>
          <p:nvPr/>
        </p:nvSpPr>
        <p:spPr bwMode="auto">
          <a:xfrm>
            <a:off x="3063875" y="5257800"/>
            <a:ext cx="2286000" cy="685800"/>
          </a:xfrm>
          <a:prstGeom prst="flowChartAlternateProcess">
            <a:avLst/>
          </a:prstGeom>
          <a:solidFill>
            <a:srgbClr val="FFCC00"/>
          </a:solidFill>
          <a:ln w="21600">
            <a:solidFill>
              <a:srgbClr val="808080"/>
            </a:solidFill>
            <a:round/>
            <a:headEnd/>
            <a:tailEnd/>
          </a:ln>
        </p:spPr>
        <p:txBody>
          <a:bodyPr lIns="90000" tIns="45000" rIns="90000" bIns="45000" anchor="ctr"/>
          <a:lstStyle/>
          <a:p>
            <a:pPr algn="ctr"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500">
                <a:solidFill>
                  <a:srgbClr val="000000"/>
                </a:solidFill>
                <a:ea typeface="MS PGothic" pitchFamily="34" charset="-128"/>
              </a:rPr>
              <a:t>WebSphere Decision Makers</a:t>
            </a:r>
          </a:p>
        </p:txBody>
      </p:sp>
      <p:sp>
        <p:nvSpPr>
          <p:cNvPr id="1142861" name="Line 77"/>
          <p:cNvSpPr>
            <a:spLocks noChangeShapeType="1"/>
          </p:cNvSpPr>
          <p:nvPr/>
        </p:nvSpPr>
        <p:spPr bwMode="auto">
          <a:xfrm flipH="1">
            <a:off x="5286375" y="4572000"/>
            <a:ext cx="985838" cy="685800"/>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 name="Group 78"/>
          <p:cNvGrpSpPr>
            <a:grpSpLocks/>
          </p:cNvGrpSpPr>
          <p:nvPr/>
        </p:nvGrpSpPr>
        <p:grpSpPr bwMode="auto">
          <a:xfrm>
            <a:off x="5019675" y="4876800"/>
            <a:ext cx="1100138" cy="288925"/>
            <a:chOff x="3248" y="3072"/>
            <a:chExt cx="693" cy="182"/>
          </a:xfrm>
        </p:grpSpPr>
        <p:sp>
          <p:nvSpPr>
            <p:cNvPr id="19540" name="AutoShape 79"/>
            <p:cNvSpPr>
              <a:spLocks noChangeArrowheads="1"/>
            </p:cNvSpPr>
            <p:nvPr/>
          </p:nvSpPr>
          <p:spPr bwMode="auto">
            <a:xfrm>
              <a:off x="3248" y="3072"/>
              <a:ext cx="693" cy="182"/>
            </a:xfrm>
            <a:prstGeom prst="roundRect">
              <a:avLst>
                <a:gd name="adj" fmla="val 519"/>
              </a:avLst>
            </a:pr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itchFamily="18" charset="0"/>
                <a:buNone/>
              </a:pPr>
              <a:endParaRPr lang="en-US" sz="2800">
                <a:solidFill>
                  <a:srgbClr val="000000"/>
                </a:solidFill>
                <a:ea typeface="MS PGothic" pitchFamily="34" charset="-128"/>
              </a:endParaRPr>
            </a:p>
          </p:txBody>
        </p:sp>
        <p:sp>
          <p:nvSpPr>
            <p:cNvPr id="19541" name="AutoShape 80"/>
            <p:cNvSpPr>
              <a:spLocks noChangeArrowheads="1"/>
            </p:cNvSpPr>
            <p:nvPr/>
          </p:nvSpPr>
          <p:spPr bwMode="auto">
            <a:xfrm>
              <a:off x="3248" y="3072"/>
              <a:ext cx="693" cy="182"/>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wrap="none" lIns="0" tIns="0" rIns="0" bIns="0" anchor="ctr" anchorCtr="1"/>
            <a:lstStyle/>
            <a:p>
              <a:pPr algn="ctr"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a:solidFill>
                    <a:srgbClr val="FFFFFF"/>
                  </a:solidFill>
                  <a:latin typeface="Tahoma" pitchFamily="34" charset="0"/>
                  <a:ea typeface="SimSun" pitchFamily="2" charset="-122"/>
                </a:rPr>
                <a:t>Application Demand</a:t>
              </a:r>
            </a:p>
            <a:p>
              <a:pPr algn="ctr"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a:solidFill>
                    <a:srgbClr val="FFFFFF"/>
                  </a:solidFill>
                  <a:latin typeface="Tahoma" pitchFamily="34" charset="0"/>
                  <a:ea typeface="SimSun" pitchFamily="2" charset="-122"/>
                </a:rPr>
                <a:t>Resource State</a:t>
              </a:r>
            </a:p>
          </p:txBody>
        </p:sp>
      </p:grpSp>
      <p:sp>
        <p:nvSpPr>
          <p:cNvPr id="1142865" name="Line 81"/>
          <p:cNvSpPr>
            <a:spLocks noChangeShapeType="1"/>
          </p:cNvSpPr>
          <p:nvPr/>
        </p:nvSpPr>
        <p:spPr bwMode="auto">
          <a:xfrm flipH="1" flipV="1">
            <a:off x="3127375" y="4514850"/>
            <a:ext cx="265113" cy="708025"/>
          </a:xfrm>
          <a:prstGeom prst="line">
            <a:avLst/>
          </a:prstGeom>
          <a:noFill/>
          <a:ln w="9360">
            <a:solidFill>
              <a:srgbClr val="000000"/>
            </a:solidFill>
            <a:prstDash val="dash"/>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2866" name="Line 82"/>
          <p:cNvSpPr>
            <a:spLocks noChangeShapeType="1"/>
          </p:cNvSpPr>
          <p:nvPr/>
        </p:nvSpPr>
        <p:spPr bwMode="auto">
          <a:xfrm>
            <a:off x="2473325" y="5678488"/>
            <a:ext cx="452438" cy="1587"/>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2867" name="Text Box 83"/>
          <p:cNvSpPr txBox="1">
            <a:spLocks noChangeArrowheads="1"/>
          </p:cNvSpPr>
          <p:nvPr/>
        </p:nvSpPr>
        <p:spPr bwMode="auto">
          <a:xfrm>
            <a:off x="320675" y="5397500"/>
            <a:ext cx="2057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90000" tIns="45000" rIns="90000" bIns="450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9pPr>
          </a:lstStyle>
          <a:p>
            <a:pPr algn="r" eaLnBrk="1" hangingPunct="1">
              <a:buSzPct val="100000"/>
            </a:pPr>
            <a:r>
              <a:rPr lang="en-US" sz="1500">
                <a:solidFill>
                  <a:srgbClr val="000000"/>
                </a:solidFill>
                <a:ea typeface="MS PGothic" pitchFamily="34" charset="-128"/>
              </a:rPr>
              <a:t>Routing, Health and Service Policies</a:t>
            </a:r>
          </a:p>
        </p:txBody>
      </p:sp>
      <p:sp>
        <p:nvSpPr>
          <p:cNvPr id="1142868" name="Picture 84"/>
          <p:cNvSpPr>
            <a:spLocks noChangeAspect="1" noChangeArrowheads="1"/>
          </p:cNvSpPr>
          <p:nvPr/>
        </p:nvSpPr>
        <p:spPr bwMode="auto">
          <a:xfrm>
            <a:off x="5480050" y="3767138"/>
            <a:ext cx="555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a:lstStyle/>
          <a:p>
            <a:endParaRPr lang="en-US"/>
          </a:p>
        </p:txBody>
      </p:sp>
      <p:sp>
        <p:nvSpPr>
          <p:cNvPr id="1142869" name="Picture 85"/>
          <p:cNvSpPr>
            <a:spLocks noChangeAspect="1" noChangeArrowheads="1"/>
          </p:cNvSpPr>
          <p:nvPr/>
        </p:nvSpPr>
        <p:spPr bwMode="auto">
          <a:xfrm>
            <a:off x="6492875" y="411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a:lstStyle/>
          <a:p>
            <a:endParaRPr lang="en-US"/>
          </a:p>
        </p:txBody>
      </p:sp>
      <p:sp>
        <p:nvSpPr>
          <p:cNvPr id="1142870" name="AutoShape 86"/>
          <p:cNvSpPr>
            <a:spLocks noChangeArrowheads="1"/>
          </p:cNvSpPr>
          <p:nvPr/>
        </p:nvSpPr>
        <p:spPr bwMode="auto">
          <a:xfrm>
            <a:off x="6950075" y="2587625"/>
            <a:ext cx="457200" cy="457200"/>
          </a:xfrm>
          <a:prstGeom prst="flowChartDecision">
            <a:avLst/>
          </a:prstGeom>
          <a:solidFill>
            <a:srgbClr val="FF66CC"/>
          </a:solidFill>
          <a:ln w="21600">
            <a:solidFill>
              <a:srgbClr val="808080"/>
            </a:solidFill>
            <a:round/>
            <a:headEnd/>
            <a:tailEnd/>
          </a:ln>
        </p:spPr>
        <p:txBody>
          <a:bodyPr wrap="none" anchor="ctr"/>
          <a:lstStyle/>
          <a:p>
            <a:pPr>
              <a:buClr>
                <a:srgbClr val="000000"/>
              </a:buClr>
              <a:buSzPct val="100000"/>
              <a:buFont typeface="Times New Roman" pitchFamily="18" charset="0"/>
              <a:buNone/>
            </a:pPr>
            <a:endParaRPr lang="en-US" sz="2800">
              <a:solidFill>
                <a:srgbClr val="000000"/>
              </a:solidFill>
              <a:ea typeface="MS PGothic" pitchFamily="34" charset="-128"/>
            </a:endParaRPr>
          </a:p>
        </p:txBody>
      </p:sp>
      <p:sp>
        <p:nvSpPr>
          <p:cNvPr id="1142871" name="AutoShape 87"/>
          <p:cNvSpPr>
            <a:spLocks noChangeArrowheads="1"/>
          </p:cNvSpPr>
          <p:nvPr/>
        </p:nvSpPr>
        <p:spPr bwMode="auto">
          <a:xfrm>
            <a:off x="6950075" y="2057400"/>
            <a:ext cx="457200" cy="457200"/>
          </a:xfrm>
          <a:prstGeom prst="flowChartDecision">
            <a:avLst/>
          </a:prstGeom>
          <a:solidFill>
            <a:srgbClr val="3333FF"/>
          </a:solidFill>
          <a:ln w="21600">
            <a:solidFill>
              <a:srgbClr val="808080"/>
            </a:solidFill>
            <a:round/>
            <a:headEnd/>
            <a:tailEnd/>
          </a:ln>
        </p:spPr>
        <p:txBody>
          <a:bodyPr wrap="none" anchor="ctr"/>
          <a:lstStyle/>
          <a:p>
            <a:pPr>
              <a:buClr>
                <a:srgbClr val="000000"/>
              </a:buClr>
              <a:buSzPct val="100000"/>
              <a:buFont typeface="Times New Roman" pitchFamily="18" charset="0"/>
              <a:buNone/>
            </a:pPr>
            <a:endParaRPr lang="en-US" sz="2800">
              <a:solidFill>
                <a:srgbClr val="000000"/>
              </a:solidFill>
              <a:ea typeface="MS PGothic" pitchFamily="34" charset="-128"/>
            </a:endParaRPr>
          </a:p>
        </p:txBody>
      </p:sp>
      <p:sp>
        <p:nvSpPr>
          <p:cNvPr id="1142872" name="Text Box 88"/>
          <p:cNvSpPr txBox="1">
            <a:spLocks noChangeArrowheads="1"/>
          </p:cNvSpPr>
          <p:nvPr/>
        </p:nvSpPr>
        <p:spPr bwMode="auto">
          <a:xfrm>
            <a:off x="6264275" y="2286000"/>
            <a:ext cx="5508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90000" tIns="45000" rIns="90000" bIns="450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pitchFamily="34" charset="0"/>
                <a:cs typeface="Arial" pitchFamily="34" charset="0"/>
              </a:defRPr>
            </a:lvl9pPr>
          </a:lstStyle>
          <a:p>
            <a:pPr eaLnBrk="1" hangingPunct="1">
              <a:buSzPct val="100000"/>
            </a:pPr>
            <a:r>
              <a:rPr lang="en-US" sz="900">
                <a:solidFill>
                  <a:srgbClr val="000000"/>
                </a:solidFill>
                <a:ea typeface="MS PGothic" pitchFamily="34" charset="-128"/>
              </a:rPr>
              <a:t>Node 1</a:t>
            </a:r>
          </a:p>
        </p:txBody>
      </p:sp>
    </p:spTree>
    <p:extLst>
      <p:ext uri="{BB962C8B-B14F-4D97-AF65-F5344CB8AC3E}">
        <p14:creationId xmlns:p14="http://schemas.microsoft.com/office/powerpoint/2010/main" val="43617949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1427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grpId="0" nodeType="clickEffect">
                                  <p:stCondLst>
                                    <p:cond delay="0"/>
                                  </p:stCondLst>
                                  <p:childTnLst>
                                    <p:set>
                                      <p:cBhvr additive="repl">
                                        <p:cTn id="10" dur="1" fill="hold">
                                          <p:stCondLst>
                                            <p:cond delay="0"/>
                                          </p:stCondLst>
                                        </p:cTn>
                                        <p:tgtEl>
                                          <p:spTgt spid="1142789"/>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1142790"/>
                                        </p:tgtEl>
                                        <p:attrNameLst>
                                          <p:attrName>style.visibility</p:attrName>
                                        </p:attrNameLst>
                                      </p:cBhvr>
                                      <p:to>
                                        <p:strVal val="visible"/>
                                      </p:to>
                                    </p:set>
                                  </p:childTnLst>
                                </p:cTn>
                              </p:par>
                              <p:par>
                                <p:cTn id="13" presetID="1" presetClass="entr" fill="hold" grpId="0" nodeType="withEffect">
                                  <p:stCondLst>
                                    <p:cond delay="0"/>
                                  </p:stCondLst>
                                  <p:childTnLst>
                                    <p:set>
                                      <p:cBhvr additive="repl">
                                        <p:cTn id="14" dur="1" fill="hold">
                                          <p:stCondLst>
                                            <p:cond delay="0"/>
                                          </p:stCondLst>
                                        </p:cTn>
                                        <p:tgtEl>
                                          <p:spTgt spid="1142791"/>
                                        </p:tgtEl>
                                        <p:attrNameLst>
                                          <p:attrName>style.visibility</p:attrName>
                                        </p:attrNameLst>
                                      </p:cBhvr>
                                      <p:to>
                                        <p:strVal val="visible"/>
                                      </p:to>
                                    </p:set>
                                  </p:childTnLst>
                                </p:cTn>
                              </p:par>
                              <p:par>
                                <p:cTn id="15" presetID="1" presetClass="entr" fill="hold" grpId="0" nodeType="withEffect">
                                  <p:stCondLst>
                                    <p:cond delay="0"/>
                                  </p:stCondLst>
                                  <p:childTnLst>
                                    <p:set>
                                      <p:cBhvr additive="repl">
                                        <p:cTn id="16" dur="1" fill="hold">
                                          <p:stCondLst>
                                            <p:cond delay="0"/>
                                          </p:stCondLst>
                                        </p:cTn>
                                        <p:tgtEl>
                                          <p:spTgt spid="1142792"/>
                                        </p:tgtEl>
                                        <p:attrNameLst>
                                          <p:attrName>style.visibility</p:attrName>
                                        </p:attrNameLst>
                                      </p:cBhvr>
                                      <p:to>
                                        <p:strVal val="visible"/>
                                      </p:to>
                                    </p:set>
                                  </p:childTnLst>
                                </p:cTn>
                              </p:par>
                              <p:par>
                                <p:cTn id="17" presetID="1" presetClass="entr" fill="hold" grpId="0" nodeType="withEffect">
                                  <p:stCondLst>
                                    <p:cond delay="0"/>
                                  </p:stCondLst>
                                  <p:childTnLst>
                                    <p:set>
                                      <p:cBhvr additive="repl">
                                        <p:cTn id="18" dur="1" fill="hold">
                                          <p:stCondLst>
                                            <p:cond delay="0"/>
                                          </p:stCondLst>
                                        </p:cTn>
                                        <p:tgtEl>
                                          <p:spTgt spid="1142793"/>
                                        </p:tgtEl>
                                        <p:attrNameLst>
                                          <p:attrName>style.visibility</p:attrName>
                                        </p:attrNameLst>
                                      </p:cBhvr>
                                      <p:to>
                                        <p:strVal val="visible"/>
                                      </p:to>
                                    </p:set>
                                  </p:childTnLst>
                                </p:cTn>
                              </p:par>
                              <p:par>
                                <p:cTn id="19" presetID="1" presetClass="entr" fill="hold" grpId="0" nodeType="withEffect">
                                  <p:stCondLst>
                                    <p:cond delay="0"/>
                                  </p:stCondLst>
                                  <p:childTnLst>
                                    <p:set>
                                      <p:cBhvr additive="repl">
                                        <p:cTn id="20" dur="1" fill="hold">
                                          <p:stCondLst>
                                            <p:cond delay="0"/>
                                          </p:stCondLst>
                                        </p:cTn>
                                        <p:tgtEl>
                                          <p:spTgt spid="1142794"/>
                                        </p:tgtEl>
                                        <p:attrNameLst>
                                          <p:attrName>style.visibility</p:attrName>
                                        </p:attrNameLst>
                                      </p:cBhvr>
                                      <p:to>
                                        <p:strVal val="visible"/>
                                      </p:to>
                                    </p:set>
                                  </p:childTnLst>
                                </p:cTn>
                              </p:par>
                              <p:par>
                                <p:cTn id="21" presetID="1" presetClass="entr" fill="hold" grpId="0" nodeType="withEffect">
                                  <p:stCondLst>
                                    <p:cond delay="0"/>
                                  </p:stCondLst>
                                  <p:childTnLst>
                                    <p:set>
                                      <p:cBhvr additive="repl">
                                        <p:cTn id="22" dur="1" fill="hold">
                                          <p:stCondLst>
                                            <p:cond delay="0"/>
                                          </p:stCondLst>
                                        </p:cTn>
                                        <p:tgtEl>
                                          <p:spTgt spid="1142795"/>
                                        </p:tgtEl>
                                        <p:attrNameLst>
                                          <p:attrName>style.visibility</p:attrName>
                                        </p:attrNameLst>
                                      </p:cBhvr>
                                      <p:to>
                                        <p:strVal val="visible"/>
                                      </p:to>
                                    </p:set>
                                  </p:childTnLst>
                                </p:cTn>
                              </p:par>
                              <p:par>
                                <p:cTn id="23" presetID="1" presetClass="entr" fill="hold" grpId="0" nodeType="withEffect">
                                  <p:stCondLst>
                                    <p:cond delay="0"/>
                                  </p:stCondLst>
                                  <p:childTnLst>
                                    <p:set>
                                      <p:cBhvr additive="repl">
                                        <p:cTn id="24" dur="1" fill="hold">
                                          <p:stCondLst>
                                            <p:cond delay="0"/>
                                          </p:stCondLst>
                                        </p:cTn>
                                        <p:tgtEl>
                                          <p:spTgt spid="1142796"/>
                                        </p:tgtEl>
                                        <p:attrNameLst>
                                          <p:attrName>style.visibility</p:attrName>
                                        </p:attrNameLst>
                                      </p:cBhvr>
                                      <p:to>
                                        <p:strVal val="visible"/>
                                      </p:to>
                                    </p:set>
                                  </p:childTnLst>
                                </p:cTn>
                              </p:par>
                              <p:par>
                                <p:cTn id="25" presetID="1" presetClass="entr" fill="hold" grpId="0" nodeType="withEffect">
                                  <p:stCondLst>
                                    <p:cond delay="0"/>
                                  </p:stCondLst>
                                  <p:childTnLst>
                                    <p:set>
                                      <p:cBhvr additive="repl">
                                        <p:cTn id="26" dur="1" fill="hold">
                                          <p:stCondLst>
                                            <p:cond delay="0"/>
                                          </p:stCondLst>
                                        </p:cTn>
                                        <p:tgtEl>
                                          <p:spTgt spid="1142797"/>
                                        </p:tgtEl>
                                        <p:attrNameLst>
                                          <p:attrName>style.visibility</p:attrName>
                                        </p:attrNameLst>
                                      </p:cBhvr>
                                      <p:to>
                                        <p:strVal val="visible"/>
                                      </p:to>
                                    </p:set>
                                  </p:childTnLst>
                                </p:cTn>
                              </p:par>
                              <p:par>
                                <p:cTn id="27" presetID="1" presetClass="entr" fill="hold" grpId="0" nodeType="withEffect">
                                  <p:stCondLst>
                                    <p:cond delay="0"/>
                                  </p:stCondLst>
                                  <p:childTnLst>
                                    <p:set>
                                      <p:cBhvr additive="repl">
                                        <p:cTn id="28" dur="1" fill="hold">
                                          <p:stCondLst>
                                            <p:cond delay="0"/>
                                          </p:stCondLst>
                                        </p:cTn>
                                        <p:tgtEl>
                                          <p:spTgt spid="1142798"/>
                                        </p:tgtEl>
                                        <p:attrNameLst>
                                          <p:attrName>style.visibility</p:attrName>
                                        </p:attrNameLst>
                                      </p:cBhvr>
                                      <p:to>
                                        <p:strVal val="visible"/>
                                      </p:to>
                                    </p:set>
                                  </p:childTnLst>
                                </p:cTn>
                              </p:par>
                              <p:par>
                                <p:cTn id="29" presetID="1" presetClass="entr" fill="hold" grpId="0" nodeType="withEffect">
                                  <p:stCondLst>
                                    <p:cond delay="0"/>
                                  </p:stCondLst>
                                  <p:childTnLst>
                                    <p:set>
                                      <p:cBhvr additive="repl">
                                        <p:cTn id="30" dur="1" fill="hold">
                                          <p:stCondLst>
                                            <p:cond delay="0"/>
                                          </p:stCondLst>
                                        </p:cTn>
                                        <p:tgtEl>
                                          <p:spTgt spid="114279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fill="hold" grpId="0" nodeType="clickEffect">
                                  <p:stCondLst>
                                    <p:cond delay="0"/>
                                  </p:stCondLst>
                                  <p:childTnLst>
                                    <p:set>
                                      <p:cBhvr additive="repl">
                                        <p:cTn id="34" dur="1" fill="hold">
                                          <p:stCondLst>
                                            <p:cond delay="0"/>
                                          </p:stCondLst>
                                        </p:cTn>
                                        <p:tgtEl>
                                          <p:spTgt spid="1142800"/>
                                        </p:tgtEl>
                                        <p:attrNameLst>
                                          <p:attrName>style.visibility</p:attrName>
                                        </p:attrNameLst>
                                      </p:cBhvr>
                                      <p:to>
                                        <p:strVal val="visible"/>
                                      </p:to>
                                    </p:set>
                                  </p:childTnLst>
                                </p:cTn>
                              </p:par>
                              <p:par>
                                <p:cTn id="35" presetID="1" presetClass="entr" fill="hold" grpId="0" nodeType="withEffect">
                                  <p:stCondLst>
                                    <p:cond delay="0"/>
                                  </p:stCondLst>
                                  <p:childTnLst>
                                    <p:set>
                                      <p:cBhvr additive="repl">
                                        <p:cTn id="36" dur="1" fill="hold">
                                          <p:stCondLst>
                                            <p:cond delay="0"/>
                                          </p:stCondLst>
                                        </p:cTn>
                                        <p:tgtEl>
                                          <p:spTgt spid="1142803"/>
                                        </p:tgtEl>
                                        <p:attrNameLst>
                                          <p:attrName>style.visibility</p:attrName>
                                        </p:attrNameLst>
                                      </p:cBhvr>
                                      <p:to>
                                        <p:strVal val="visible"/>
                                      </p:to>
                                    </p:set>
                                  </p:childTnLst>
                                </p:cTn>
                              </p:par>
                              <p:par>
                                <p:cTn id="37" presetID="1" presetClass="entr" fill="hold" nodeType="withEffect">
                                  <p:stCondLst>
                                    <p:cond delay="0"/>
                                  </p:stCondLst>
                                  <p:childTnLst>
                                    <p:set>
                                      <p:cBhvr additive="repl">
                                        <p:cTn id="38" dur="1" fill="hold">
                                          <p:stCondLst>
                                            <p:cond delay="0"/>
                                          </p:stCondLst>
                                        </p:cTn>
                                        <p:tgtEl>
                                          <p:spTgt spid="1142804"/>
                                        </p:tgtEl>
                                        <p:attrNameLst>
                                          <p:attrName>style.visibility</p:attrName>
                                        </p:attrNameLst>
                                      </p:cBhvr>
                                      <p:to>
                                        <p:strVal val="visible"/>
                                      </p:to>
                                    </p:set>
                                  </p:childTnLst>
                                </p:cTn>
                              </p:par>
                              <p:par>
                                <p:cTn id="39" presetID="1" presetClass="entr" fill="hold" nodeType="withEffect">
                                  <p:stCondLst>
                                    <p:cond delay="0"/>
                                  </p:stCondLst>
                                  <p:childTnLst>
                                    <p:set>
                                      <p:cBhvr additive="repl">
                                        <p:cTn id="40" dur="1" fill="hold">
                                          <p:stCondLst>
                                            <p:cond delay="0"/>
                                          </p:stCondLst>
                                        </p:cTn>
                                        <p:tgtEl>
                                          <p:spTgt spid="1142805"/>
                                        </p:tgtEl>
                                        <p:attrNameLst>
                                          <p:attrName>style.visibility</p:attrName>
                                        </p:attrNameLst>
                                      </p:cBhvr>
                                      <p:to>
                                        <p:strVal val="visible"/>
                                      </p:to>
                                    </p:set>
                                  </p:childTnLst>
                                </p:cTn>
                              </p:par>
                              <p:par>
                                <p:cTn id="41" presetID="1" presetClass="entr" fill="hold" grpId="0" nodeType="withEffect">
                                  <p:stCondLst>
                                    <p:cond delay="0"/>
                                  </p:stCondLst>
                                  <p:childTnLst>
                                    <p:set>
                                      <p:cBhvr additive="repl">
                                        <p:cTn id="42" dur="1" fill="hold">
                                          <p:stCondLst>
                                            <p:cond delay="0"/>
                                          </p:stCondLst>
                                        </p:cTn>
                                        <p:tgtEl>
                                          <p:spTgt spid="114280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fill="hold" grpId="0" nodeType="clickEffect">
                                  <p:stCondLst>
                                    <p:cond delay="0"/>
                                  </p:stCondLst>
                                  <p:childTnLst>
                                    <p:set>
                                      <p:cBhvr additive="repl">
                                        <p:cTn id="46" dur="1" fill="hold">
                                          <p:stCondLst>
                                            <p:cond delay="0"/>
                                          </p:stCondLst>
                                        </p:cTn>
                                        <p:tgtEl>
                                          <p:spTgt spid="1142807"/>
                                        </p:tgtEl>
                                        <p:attrNameLst>
                                          <p:attrName>style.visibility</p:attrName>
                                        </p:attrNameLst>
                                      </p:cBhvr>
                                      <p:to>
                                        <p:strVal val="visible"/>
                                      </p:to>
                                    </p:set>
                                  </p:childTnLst>
                                </p:cTn>
                              </p:par>
                              <p:par>
                                <p:cTn id="47" presetID="1" presetClass="entr" fill="hold" grpId="0" nodeType="withEffect">
                                  <p:stCondLst>
                                    <p:cond delay="0"/>
                                  </p:stCondLst>
                                  <p:childTnLst>
                                    <p:set>
                                      <p:cBhvr additive="repl">
                                        <p:cTn id="48" dur="1" fill="hold">
                                          <p:stCondLst>
                                            <p:cond delay="0"/>
                                          </p:stCondLst>
                                        </p:cTn>
                                        <p:tgtEl>
                                          <p:spTgt spid="1142808"/>
                                        </p:tgtEl>
                                        <p:attrNameLst>
                                          <p:attrName>style.visibility</p:attrName>
                                        </p:attrNameLst>
                                      </p:cBhvr>
                                      <p:to>
                                        <p:strVal val="visible"/>
                                      </p:to>
                                    </p:set>
                                  </p:childTnLst>
                                </p:cTn>
                              </p:par>
                              <p:par>
                                <p:cTn id="49" presetID="1" presetClass="entr" fill="hold" grpId="0" nodeType="withEffect">
                                  <p:stCondLst>
                                    <p:cond delay="0"/>
                                  </p:stCondLst>
                                  <p:childTnLst>
                                    <p:set>
                                      <p:cBhvr additive="repl">
                                        <p:cTn id="50" dur="1" fill="hold">
                                          <p:stCondLst>
                                            <p:cond delay="0"/>
                                          </p:stCondLst>
                                        </p:cTn>
                                        <p:tgtEl>
                                          <p:spTgt spid="1142809"/>
                                        </p:tgtEl>
                                        <p:attrNameLst>
                                          <p:attrName>style.visibility</p:attrName>
                                        </p:attrNameLst>
                                      </p:cBhvr>
                                      <p:to>
                                        <p:strVal val="visible"/>
                                      </p:to>
                                    </p:set>
                                  </p:childTnLst>
                                </p:cTn>
                              </p:par>
                              <p:par>
                                <p:cTn id="51" presetID="1" presetClass="entr" fill="hold" grpId="0" nodeType="withEffect">
                                  <p:stCondLst>
                                    <p:cond delay="0"/>
                                  </p:stCondLst>
                                  <p:childTnLst>
                                    <p:set>
                                      <p:cBhvr additive="repl">
                                        <p:cTn id="52" dur="1" fill="hold">
                                          <p:stCondLst>
                                            <p:cond delay="0"/>
                                          </p:stCondLst>
                                        </p:cTn>
                                        <p:tgtEl>
                                          <p:spTgt spid="1142801"/>
                                        </p:tgtEl>
                                        <p:attrNameLst>
                                          <p:attrName>style.visibility</p:attrName>
                                        </p:attrNameLst>
                                      </p:cBhvr>
                                      <p:to>
                                        <p:strVal val="visible"/>
                                      </p:to>
                                    </p:set>
                                  </p:childTnLst>
                                </p:cTn>
                              </p:par>
                              <p:par>
                                <p:cTn id="53" presetID="1" presetClass="entr" fill="hold" grpId="0" nodeType="withEffect">
                                  <p:stCondLst>
                                    <p:cond delay="0"/>
                                  </p:stCondLst>
                                  <p:childTnLst>
                                    <p:set>
                                      <p:cBhvr additive="repl">
                                        <p:cTn id="54" dur="1" fill="hold">
                                          <p:stCondLst>
                                            <p:cond delay="0"/>
                                          </p:stCondLst>
                                        </p:cTn>
                                        <p:tgtEl>
                                          <p:spTgt spid="1142811"/>
                                        </p:tgtEl>
                                        <p:attrNameLst>
                                          <p:attrName>style.visibility</p:attrName>
                                        </p:attrNameLst>
                                      </p:cBhvr>
                                      <p:to>
                                        <p:strVal val="visible"/>
                                      </p:to>
                                    </p:set>
                                  </p:childTnLst>
                                </p:cTn>
                              </p:par>
                              <p:par>
                                <p:cTn id="55" presetID="1" presetClass="entr" fill="hold" nodeType="withEffect">
                                  <p:stCondLst>
                                    <p:cond delay="0"/>
                                  </p:stCondLst>
                                  <p:childTnLst>
                                    <p:set>
                                      <p:cBhvr additive="repl">
                                        <p:cTn id="56" dur="1" fill="hold">
                                          <p:stCondLst>
                                            <p:cond delay="0"/>
                                          </p:stCondLst>
                                        </p:cTn>
                                        <p:tgtEl>
                                          <p:spTgt spid="1142812"/>
                                        </p:tgtEl>
                                        <p:attrNameLst>
                                          <p:attrName>style.visibility</p:attrName>
                                        </p:attrNameLst>
                                      </p:cBhvr>
                                      <p:to>
                                        <p:strVal val="visible"/>
                                      </p:to>
                                    </p:set>
                                  </p:childTnLst>
                                </p:cTn>
                              </p:par>
                              <p:par>
                                <p:cTn id="57" presetID="1" presetClass="entr" fill="hold" grpId="1" nodeType="withEffect">
                                  <p:stCondLst>
                                    <p:cond delay="0"/>
                                  </p:stCondLst>
                                  <p:childTnLst>
                                    <p:set>
                                      <p:cBhvr additive="repl">
                                        <p:cTn id="58" dur="1" fill="hold">
                                          <p:stCondLst>
                                            <p:cond delay="0"/>
                                          </p:stCondLst>
                                        </p:cTn>
                                        <p:tgtEl>
                                          <p:spTgt spid="1142811"/>
                                        </p:tgtEl>
                                        <p:attrNameLst>
                                          <p:attrName>style.visibility</p:attrName>
                                        </p:attrNameLst>
                                      </p:cBhvr>
                                      <p:to>
                                        <p:strVal val="visible"/>
                                      </p:to>
                                    </p:set>
                                  </p:childTnLst>
                                </p:cTn>
                              </p:par>
                              <p:par>
                                <p:cTn id="59" presetID="1" presetClass="entr" fill="hold" nodeType="withEffect">
                                  <p:stCondLst>
                                    <p:cond delay="0"/>
                                  </p:stCondLst>
                                  <p:childTnLst>
                                    <p:set>
                                      <p:cBhvr additive="repl">
                                        <p:cTn id="60" dur="1" fill="hold">
                                          <p:stCondLst>
                                            <p:cond delay="0"/>
                                          </p:stCondLst>
                                        </p:cTn>
                                        <p:tgtEl>
                                          <p:spTgt spid="1142812"/>
                                        </p:tgtEl>
                                        <p:attrNameLst>
                                          <p:attrName>style.visibility</p:attrName>
                                        </p:attrNameLst>
                                      </p:cBhvr>
                                      <p:to>
                                        <p:strVal val="visible"/>
                                      </p:to>
                                    </p:set>
                                  </p:childTnLst>
                                </p:cTn>
                              </p:par>
                              <p:par>
                                <p:cTn id="61" presetID="1" presetClass="entr" fill="hold" nodeType="withEffect">
                                  <p:stCondLst>
                                    <p:cond delay="0"/>
                                  </p:stCondLst>
                                  <p:childTnLst>
                                    <p:set>
                                      <p:cBhvr additive="repl">
                                        <p:cTn id="62" dur="1" fill="hold">
                                          <p:stCondLst>
                                            <p:cond delay="0"/>
                                          </p:stCondLst>
                                        </p:cTn>
                                        <p:tgtEl>
                                          <p:spTgt spid="1142813"/>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fill="hold" grpId="0" nodeType="clickEffect">
                                  <p:stCondLst>
                                    <p:cond delay="0"/>
                                  </p:stCondLst>
                                  <p:childTnLst>
                                    <p:set>
                                      <p:cBhvr additive="repl">
                                        <p:cTn id="66" dur="1" fill="hold">
                                          <p:stCondLst>
                                            <p:cond delay="0"/>
                                          </p:stCondLst>
                                        </p:cTn>
                                        <p:tgtEl>
                                          <p:spTgt spid="1142814"/>
                                        </p:tgtEl>
                                        <p:attrNameLst>
                                          <p:attrName>style.visibility</p:attrName>
                                        </p:attrNameLst>
                                      </p:cBhvr>
                                      <p:to>
                                        <p:strVal val="visible"/>
                                      </p:to>
                                    </p:set>
                                  </p:childTnLst>
                                </p:cTn>
                              </p:par>
                              <p:par>
                                <p:cTn id="67" presetID="1" presetClass="entr" fill="hold" grpId="0" nodeType="withEffect">
                                  <p:stCondLst>
                                    <p:cond delay="0"/>
                                  </p:stCondLst>
                                  <p:childTnLst>
                                    <p:set>
                                      <p:cBhvr additive="repl">
                                        <p:cTn id="68" dur="1" fill="hold">
                                          <p:stCondLst>
                                            <p:cond delay="0"/>
                                          </p:stCondLst>
                                        </p:cTn>
                                        <p:tgtEl>
                                          <p:spTgt spid="1142802"/>
                                        </p:tgtEl>
                                        <p:attrNameLst>
                                          <p:attrName>style.visibility</p:attrName>
                                        </p:attrNameLst>
                                      </p:cBhvr>
                                      <p:to>
                                        <p:strVal val="visible"/>
                                      </p:to>
                                    </p:set>
                                  </p:childTnLst>
                                </p:cTn>
                              </p:par>
                              <p:par>
                                <p:cTn id="69" presetID="1" presetClass="entr" fill="hold" grpId="0" nodeType="withEffect">
                                  <p:stCondLst>
                                    <p:cond delay="0"/>
                                  </p:stCondLst>
                                  <p:childTnLst>
                                    <p:set>
                                      <p:cBhvr additive="repl">
                                        <p:cTn id="70" dur="1" fill="hold">
                                          <p:stCondLst>
                                            <p:cond delay="0"/>
                                          </p:stCondLst>
                                        </p:cTn>
                                        <p:tgtEl>
                                          <p:spTgt spid="1142815"/>
                                        </p:tgtEl>
                                        <p:attrNameLst>
                                          <p:attrName>style.visibility</p:attrName>
                                        </p:attrNameLst>
                                      </p:cBhvr>
                                      <p:to>
                                        <p:strVal val="visible"/>
                                      </p:to>
                                    </p:set>
                                  </p:childTnLst>
                                </p:cTn>
                              </p:par>
                              <p:par>
                                <p:cTn id="71" presetID="1" presetClass="entr" fill="hold" grpId="1" nodeType="withEffect">
                                  <p:stCondLst>
                                    <p:cond delay="0"/>
                                  </p:stCondLst>
                                  <p:childTnLst>
                                    <p:set>
                                      <p:cBhvr additive="repl">
                                        <p:cTn id="72" dur="1" fill="hold">
                                          <p:stCondLst>
                                            <p:cond delay="0"/>
                                          </p:stCondLst>
                                        </p:cTn>
                                        <p:tgtEl>
                                          <p:spTgt spid="1142815"/>
                                        </p:tgtEl>
                                        <p:attrNameLst>
                                          <p:attrName>style.visibility</p:attrName>
                                        </p:attrNameLst>
                                      </p:cBhvr>
                                      <p:to>
                                        <p:strVal val="visible"/>
                                      </p:to>
                                    </p:set>
                                  </p:childTnLst>
                                </p:cTn>
                              </p:par>
                              <p:par>
                                <p:cTn id="73" presetID="1" presetClass="entr" fill="hold" nodeType="withEffect">
                                  <p:stCondLst>
                                    <p:cond delay="0"/>
                                  </p:stCondLst>
                                  <p:childTnLst>
                                    <p:set>
                                      <p:cBhvr additive="repl">
                                        <p:cTn id="74" dur="1" fill="hold">
                                          <p:stCondLst>
                                            <p:cond delay="0"/>
                                          </p:stCondLst>
                                        </p:cTn>
                                        <p:tgtEl>
                                          <p:spTgt spid="1142816"/>
                                        </p:tgtEl>
                                        <p:attrNameLst>
                                          <p:attrName>style.visibility</p:attrName>
                                        </p:attrNameLst>
                                      </p:cBhvr>
                                      <p:to>
                                        <p:strVal val="visible"/>
                                      </p:to>
                                    </p:set>
                                  </p:childTnLst>
                                </p:cTn>
                              </p:par>
                              <p:par>
                                <p:cTn id="75" presetID="1" presetClass="entr" fill="hold" nodeType="withEffect">
                                  <p:stCondLst>
                                    <p:cond delay="0"/>
                                  </p:stCondLst>
                                  <p:childTnLst>
                                    <p:set>
                                      <p:cBhvr additive="repl">
                                        <p:cTn id="76" dur="1" fill="hold">
                                          <p:stCondLst>
                                            <p:cond delay="0"/>
                                          </p:stCondLst>
                                        </p:cTn>
                                        <p:tgtEl>
                                          <p:spTgt spid="1142816"/>
                                        </p:tgtEl>
                                        <p:attrNameLst>
                                          <p:attrName>style.visibility</p:attrName>
                                        </p:attrNameLst>
                                      </p:cBhvr>
                                      <p:to>
                                        <p:strVal val="visible"/>
                                      </p:to>
                                    </p:set>
                                  </p:childTnLst>
                                </p:cTn>
                              </p:par>
                              <p:par>
                                <p:cTn id="77" presetID="1" presetClass="entr" fill="hold" grpId="2" nodeType="withEffect">
                                  <p:stCondLst>
                                    <p:cond delay="0"/>
                                  </p:stCondLst>
                                  <p:childTnLst>
                                    <p:set>
                                      <p:cBhvr additive="repl">
                                        <p:cTn id="78" dur="1" fill="hold">
                                          <p:stCondLst>
                                            <p:cond delay="0"/>
                                          </p:stCondLst>
                                        </p:cTn>
                                        <p:tgtEl>
                                          <p:spTgt spid="1142815"/>
                                        </p:tgtEl>
                                        <p:attrNameLst>
                                          <p:attrName>style.visibility</p:attrName>
                                        </p:attrNameLst>
                                      </p:cBhvr>
                                      <p:to>
                                        <p:strVal val="visible"/>
                                      </p:to>
                                    </p:set>
                                  </p:childTnLst>
                                </p:cTn>
                              </p:par>
                              <p:par>
                                <p:cTn id="79" presetID="1" presetClass="entr" fill="hold" nodeType="withEffect">
                                  <p:stCondLst>
                                    <p:cond delay="0"/>
                                  </p:stCondLst>
                                  <p:childTnLst>
                                    <p:set>
                                      <p:cBhvr additive="repl">
                                        <p:cTn id="80" dur="1" fill="hold">
                                          <p:stCondLst>
                                            <p:cond delay="0"/>
                                          </p:stCondLst>
                                        </p:cTn>
                                        <p:tgtEl>
                                          <p:spTgt spid="1142816"/>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fill="hold" grpId="0" nodeType="clickEffect">
                                  <p:stCondLst>
                                    <p:cond delay="0"/>
                                  </p:stCondLst>
                                  <p:childTnLst>
                                    <p:set>
                                      <p:cBhvr additive="repl">
                                        <p:cTn id="84" dur="1" fill="hold">
                                          <p:stCondLst>
                                            <p:cond delay="0"/>
                                          </p:stCondLst>
                                        </p:cTn>
                                        <p:tgtEl>
                                          <p:spTgt spid="1142819"/>
                                        </p:tgtEl>
                                        <p:attrNameLst>
                                          <p:attrName>style.visibility</p:attrName>
                                        </p:attrNameLst>
                                      </p:cBhvr>
                                      <p:to>
                                        <p:strVal val="visible"/>
                                      </p:to>
                                    </p:set>
                                  </p:childTnLst>
                                </p:cTn>
                              </p:par>
                              <p:par>
                                <p:cTn id="85" presetID="1" presetClass="entr" fill="hold" grpId="0" nodeType="withEffect">
                                  <p:stCondLst>
                                    <p:cond delay="0"/>
                                  </p:stCondLst>
                                  <p:childTnLst>
                                    <p:set>
                                      <p:cBhvr additive="repl">
                                        <p:cTn id="86" dur="1" fill="hold">
                                          <p:stCondLst>
                                            <p:cond delay="0"/>
                                          </p:stCondLst>
                                        </p:cTn>
                                        <p:tgtEl>
                                          <p:spTgt spid="1142817"/>
                                        </p:tgtEl>
                                        <p:attrNameLst>
                                          <p:attrName>style.visibility</p:attrName>
                                        </p:attrNameLst>
                                      </p:cBhvr>
                                      <p:to>
                                        <p:strVal val="visible"/>
                                      </p:to>
                                    </p:set>
                                  </p:childTnLst>
                                </p:cTn>
                              </p:par>
                              <p:par>
                                <p:cTn id="87" presetID="1" presetClass="entr" fill="hold" grpId="0" nodeType="withEffect">
                                  <p:stCondLst>
                                    <p:cond delay="0"/>
                                  </p:stCondLst>
                                  <p:childTnLst>
                                    <p:set>
                                      <p:cBhvr additive="repl">
                                        <p:cTn id="88" dur="1" fill="hold">
                                          <p:stCondLst>
                                            <p:cond delay="0"/>
                                          </p:stCondLst>
                                        </p:cTn>
                                        <p:tgtEl>
                                          <p:spTgt spid="1142818"/>
                                        </p:tgtEl>
                                        <p:attrNameLst>
                                          <p:attrName>style.visibility</p:attrName>
                                        </p:attrNameLst>
                                      </p:cBhvr>
                                      <p:to>
                                        <p:strVal val="visible"/>
                                      </p:to>
                                    </p:set>
                                  </p:childTnLst>
                                </p:cTn>
                              </p:par>
                              <p:par>
                                <p:cTn id="89" presetID="1" presetClass="entr" fill="hold" grpId="0" nodeType="withEffect">
                                  <p:stCondLst>
                                    <p:cond delay="0"/>
                                  </p:stCondLst>
                                  <p:childTnLst>
                                    <p:set>
                                      <p:cBhvr additive="repl">
                                        <p:cTn id="90" dur="1" fill="hold">
                                          <p:stCondLst>
                                            <p:cond delay="0"/>
                                          </p:stCondLst>
                                        </p:cTn>
                                        <p:tgtEl>
                                          <p:spTgt spid="1142820"/>
                                        </p:tgtEl>
                                        <p:attrNameLst>
                                          <p:attrName>style.visibility</p:attrName>
                                        </p:attrNameLst>
                                      </p:cBhvr>
                                      <p:to>
                                        <p:strVal val="visible"/>
                                      </p:to>
                                    </p:set>
                                  </p:childTnLst>
                                </p:cTn>
                              </p:par>
                              <p:par>
                                <p:cTn id="91" presetID="1" presetClass="entr" fill="hold" grpId="0" nodeType="withEffect">
                                  <p:stCondLst>
                                    <p:cond delay="0"/>
                                  </p:stCondLst>
                                  <p:childTnLst>
                                    <p:set>
                                      <p:cBhvr additive="repl">
                                        <p:cTn id="92" dur="1" fill="hold">
                                          <p:stCondLst>
                                            <p:cond delay="0"/>
                                          </p:stCondLst>
                                        </p:cTn>
                                        <p:tgtEl>
                                          <p:spTgt spid="1142821"/>
                                        </p:tgtEl>
                                        <p:attrNameLst>
                                          <p:attrName>style.visibility</p:attrName>
                                        </p:attrNameLst>
                                      </p:cBhvr>
                                      <p:to>
                                        <p:strVal val="visible"/>
                                      </p:to>
                                    </p:set>
                                  </p:childTnLst>
                                </p:cTn>
                              </p:par>
                              <p:par>
                                <p:cTn id="93" presetID="1" presetClass="entr" fill="hold" grpId="0" nodeType="withEffect">
                                  <p:stCondLst>
                                    <p:cond delay="0"/>
                                  </p:stCondLst>
                                  <p:childTnLst>
                                    <p:set>
                                      <p:cBhvr additive="repl">
                                        <p:cTn id="94" dur="1" fill="hold">
                                          <p:stCondLst>
                                            <p:cond delay="0"/>
                                          </p:stCondLst>
                                        </p:cTn>
                                        <p:tgtEl>
                                          <p:spTgt spid="1142822"/>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fill="hold" grpId="0" nodeType="clickEffect">
                                  <p:stCondLst>
                                    <p:cond delay="0"/>
                                  </p:stCondLst>
                                  <p:childTnLst>
                                    <p:set>
                                      <p:cBhvr additive="repl">
                                        <p:cTn id="98" dur="1" fill="hold">
                                          <p:stCondLst>
                                            <p:cond delay="0"/>
                                          </p:stCondLst>
                                        </p:cTn>
                                        <p:tgtEl>
                                          <p:spTgt spid="1142847"/>
                                        </p:tgtEl>
                                        <p:attrNameLst>
                                          <p:attrName>style.visibility</p:attrName>
                                        </p:attrNameLst>
                                      </p:cBhvr>
                                      <p:to>
                                        <p:strVal val="visible"/>
                                      </p:to>
                                    </p:set>
                                  </p:childTnLst>
                                </p:cTn>
                              </p:par>
                              <p:par>
                                <p:cTn id="99" presetID="1" presetClass="entr" fill="hold" grpId="0" nodeType="withEffect">
                                  <p:stCondLst>
                                    <p:cond delay="0"/>
                                  </p:stCondLst>
                                  <p:childTnLst>
                                    <p:set>
                                      <p:cBhvr additive="repl">
                                        <p:cTn id="100" dur="1" fill="hold">
                                          <p:stCondLst>
                                            <p:cond delay="0"/>
                                          </p:stCondLst>
                                        </p:cTn>
                                        <p:tgtEl>
                                          <p:spTgt spid="1142826"/>
                                        </p:tgtEl>
                                        <p:attrNameLst>
                                          <p:attrName>style.visibility</p:attrName>
                                        </p:attrNameLst>
                                      </p:cBhvr>
                                      <p:to>
                                        <p:strVal val="visible"/>
                                      </p:to>
                                    </p:set>
                                  </p:childTnLst>
                                </p:cTn>
                              </p:par>
                              <p:par>
                                <p:cTn id="101" presetID="1" presetClass="entr" fill="hold" grpId="0" nodeType="withEffect">
                                  <p:stCondLst>
                                    <p:cond delay="0"/>
                                  </p:stCondLst>
                                  <p:childTnLst>
                                    <p:set>
                                      <p:cBhvr additive="repl">
                                        <p:cTn id="102" dur="1" fill="hold">
                                          <p:stCondLst>
                                            <p:cond delay="0"/>
                                          </p:stCondLst>
                                        </p:cTn>
                                        <p:tgtEl>
                                          <p:spTgt spid="1142827"/>
                                        </p:tgtEl>
                                        <p:attrNameLst>
                                          <p:attrName>style.visibility</p:attrName>
                                        </p:attrNameLst>
                                      </p:cBhvr>
                                      <p:to>
                                        <p:strVal val="visible"/>
                                      </p:to>
                                    </p:set>
                                  </p:childTnLst>
                                </p:cTn>
                              </p:par>
                              <p:par>
                                <p:cTn id="103" presetID="1" presetClass="entr" fill="hold" grpId="0" nodeType="withEffect">
                                  <p:stCondLst>
                                    <p:cond delay="0"/>
                                  </p:stCondLst>
                                  <p:childTnLst>
                                    <p:set>
                                      <p:cBhvr additive="repl">
                                        <p:cTn id="104" dur="1" fill="hold">
                                          <p:stCondLst>
                                            <p:cond delay="0"/>
                                          </p:stCondLst>
                                        </p:cTn>
                                        <p:tgtEl>
                                          <p:spTgt spid="1142828"/>
                                        </p:tgtEl>
                                        <p:attrNameLst>
                                          <p:attrName>style.visibility</p:attrName>
                                        </p:attrNameLst>
                                      </p:cBhvr>
                                      <p:to>
                                        <p:strVal val="visible"/>
                                      </p:to>
                                    </p:set>
                                  </p:childTnLst>
                                </p:cTn>
                              </p:par>
                              <p:par>
                                <p:cTn id="105" presetID="1" presetClass="entr" fill="hold" grpId="0" nodeType="withEffect">
                                  <p:stCondLst>
                                    <p:cond delay="0"/>
                                  </p:stCondLst>
                                  <p:childTnLst>
                                    <p:set>
                                      <p:cBhvr additive="repl">
                                        <p:cTn id="106" dur="1" fill="hold">
                                          <p:stCondLst>
                                            <p:cond delay="0"/>
                                          </p:stCondLst>
                                        </p:cTn>
                                        <p:tgtEl>
                                          <p:spTgt spid="1142829"/>
                                        </p:tgtEl>
                                        <p:attrNameLst>
                                          <p:attrName>style.visibility</p:attrName>
                                        </p:attrNameLst>
                                      </p:cBhvr>
                                      <p:to>
                                        <p:strVal val="visible"/>
                                      </p:to>
                                    </p:set>
                                  </p:childTnLst>
                                </p:cTn>
                              </p:par>
                              <p:par>
                                <p:cTn id="107" presetID="1" presetClass="entr" fill="hold" nodeType="withEffect">
                                  <p:stCondLst>
                                    <p:cond delay="0"/>
                                  </p:stCondLst>
                                  <p:childTnLst>
                                    <p:set>
                                      <p:cBhvr additive="repl">
                                        <p:cTn id="108" dur="1" fill="hold">
                                          <p:stCondLst>
                                            <p:cond delay="0"/>
                                          </p:stCondLst>
                                        </p:cTn>
                                        <p:tgtEl>
                                          <p:spTgt spid="1142830"/>
                                        </p:tgtEl>
                                        <p:attrNameLst>
                                          <p:attrName>style.visibility</p:attrName>
                                        </p:attrNameLst>
                                      </p:cBhvr>
                                      <p:to>
                                        <p:strVal val="visible"/>
                                      </p:to>
                                    </p:set>
                                  </p:childTnLst>
                                </p:cTn>
                              </p:par>
                              <p:par>
                                <p:cTn id="109" presetID="1" presetClass="entr" fill="hold" nodeType="withEffect">
                                  <p:stCondLst>
                                    <p:cond delay="0"/>
                                  </p:stCondLst>
                                  <p:childTnLst>
                                    <p:set>
                                      <p:cBhvr additive="repl">
                                        <p:cTn id="110" dur="1" fill="hold">
                                          <p:stCondLst>
                                            <p:cond delay="0"/>
                                          </p:stCondLst>
                                        </p:cTn>
                                        <p:tgtEl>
                                          <p:spTgt spid="1142831"/>
                                        </p:tgtEl>
                                        <p:attrNameLst>
                                          <p:attrName>style.visibility</p:attrName>
                                        </p:attrNameLst>
                                      </p:cBhvr>
                                      <p:to>
                                        <p:strVal val="visible"/>
                                      </p:to>
                                    </p:set>
                                  </p:childTnLst>
                                </p:cTn>
                              </p:par>
                              <p:par>
                                <p:cTn id="111" presetID="1" presetClass="entr" fill="hold" nodeType="withEffect">
                                  <p:stCondLst>
                                    <p:cond delay="0"/>
                                  </p:stCondLst>
                                  <p:childTnLst>
                                    <p:set>
                                      <p:cBhvr additive="repl">
                                        <p:cTn id="112" dur="1" fill="hold">
                                          <p:stCondLst>
                                            <p:cond delay="0"/>
                                          </p:stCondLst>
                                        </p:cTn>
                                        <p:tgtEl>
                                          <p:spTgt spid="1142832"/>
                                        </p:tgtEl>
                                        <p:attrNameLst>
                                          <p:attrName>style.visibility</p:attrName>
                                        </p:attrNameLst>
                                      </p:cBhvr>
                                      <p:to>
                                        <p:strVal val="visible"/>
                                      </p:to>
                                    </p:set>
                                  </p:childTnLst>
                                </p:cTn>
                              </p:par>
                              <p:par>
                                <p:cTn id="113" presetID="1" presetClass="entr" fill="hold" nodeType="withEffect">
                                  <p:stCondLst>
                                    <p:cond delay="0"/>
                                  </p:stCondLst>
                                  <p:childTnLst>
                                    <p:set>
                                      <p:cBhvr additive="repl">
                                        <p:cTn id="114" dur="1" fill="hold">
                                          <p:stCondLst>
                                            <p:cond delay="0"/>
                                          </p:stCondLst>
                                        </p:cTn>
                                        <p:tgtEl>
                                          <p:spTgt spid="1142833"/>
                                        </p:tgtEl>
                                        <p:attrNameLst>
                                          <p:attrName>style.visibility</p:attrName>
                                        </p:attrNameLst>
                                      </p:cBhvr>
                                      <p:to>
                                        <p:strVal val="visible"/>
                                      </p:to>
                                    </p:set>
                                  </p:childTnLst>
                                </p:cTn>
                              </p:par>
                              <p:par>
                                <p:cTn id="115" presetID="1" presetClass="entr" fill="hold" nodeType="withEffect">
                                  <p:stCondLst>
                                    <p:cond delay="0"/>
                                  </p:stCondLst>
                                  <p:childTnLst>
                                    <p:set>
                                      <p:cBhvr additive="repl">
                                        <p:cTn id="116" dur="1" fill="hold">
                                          <p:stCondLst>
                                            <p:cond delay="0"/>
                                          </p:stCondLst>
                                        </p:cTn>
                                        <p:tgtEl>
                                          <p:spTgt spid="1142872"/>
                                        </p:tgtEl>
                                        <p:attrNameLst>
                                          <p:attrName>style.visibility</p:attrName>
                                        </p:attrNameLst>
                                      </p:cBhvr>
                                      <p:to>
                                        <p:strVal val="visible"/>
                                      </p:to>
                                    </p:set>
                                  </p:childTnLst>
                                </p:cTn>
                              </p:par>
                              <p:par>
                                <p:cTn id="117" presetID="1" presetClass="entr" fill="hold" grpId="0" nodeType="withEffect">
                                  <p:stCondLst>
                                    <p:cond delay="0"/>
                                  </p:stCondLst>
                                  <p:childTnLst>
                                    <p:set>
                                      <p:cBhvr additive="repl">
                                        <p:cTn id="118" dur="1" fill="hold">
                                          <p:stCondLst>
                                            <p:cond delay="0"/>
                                          </p:stCondLst>
                                        </p:cTn>
                                        <p:tgtEl>
                                          <p:spTgt spid="1142823"/>
                                        </p:tgtEl>
                                        <p:attrNameLst>
                                          <p:attrName>style.visibility</p:attrName>
                                        </p:attrNameLst>
                                      </p:cBhvr>
                                      <p:to>
                                        <p:strVal val="visible"/>
                                      </p:to>
                                    </p:set>
                                  </p:childTnLst>
                                </p:cTn>
                              </p:par>
                              <p:par>
                                <p:cTn id="119" presetID="1" presetClass="entr" fill="hold" nodeType="withEffect">
                                  <p:stCondLst>
                                    <p:cond delay="0"/>
                                  </p:stCondLst>
                                  <p:childTnLst>
                                    <p:set>
                                      <p:cBhvr additive="repl">
                                        <p:cTn id="120" dur="1" fill="hold">
                                          <p:stCondLst>
                                            <p:cond delay="0"/>
                                          </p:stCondLst>
                                        </p:cTn>
                                        <p:tgtEl>
                                          <p:spTgt spid="1142825"/>
                                        </p:tgtEl>
                                        <p:attrNameLst>
                                          <p:attrName>style.visibility</p:attrName>
                                        </p:attrNameLst>
                                      </p:cBhvr>
                                      <p:to>
                                        <p:strVal val="visible"/>
                                      </p:to>
                                    </p:set>
                                  </p:childTnLst>
                                </p:cTn>
                              </p:par>
                              <p:par>
                                <p:cTn id="121" presetID="1" presetClass="entr" fill="hold" nodeType="withEffect">
                                  <p:stCondLst>
                                    <p:cond delay="0"/>
                                  </p:stCondLst>
                                  <p:childTnLst>
                                    <p:set>
                                      <p:cBhvr additive="repl">
                                        <p:cTn id="122" dur="1" fill="hold">
                                          <p:stCondLst>
                                            <p:cond delay="0"/>
                                          </p:stCondLst>
                                        </p:cTn>
                                        <p:tgtEl>
                                          <p:spTgt spid="1142824"/>
                                        </p:tgtEl>
                                        <p:attrNameLst>
                                          <p:attrName>style.visibility</p:attrName>
                                        </p:attrNameLst>
                                      </p:cBhvr>
                                      <p:to>
                                        <p:strVal val="visible"/>
                                      </p:to>
                                    </p:set>
                                  </p:childTnLst>
                                </p:cTn>
                              </p:par>
                              <p:par>
                                <p:cTn id="123" presetID="1" presetClass="entr" fill="hold" nodeType="withEffect">
                                  <p:stCondLst>
                                    <p:cond delay="0"/>
                                  </p:stCondLst>
                                  <p:childTnLst>
                                    <p:set>
                                      <p:cBhvr additive="repl">
                                        <p:cTn id="124" dur="1" fill="hold">
                                          <p:stCondLst>
                                            <p:cond delay="0"/>
                                          </p:stCondLst>
                                        </p:cTn>
                                        <p:tgtEl>
                                          <p:spTgt spid="2"/>
                                        </p:tgtEl>
                                        <p:attrNameLst>
                                          <p:attrName>style.visibility</p:attrName>
                                        </p:attrNameLst>
                                      </p:cBhvr>
                                      <p:to>
                                        <p:strVal val="visible"/>
                                      </p:to>
                                    </p:set>
                                  </p:childTnLst>
                                </p:cTn>
                              </p:par>
                              <p:par>
                                <p:cTn id="125" presetID="1" presetClass="entr" fill="hold" grpId="0" nodeType="withEffect">
                                  <p:stCondLst>
                                    <p:cond delay="0"/>
                                  </p:stCondLst>
                                  <p:childTnLst>
                                    <p:set>
                                      <p:cBhvr additive="repl">
                                        <p:cTn id="126" dur="1" fill="hold">
                                          <p:stCondLst>
                                            <p:cond delay="0"/>
                                          </p:stCondLst>
                                        </p:cTn>
                                        <p:tgtEl>
                                          <p:spTgt spid="1142858"/>
                                        </p:tgtEl>
                                        <p:attrNameLst>
                                          <p:attrName>style.visibility</p:attrName>
                                        </p:attrNameLst>
                                      </p:cBhvr>
                                      <p:to>
                                        <p:strVal val="visible"/>
                                      </p:to>
                                    </p:set>
                                  </p:childTnLst>
                                </p:cTn>
                              </p:par>
                              <p:par>
                                <p:cTn id="127" presetID="1" presetClass="entr" fill="hold" grpId="0" nodeType="withEffect">
                                  <p:stCondLst>
                                    <p:cond delay="0"/>
                                  </p:stCondLst>
                                  <p:childTnLst>
                                    <p:set>
                                      <p:cBhvr additive="repl">
                                        <p:cTn id="128" dur="1" fill="hold">
                                          <p:stCondLst>
                                            <p:cond delay="0"/>
                                          </p:stCondLst>
                                        </p:cTn>
                                        <p:tgtEl>
                                          <p:spTgt spid="1142859"/>
                                        </p:tgtEl>
                                        <p:attrNameLst>
                                          <p:attrName>style.visibility</p:attrName>
                                        </p:attrNameLst>
                                      </p:cBhvr>
                                      <p:to>
                                        <p:strVal val="visible"/>
                                      </p:to>
                                    </p:set>
                                  </p:childTnLst>
                                </p:cTn>
                              </p:par>
                              <p:par>
                                <p:cTn id="129" presetID="1" presetClass="entr" fill="hold" grpId="0" nodeType="withEffect">
                                  <p:stCondLst>
                                    <p:cond delay="0"/>
                                  </p:stCondLst>
                                  <p:childTnLst>
                                    <p:set>
                                      <p:cBhvr additive="repl">
                                        <p:cTn id="130" dur="1" fill="hold">
                                          <p:stCondLst>
                                            <p:cond delay="0"/>
                                          </p:stCondLst>
                                        </p:cTn>
                                        <p:tgtEl>
                                          <p:spTgt spid="1142861"/>
                                        </p:tgtEl>
                                        <p:attrNameLst>
                                          <p:attrName>style.visibility</p:attrName>
                                        </p:attrNameLst>
                                      </p:cBhvr>
                                      <p:to>
                                        <p:strVal val="visible"/>
                                      </p:to>
                                    </p:set>
                                  </p:childTnLst>
                                </p:cTn>
                              </p:par>
                              <p:par>
                                <p:cTn id="131" presetID="1" presetClass="entr" fill="hold" nodeType="withEffect">
                                  <p:stCondLst>
                                    <p:cond delay="0"/>
                                  </p:stCondLst>
                                  <p:childTnLst>
                                    <p:set>
                                      <p:cBhvr additive="repl">
                                        <p:cTn id="132" dur="1" fill="hold">
                                          <p:stCondLst>
                                            <p:cond delay="0"/>
                                          </p:stCondLst>
                                        </p:cTn>
                                        <p:tgtEl>
                                          <p:spTgt spid="3"/>
                                        </p:tgtEl>
                                        <p:attrNameLst>
                                          <p:attrName>style.visibility</p:attrName>
                                        </p:attrNameLst>
                                      </p:cBhvr>
                                      <p:to>
                                        <p:strVal val="visible"/>
                                      </p:to>
                                    </p:set>
                                  </p:childTnLst>
                                </p:cTn>
                              </p:par>
                              <p:par>
                                <p:cTn id="133" presetID="1" presetClass="entr" fill="hold" nodeType="withEffect">
                                  <p:stCondLst>
                                    <p:cond delay="0"/>
                                  </p:stCondLst>
                                  <p:childTnLst>
                                    <p:set>
                                      <p:cBhvr additive="repl">
                                        <p:cTn id="134" dur="1" fill="hold">
                                          <p:stCondLst>
                                            <p:cond delay="0"/>
                                          </p:stCondLst>
                                        </p:cTn>
                                        <p:tgtEl>
                                          <p:spTgt spid="1142860"/>
                                        </p:tgtEl>
                                        <p:attrNameLst>
                                          <p:attrName>style.visibility</p:attrName>
                                        </p:attrNameLst>
                                      </p:cBhvr>
                                      <p:to>
                                        <p:strVal val="visible"/>
                                      </p:to>
                                    </p:set>
                                  </p:childTnLst>
                                </p:cTn>
                              </p:par>
                              <p:par>
                                <p:cTn id="135" presetID="1" presetClass="entr" fill="hold" grpId="0" nodeType="withEffect">
                                  <p:stCondLst>
                                    <p:cond delay="0"/>
                                  </p:stCondLst>
                                  <p:childTnLst>
                                    <p:set>
                                      <p:cBhvr additive="repl">
                                        <p:cTn id="136" dur="1" fill="hold">
                                          <p:stCondLst>
                                            <p:cond delay="0"/>
                                          </p:stCondLst>
                                        </p:cTn>
                                        <p:tgtEl>
                                          <p:spTgt spid="1142866"/>
                                        </p:tgtEl>
                                        <p:attrNameLst>
                                          <p:attrName>style.visibility</p:attrName>
                                        </p:attrNameLst>
                                      </p:cBhvr>
                                      <p:to>
                                        <p:strVal val="visible"/>
                                      </p:to>
                                    </p:set>
                                  </p:childTnLst>
                                </p:cTn>
                              </p:par>
                              <p:par>
                                <p:cTn id="137" presetID="1" presetClass="entr" fill="hold" grpId="0" nodeType="withEffect">
                                  <p:stCondLst>
                                    <p:cond delay="0"/>
                                  </p:stCondLst>
                                  <p:childTnLst>
                                    <p:set>
                                      <p:cBhvr additive="repl">
                                        <p:cTn id="138" dur="1" fill="hold">
                                          <p:stCondLst>
                                            <p:cond delay="0"/>
                                          </p:stCondLst>
                                        </p:cTn>
                                        <p:tgtEl>
                                          <p:spTgt spid="1142865"/>
                                        </p:tgtEl>
                                        <p:attrNameLst>
                                          <p:attrName>style.visibility</p:attrName>
                                        </p:attrNameLst>
                                      </p:cBhvr>
                                      <p:to>
                                        <p:strVal val="visible"/>
                                      </p:to>
                                    </p:set>
                                  </p:childTnLst>
                                </p:cTn>
                              </p:par>
                              <p:par>
                                <p:cTn id="139" presetID="1" presetClass="entr" fill="hold" nodeType="withEffect">
                                  <p:stCondLst>
                                    <p:cond delay="0"/>
                                  </p:stCondLst>
                                  <p:childTnLst>
                                    <p:set>
                                      <p:cBhvr additive="repl">
                                        <p:cTn id="140" dur="1" fill="hold">
                                          <p:stCondLst>
                                            <p:cond delay="0"/>
                                          </p:stCondLst>
                                        </p:cTn>
                                        <p:tgtEl>
                                          <p:spTgt spid="1142867"/>
                                        </p:tgtEl>
                                        <p:attrNameLst>
                                          <p:attrName>style.visibility</p:attrName>
                                        </p:attrNameLst>
                                      </p:cBhvr>
                                      <p:to>
                                        <p:strVal val="visible"/>
                                      </p:to>
                                    </p:se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 presetClass="entr" fill="hold" grpId="0" nodeType="clickEffect">
                                  <p:stCondLst>
                                    <p:cond delay="0"/>
                                  </p:stCondLst>
                                  <p:childTnLst>
                                    <p:set>
                                      <p:cBhvr additive="repl">
                                        <p:cTn id="144" dur="1" fill="hold">
                                          <p:stCondLst>
                                            <p:cond delay="0"/>
                                          </p:stCondLst>
                                        </p:cTn>
                                        <p:tgtEl>
                                          <p:spTgt spid="1142838"/>
                                        </p:tgtEl>
                                        <p:attrNameLst>
                                          <p:attrName>style.visibility</p:attrName>
                                        </p:attrNameLst>
                                      </p:cBhvr>
                                      <p:to>
                                        <p:strVal val="visible"/>
                                      </p:to>
                                    </p:set>
                                  </p:childTnLst>
                                </p:cTn>
                              </p:par>
                              <p:par>
                                <p:cTn id="145" presetID="1" presetClass="entr" fill="hold" grpId="0" nodeType="withEffect">
                                  <p:stCondLst>
                                    <p:cond delay="0"/>
                                  </p:stCondLst>
                                  <p:childTnLst>
                                    <p:set>
                                      <p:cBhvr additive="repl">
                                        <p:cTn id="146" dur="1" fill="hold">
                                          <p:stCondLst>
                                            <p:cond delay="0"/>
                                          </p:stCondLst>
                                        </p:cTn>
                                        <p:tgtEl>
                                          <p:spTgt spid="1142840"/>
                                        </p:tgtEl>
                                        <p:attrNameLst>
                                          <p:attrName>style.visibility</p:attrName>
                                        </p:attrNameLst>
                                      </p:cBhvr>
                                      <p:to>
                                        <p:strVal val="visible"/>
                                      </p:to>
                                    </p:set>
                                  </p:childTnLst>
                                </p:cTn>
                              </p:par>
                              <p:par>
                                <p:cTn id="147" presetID="1" presetClass="entr" fill="hold" grpId="0" nodeType="withEffect">
                                  <p:stCondLst>
                                    <p:cond delay="0"/>
                                  </p:stCondLst>
                                  <p:childTnLst>
                                    <p:set>
                                      <p:cBhvr additive="repl">
                                        <p:cTn id="148" dur="1" fill="hold">
                                          <p:stCondLst>
                                            <p:cond delay="0"/>
                                          </p:stCondLst>
                                        </p:cTn>
                                        <p:tgtEl>
                                          <p:spTgt spid="1142842"/>
                                        </p:tgtEl>
                                        <p:attrNameLst>
                                          <p:attrName>style.visibility</p:attrName>
                                        </p:attrNameLst>
                                      </p:cBhvr>
                                      <p:to>
                                        <p:strVal val="visible"/>
                                      </p:to>
                                    </p:set>
                                  </p:childTnLst>
                                </p:cTn>
                              </p:par>
                              <p:par>
                                <p:cTn id="149" presetID="1" presetClass="entr" fill="hold" grpId="0" nodeType="withEffect">
                                  <p:stCondLst>
                                    <p:cond delay="0"/>
                                  </p:stCondLst>
                                  <p:childTnLst>
                                    <p:set>
                                      <p:cBhvr additive="repl">
                                        <p:cTn id="150" dur="1" fill="hold">
                                          <p:stCondLst>
                                            <p:cond delay="0"/>
                                          </p:stCondLst>
                                        </p:cTn>
                                        <p:tgtEl>
                                          <p:spTgt spid="1142848"/>
                                        </p:tgtEl>
                                        <p:attrNameLst>
                                          <p:attrName>style.visibility</p:attrName>
                                        </p:attrNameLst>
                                      </p:cBhvr>
                                      <p:to>
                                        <p:strVal val="visible"/>
                                      </p:to>
                                    </p:set>
                                  </p:childTnLst>
                                </p:cTn>
                              </p:par>
                              <p:par>
                                <p:cTn id="151" presetID="1" presetClass="entr" fill="hold" grpId="0" nodeType="withEffect">
                                  <p:stCondLst>
                                    <p:cond delay="0"/>
                                  </p:stCondLst>
                                  <p:childTnLst>
                                    <p:set>
                                      <p:cBhvr additive="repl">
                                        <p:cTn id="152" dur="1" fill="hold">
                                          <p:stCondLst>
                                            <p:cond delay="0"/>
                                          </p:stCondLst>
                                        </p:cTn>
                                        <p:tgtEl>
                                          <p:spTgt spid="1142850"/>
                                        </p:tgtEl>
                                        <p:attrNameLst>
                                          <p:attrName>style.visibility</p:attrName>
                                        </p:attrNameLst>
                                      </p:cBhvr>
                                      <p:to>
                                        <p:strVal val="visible"/>
                                      </p:to>
                                    </p:set>
                                  </p:childTnLst>
                                </p:cTn>
                              </p:par>
                              <p:par>
                                <p:cTn id="153" presetID="1" presetClass="entr" fill="hold" grpId="0" nodeType="withEffect">
                                  <p:stCondLst>
                                    <p:cond delay="0"/>
                                  </p:stCondLst>
                                  <p:childTnLst>
                                    <p:set>
                                      <p:cBhvr additive="repl">
                                        <p:cTn id="154" dur="1" fill="hold">
                                          <p:stCondLst>
                                            <p:cond delay="0"/>
                                          </p:stCondLst>
                                        </p:cTn>
                                        <p:tgtEl>
                                          <p:spTgt spid="1142852"/>
                                        </p:tgtEl>
                                        <p:attrNameLst>
                                          <p:attrName>style.visibility</p:attrName>
                                        </p:attrNameLst>
                                      </p:cBhvr>
                                      <p:to>
                                        <p:strVal val="visible"/>
                                      </p:to>
                                    </p:se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1" presetClass="entr" fill="hold" grpId="0" nodeType="clickEffect">
                                  <p:stCondLst>
                                    <p:cond delay="0"/>
                                  </p:stCondLst>
                                  <p:childTnLst>
                                    <p:set>
                                      <p:cBhvr additive="repl">
                                        <p:cTn id="158" dur="1" fill="hold">
                                          <p:stCondLst>
                                            <p:cond delay="0"/>
                                          </p:stCondLst>
                                        </p:cTn>
                                        <p:tgtEl>
                                          <p:spTgt spid="1142837"/>
                                        </p:tgtEl>
                                        <p:attrNameLst>
                                          <p:attrName>style.visibility</p:attrName>
                                        </p:attrNameLst>
                                      </p:cBhvr>
                                      <p:to>
                                        <p:strVal val="visible"/>
                                      </p:to>
                                    </p:set>
                                  </p:childTnLst>
                                </p:cTn>
                              </p:par>
                              <p:par>
                                <p:cTn id="159" presetID="1" presetClass="entr" fill="hold" grpId="0" nodeType="withEffect">
                                  <p:stCondLst>
                                    <p:cond delay="0"/>
                                  </p:stCondLst>
                                  <p:childTnLst>
                                    <p:set>
                                      <p:cBhvr additive="repl">
                                        <p:cTn id="160" dur="1" fill="hold">
                                          <p:stCondLst>
                                            <p:cond delay="0"/>
                                          </p:stCondLst>
                                        </p:cTn>
                                        <p:tgtEl>
                                          <p:spTgt spid="1142839"/>
                                        </p:tgtEl>
                                        <p:attrNameLst>
                                          <p:attrName>style.visibility</p:attrName>
                                        </p:attrNameLst>
                                      </p:cBhvr>
                                      <p:to>
                                        <p:strVal val="visible"/>
                                      </p:to>
                                    </p:set>
                                  </p:childTnLst>
                                </p:cTn>
                              </p:par>
                              <p:par>
                                <p:cTn id="161" presetID="1" presetClass="entr" fill="hold" grpId="0" nodeType="withEffect">
                                  <p:stCondLst>
                                    <p:cond delay="0"/>
                                  </p:stCondLst>
                                  <p:childTnLst>
                                    <p:set>
                                      <p:cBhvr additive="repl">
                                        <p:cTn id="162" dur="1" fill="hold">
                                          <p:stCondLst>
                                            <p:cond delay="0"/>
                                          </p:stCondLst>
                                        </p:cTn>
                                        <p:tgtEl>
                                          <p:spTgt spid="1142849"/>
                                        </p:tgtEl>
                                        <p:attrNameLst>
                                          <p:attrName>style.visibility</p:attrName>
                                        </p:attrNameLst>
                                      </p:cBhvr>
                                      <p:to>
                                        <p:strVal val="visible"/>
                                      </p:to>
                                    </p:set>
                                  </p:childTnLst>
                                </p:cTn>
                              </p:par>
                              <p:par>
                                <p:cTn id="163" presetID="1" presetClass="entr" fill="hold" grpId="0" nodeType="withEffect">
                                  <p:stCondLst>
                                    <p:cond delay="0"/>
                                  </p:stCondLst>
                                  <p:childTnLst>
                                    <p:set>
                                      <p:cBhvr additive="repl">
                                        <p:cTn id="164" dur="1" fill="hold">
                                          <p:stCondLst>
                                            <p:cond delay="0"/>
                                          </p:stCondLst>
                                        </p:cTn>
                                        <p:tgtEl>
                                          <p:spTgt spid="1142851"/>
                                        </p:tgtEl>
                                        <p:attrNameLst>
                                          <p:attrName>style.visibility</p:attrName>
                                        </p:attrNameLst>
                                      </p:cBhvr>
                                      <p:to>
                                        <p:strVal val="visible"/>
                                      </p:to>
                                    </p:se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1" presetClass="entr" fill="hold" grpId="0" nodeType="clickEffect">
                                  <p:stCondLst>
                                    <p:cond delay="0"/>
                                  </p:stCondLst>
                                  <p:childTnLst>
                                    <p:set>
                                      <p:cBhvr additive="repl">
                                        <p:cTn id="168" dur="1" fill="hold">
                                          <p:stCondLst>
                                            <p:cond delay="0"/>
                                          </p:stCondLst>
                                        </p:cTn>
                                        <p:tgtEl>
                                          <p:spTgt spid="1142841"/>
                                        </p:tgtEl>
                                        <p:attrNameLst>
                                          <p:attrName>style.visibility</p:attrName>
                                        </p:attrNameLst>
                                      </p:cBhvr>
                                      <p:to>
                                        <p:strVal val="visible"/>
                                      </p:to>
                                    </p:set>
                                  </p:childTnLst>
                                </p:cTn>
                              </p:par>
                              <p:par>
                                <p:cTn id="169" presetID="1" presetClass="entr" fill="hold" grpId="0" nodeType="withEffect">
                                  <p:stCondLst>
                                    <p:cond delay="0"/>
                                  </p:stCondLst>
                                  <p:childTnLst>
                                    <p:set>
                                      <p:cBhvr additive="repl">
                                        <p:cTn id="170" dur="1" fill="hold">
                                          <p:stCondLst>
                                            <p:cond delay="0"/>
                                          </p:stCondLst>
                                        </p:cTn>
                                        <p:tgtEl>
                                          <p:spTgt spid="1142853"/>
                                        </p:tgtEl>
                                        <p:attrNameLst>
                                          <p:attrName>style.visibility</p:attrName>
                                        </p:attrNameLst>
                                      </p:cBhvr>
                                      <p:to>
                                        <p:strVal val="visible"/>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 presetClass="entr" fill="hold" grpId="0" nodeType="clickEffect">
                                  <p:stCondLst>
                                    <p:cond delay="0"/>
                                  </p:stCondLst>
                                  <p:childTnLst>
                                    <p:set>
                                      <p:cBhvr additive="repl">
                                        <p:cTn id="174" dur="1" fill="hold">
                                          <p:stCondLst>
                                            <p:cond delay="0"/>
                                          </p:stCondLst>
                                        </p:cTn>
                                        <p:tgtEl>
                                          <p:spTgt spid="1142844"/>
                                        </p:tgtEl>
                                        <p:attrNameLst>
                                          <p:attrName>style.visibility</p:attrName>
                                        </p:attrNameLst>
                                      </p:cBhvr>
                                      <p:to>
                                        <p:strVal val="visible"/>
                                      </p:to>
                                    </p:set>
                                  </p:childTnLst>
                                </p:cTn>
                              </p:par>
                              <p:par>
                                <p:cTn id="175" presetID="1" presetClass="entr" fill="hold" grpId="0" nodeType="withEffect">
                                  <p:stCondLst>
                                    <p:cond delay="0"/>
                                  </p:stCondLst>
                                  <p:childTnLst>
                                    <p:set>
                                      <p:cBhvr additive="repl">
                                        <p:cTn id="176" dur="1" fill="hold">
                                          <p:stCondLst>
                                            <p:cond delay="0"/>
                                          </p:stCondLst>
                                        </p:cTn>
                                        <p:tgtEl>
                                          <p:spTgt spid="1142846"/>
                                        </p:tgtEl>
                                        <p:attrNameLst>
                                          <p:attrName>style.visibility</p:attrName>
                                        </p:attrNameLst>
                                      </p:cBhvr>
                                      <p:to>
                                        <p:strVal val="visible"/>
                                      </p:to>
                                    </p:set>
                                  </p:childTnLst>
                                </p:cTn>
                              </p:par>
                              <p:par>
                                <p:cTn id="177" presetID="1" presetClass="entr" fill="hold" grpId="0" nodeType="withEffect">
                                  <p:stCondLst>
                                    <p:cond delay="0"/>
                                  </p:stCondLst>
                                  <p:childTnLst>
                                    <p:set>
                                      <p:cBhvr additive="repl">
                                        <p:cTn id="178" dur="1" fill="hold">
                                          <p:stCondLst>
                                            <p:cond delay="0"/>
                                          </p:stCondLst>
                                        </p:cTn>
                                        <p:tgtEl>
                                          <p:spTgt spid="1142855"/>
                                        </p:tgtEl>
                                        <p:attrNameLst>
                                          <p:attrName>style.visibility</p:attrName>
                                        </p:attrNameLst>
                                      </p:cBhvr>
                                      <p:to>
                                        <p:strVal val="visible"/>
                                      </p:to>
                                    </p:set>
                                  </p:childTnLst>
                                </p:cTn>
                              </p:par>
                              <p:par>
                                <p:cTn id="179" presetID="1" presetClass="entr" fill="hold" grpId="0" nodeType="withEffect">
                                  <p:stCondLst>
                                    <p:cond delay="0"/>
                                  </p:stCondLst>
                                  <p:childTnLst>
                                    <p:set>
                                      <p:cBhvr additive="repl">
                                        <p:cTn id="180" dur="1" fill="hold">
                                          <p:stCondLst>
                                            <p:cond delay="0"/>
                                          </p:stCondLst>
                                        </p:cTn>
                                        <p:tgtEl>
                                          <p:spTgt spid="1142856"/>
                                        </p:tgtEl>
                                        <p:attrNameLst>
                                          <p:attrName>style.visibility</p:attrName>
                                        </p:attrNameLst>
                                      </p:cBhvr>
                                      <p:to>
                                        <p:strVal val="visible"/>
                                      </p:to>
                                    </p:se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1" presetClass="entr" fill="hold" grpId="0" nodeType="clickEffect">
                                  <p:stCondLst>
                                    <p:cond delay="0"/>
                                  </p:stCondLst>
                                  <p:childTnLst>
                                    <p:set>
                                      <p:cBhvr additive="repl">
                                        <p:cTn id="184" dur="1" fill="hold">
                                          <p:stCondLst>
                                            <p:cond delay="0"/>
                                          </p:stCondLst>
                                        </p:cTn>
                                        <p:tgtEl>
                                          <p:spTgt spid="1142843"/>
                                        </p:tgtEl>
                                        <p:attrNameLst>
                                          <p:attrName>style.visibility</p:attrName>
                                        </p:attrNameLst>
                                      </p:cBhvr>
                                      <p:to>
                                        <p:strVal val="visible"/>
                                      </p:to>
                                    </p:set>
                                  </p:childTnLst>
                                </p:cTn>
                              </p:par>
                              <p:par>
                                <p:cTn id="185" presetID="1" presetClass="entr" fill="hold" grpId="0" nodeType="withEffect">
                                  <p:stCondLst>
                                    <p:cond delay="0"/>
                                  </p:stCondLst>
                                  <p:childTnLst>
                                    <p:set>
                                      <p:cBhvr additive="repl">
                                        <p:cTn id="186" dur="1" fill="hold">
                                          <p:stCondLst>
                                            <p:cond delay="0"/>
                                          </p:stCondLst>
                                        </p:cTn>
                                        <p:tgtEl>
                                          <p:spTgt spid="1142845"/>
                                        </p:tgtEl>
                                        <p:attrNameLst>
                                          <p:attrName>style.visibility</p:attrName>
                                        </p:attrNameLst>
                                      </p:cBhvr>
                                      <p:to>
                                        <p:strVal val="visible"/>
                                      </p:to>
                                    </p:set>
                                  </p:childTnLst>
                                </p:cTn>
                              </p:par>
                              <p:par>
                                <p:cTn id="187" presetID="1" presetClass="entr" fill="hold" grpId="0" nodeType="withEffect">
                                  <p:stCondLst>
                                    <p:cond delay="0"/>
                                  </p:stCondLst>
                                  <p:childTnLst>
                                    <p:set>
                                      <p:cBhvr additive="repl">
                                        <p:cTn id="188" dur="1" fill="hold">
                                          <p:stCondLst>
                                            <p:cond delay="0"/>
                                          </p:stCondLst>
                                        </p:cTn>
                                        <p:tgtEl>
                                          <p:spTgt spid="1142854"/>
                                        </p:tgtEl>
                                        <p:attrNameLst>
                                          <p:attrName>style.visibility</p:attrName>
                                        </p:attrNameLst>
                                      </p:cBhvr>
                                      <p:to>
                                        <p:strVal val="visible"/>
                                      </p:to>
                                    </p:set>
                                  </p:childTnLst>
                                </p:cTn>
                              </p:par>
                              <p:par>
                                <p:cTn id="189" presetID="1" presetClass="entr" fill="hold" grpId="0" nodeType="withEffect">
                                  <p:stCondLst>
                                    <p:cond delay="0"/>
                                  </p:stCondLst>
                                  <p:childTnLst>
                                    <p:set>
                                      <p:cBhvr additive="repl">
                                        <p:cTn id="190" dur="1" fill="hold">
                                          <p:stCondLst>
                                            <p:cond delay="0"/>
                                          </p:stCondLst>
                                        </p:cTn>
                                        <p:tgtEl>
                                          <p:spTgt spid="1142857"/>
                                        </p:tgtEl>
                                        <p:attrNameLst>
                                          <p:attrName>style.visibility</p:attrName>
                                        </p:attrNameLst>
                                      </p:cBhvr>
                                      <p:to>
                                        <p:strVal val="visible"/>
                                      </p:to>
                                    </p:se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1" presetClass="entr" fill="hold" grpId="0" nodeType="clickEffect" nodePh="1">
                                  <p:stCondLst>
                                    <p:cond delay="0"/>
                                  </p:stCondLst>
                                  <p:endCondLst>
                                    <p:cond evt="begin" delay="0">
                                      <p:tn val="193"/>
                                    </p:cond>
                                  </p:endCondLst>
                                  <p:childTnLst>
                                    <p:set>
                                      <p:cBhvr additive="repl">
                                        <p:cTn id="194" dur="1" fill="hold">
                                          <p:stCondLst>
                                            <p:cond delay="0"/>
                                          </p:stCondLst>
                                        </p:cTn>
                                        <p:tgtEl>
                                          <p:spTgt spid="1142869"/>
                                        </p:tgtEl>
                                        <p:attrNameLst>
                                          <p:attrName>style.visibility</p:attrName>
                                        </p:attrNameLst>
                                      </p:cBhvr>
                                      <p:to>
                                        <p:strVal val="visible"/>
                                      </p:to>
                                    </p:set>
                                  </p:childTnLst>
                                </p:cTn>
                              </p:par>
                              <p:par>
                                <p:cTn id="195" presetID="1" presetClass="entr" fill="hold" grpId="0" nodeType="withEffect" nodePh="1">
                                  <p:stCondLst>
                                    <p:cond delay="0"/>
                                  </p:stCondLst>
                                  <p:endCondLst>
                                    <p:cond evt="begin" delay="0">
                                      <p:tn val="195"/>
                                    </p:cond>
                                  </p:endCondLst>
                                  <p:childTnLst>
                                    <p:set>
                                      <p:cBhvr additive="repl">
                                        <p:cTn id="196" dur="1" fill="hold">
                                          <p:stCondLst>
                                            <p:cond delay="0"/>
                                          </p:stCondLst>
                                        </p:cTn>
                                        <p:tgtEl>
                                          <p:spTgt spid="1142868"/>
                                        </p:tgtEl>
                                        <p:attrNameLst>
                                          <p:attrName>style.visibility</p:attrName>
                                        </p:attrNameLst>
                                      </p:cBhvr>
                                      <p:to>
                                        <p:strVal val="visible"/>
                                      </p:to>
                                    </p:set>
                                  </p:childTnLst>
                                </p:cTn>
                              </p:par>
                            </p:childTnLst>
                          </p:cTn>
                        </p:par>
                      </p:childTnLst>
                    </p:cTn>
                  </p:par>
                  <p:par>
                    <p:cTn id="197" fill="hold" nodeType="clickPar">
                      <p:stCondLst>
                        <p:cond delay="indefinite"/>
                      </p:stCondLst>
                      <p:childTnLst>
                        <p:par>
                          <p:cTn id="198" fill="hold" nodeType="withGroup">
                            <p:stCondLst>
                              <p:cond delay="0"/>
                            </p:stCondLst>
                            <p:childTnLst>
                              <p:par>
                                <p:cTn id="199" presetID="42" presetClass="entr" fill="hold" grpId="0" nodeType="clickEffect">
                                  <p:stCondLst>
                                    <p:cond delay="0"/>
                                  </p:stCondLst>
                                  <p:childTnLst>
                                    <p:set>
                                      <p:cBhvr additive="repl">
                                        <p:cTn id="200" dur="1" fill="hold">
                                          <p:stCondLst>
                                            <p:cond delay="0"/>
                                          </p:stCondLst>
                                        </p:cTn>
                                        <p:tgtEl>
                                          <p:spTgt spid="1142871"/>
                                        </p:tgtEl>
                                        <p:attrNameLst>
                                          <p:attrName>style.visibility</p:attrName>
                                        </p:attrNameLst>
                                      </p:cBhvr>
                                      <p:to>
                                        <p:strVal val="visible"/>
                                      </p:to>
                                    </p:set>
                                    <p:animEffect transition="in" filter="fade">
                                      <p:cBhvr additive="repl">
                                        <p:cTn id="201" dur="1000"/>
                                        <p:tgtEl>
                                          <p:spTgt spid="1142871"/>
                                        </p:tgtEl>
                                      </p:cBhvr>
                                    </p:animEffect>
                                    <p:anim calcmode="lin" valueType="num">
                                      <p:cBhvr additive="repl">
                                        <p:cTn id="202" dur="1000" fill="hold"/>
                                        <p:tgtEl>
                                          <p:spTgt spid="1142871"/>
                                        </p:tgtEl>
                                        <p:attrNameLst>
                                          <p:attrName>ppt_x</p:attrName>
                                        </p:attrNameLst>
                                      </p:cBhvr>
                                      <p:tavLst>
                                        <p:tav tm="100000">
                                          <p:val>
                                            <p:strVal val="#ppt_x"/>
                                          </p:val>
                                        </p:tav>
                                        <p:tav>
                                          <p:val>
                                            <p:strVal val="#ppt_x"/>
                                          </p:val>
                                        </p:tav>
                                      </p:tavLst>
                                    </p:anim>
                                    <p:anim calcmode="lin" valueType="num">
                                      <p:cBhvr additive="repl">
                                        <p:cTn id="203" dur="1000" fill="hold"/>
                                        <p:tgtEl>
                                          <p:spTgt spid="1142871"/>
                                        </p:tgtEl>
                                        <p:attrNameLst>
                                          <p:attrName>ppt_y</p:attrName>
                                        </p:attrNameLst>
                                      </p:cBhvr>
                                      <p:tavLst>
                                        <p:tav tm="100000">
                                          <p:val>
                                            <p:strVal val="#ppt_y+.1"/>
                                          </p:val>
                                        </p:tav>
                                        <p:tav>
                                          <p:val>
                                            <p:strVal val="#ppt_y"/>
                                          </p:val>
                                        </p:tav>
                                      </p:tavLst>
                                    </p:anim>
                                  </p:childTnLst>
                                </p:cTn>
                              </p:par>
                              <p:par>
                                <p:cTn id="204" presetID="42" presetClass="entr" fill="hold" grpId="0" nodeType="withEffect">
                                  <p:stCondLst>
                                    <p:cond delay="0"/>
                                  </p:stCondLst>
                                  <p:childTnLst>
                                    <p:set>
                                      <p:cBhvr additive="repl">
                                        <p:cTn id="205" dur="1" fill="hold">
                                          <p:stCondLst>
                                            <p:cond delay="0"/>
                                          </p:stCondLst>
                                        </p:cTn>
                                        <p:tgtEl>
                                          <p:spTgt spid="1142870"/>
                                        </p:tgtEl>
                                        <p:attrNameLst>
                                          <p:attrName>style.visibility</p:attrName>
                                        </p:attrNameLst>
                                      </p:cBhvr>
                                      <p:to>
                                        <p:strVal val="visible"/>
                                      </p:to>
                                    </p:set>
                                    <p:animEffect transition="in" filter="fade">
                                      <p:cBhvr additive="repl">
                                        <p:cTn id="206" dur="1000"/>
                                        <p:tgtEl>
                                          <p:spTgt spid="1142870"/>
                                        </p:tgtEl>
                                      </p:cBhvr>
                                    </p:animEffect>
                                    <p:anim calcmode="lin" valueType="num">
                                      <p:cBhvr additive="repl">
                                        <p:cTn id="207" dur="1000" fill="hold"/>
                                        <p:tgtEl>
                                          <p:spTgt spid="1142870"/>
                                        </p:tgtEl>
                                        <p:attrNameLst>
                                          <p:attrName>ppt_x</p:attrName>
                                        </p:attrNameLst>
                                      </p:cBhvr>
                                      <p:tavLst>
                                        <p:tav tm="100000">
                                          <p:val>
                                            <p:strVal val="#ppt_x"/>
                                          </p:val>
                                        </p:tav>
                                        <p:tav>
                                          <p:val>
                                            <p:strVal val="#ppt_x"/>
                                          </p:val>
                                        </p:tav>
                                      </p:tavLst>
                                    </p:anim>
                                    <p:anim calcmode="lin" valueType="num">
                                      <p:cBhvr additive="repl">
                                        <p:cTn id="208" dur="1000" fill="hold"/>
                                        <p:tgtEl>
                                          <p:spTgt spid="1142870"/>
                                        </p:tgtEl>
                                        <p:attrNameLst>
                                          <p:attrName>ppt_y</p:attrName>
                                        </p:attrNameLst>
                                      </p:cBhvr>
                                      <p:tavLst>
                                        <p:tav tm="100000">
                                          <p:val>
                                            <p:strVal val="#ppt_y+.1"/>
                                          </p:val>
                                        </p:tav>
                                        <p:tav>
                                          <p:val>
                                            <p:strVal val="#ppt_y"/>
                                          </p:val>
                                        </p:tav>
                                      </p:tavLst>
                                    </p:anim>
                                  </p:childTnLst>
                                </p:cTn>
                              </p:par>
                              <p:par>
                                <p:cTn id="209" presetID="1" presetClass="entr" fill="hold" grpId="1" nodeType="withEffect">
                                  <p:stCondLst>
                                    <p:cond delay="0"/>
                                  </p:stCondLst>
                                  <p:childTnLst>
                                    <p:set>
                                      <p:cBhvr additive="repl">
                                        <p:cTn id="210" dur="1" fill="hold">
                                          <p:stCondLst>
                                            <p:cond delay="0"/>
                                          </p:stCondLst>
                                        </p:cTn>
                                        <p:tgtEl>
                                          <p:spTgt spid="11428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2789" grpId="0" animBg="1"/>
      <p:bldP spid="1142791" grpId="0" animBg="1"/>
      <p:bldP spid="1142792" grpId="0" animBg="1"/>
      <p:bldP spid="1142793" grpId="0" animBg="1"/>
      <p:bldP spid="1142794" grpId="0" animBg="1"/>
      <p:bldP spid="1142795" grpId="0" animBg="1"/>
      <p:bldP spid="1142796" grpId="0" animBg="1"/>
      <p:bldP spid="1142797" grpId="0" animBg="1"/>
      <p:bldP spid="1142798" grpId="0" animBg="1"/>
      <p:bldP spid="1142799" grpId="0" animBg="1"/>
      <p:bldP spid="1142800" grpId="0" animBg="1"/>
      <p:bldP spid="1142801" grpId="0" animBg="1"/>
      <p:bldP spid="1142802" grpId="0" animBg="1"/>
      <p:bldP spid="1142803" grpId="0" animBg="1"/>
      <p:bldP spid="1142806" grpId="0" animBg="1"/>
      <p:bldP spid="1142807" grpId="0" animBg="1"/>
      <p:bldP spid="1142808" grpId="0" animBg="1"/>
      <p:bldP spid="1142809" grpId="0" animBg="1"/>
      <p:bldP spid="1142811" grpId="0" animBg="1"/>
      <p:bldP spid="1142811" grpId="1" animBg="1"/>
      <p:bldP spid="1142814" grpId="0" animBg="1"/>
      <p:bldP spid="1142815" grpId="0" animBg="1"/>
      <p:bldP spid="1142815" grpId="1" animBg="1"/>
      <p:bldP spid="1142815" grpId="2" animBg="1"/>
      <p:bldP spid="1142817" grpId="0" animBg="1"/>
      <p:bldP spid="1142818" grpId="0" animBg="1"/>
      <p:bldP spid="1142819" grpId="0" animBg="1"/>
      <p:bldP spid="1142820" grpId="0" animBg="1"/>
      <p:bldP spid="1142821" grpId="0" animBg="1"/>
      <p:bldP spid="1142822" grpId="0" animBg="1"/>
      <p:bldP spid="1142823" grpId="0" animBg="1"/>
      <p:bldP spid="1142826" grpId="0" animBg="1"/>
      <p:bldP spid="1142827" grpId="0" animBg="1"/>
      <p:bldP spid="1142828" grpId="0" animBg="1"/>
      <p:bldP spid="1142829" grpId="0" animBg="1"/>
      <p:bldP spid="1142837" grpId="0" animBg="1"/>
      <p:bldP spid="1142838" grpId="0" animBg="1"/>
      <p:bldP spid="1142839" grpId="0" animBg="1"/>
      <p:bldP spid="1142840" grpId="0" animBg="1"/>
      <p:bldP spid="1142841" grpId="0" animBg="1"/>
      <p:bldP spid="1142842" grpId="0" animBg="1"/>
      <p:bldP spid="1142843" grpId="0" animBg="1"/>
      <p:bldP spid="1142844" grpId="0" animBg="1"/>
      <p:bldP spid="1142845" grpId="0" animBg="1"/>
      <p:bldP spid="1142846" grpId="0" animBg="1"/>
      <p:bldP spid="1142847" grpId="0" animBg="1"/>
      <p:bldP spid="1142847" grpId="1" animBg="1"/>
      <p:bldP spid="1142848" grpId="0" animBg="1"/>
      <p:bldP spid="1142849" grpId="0" animBg="1"/>
      <p:bldP spid="1142850" grpId="0" animBg="1"/>
      <p:bldP spid="1142851" grpId="0" animBg="1"/>
      <p:bldP spid="1142852" grpId="0" animBg="1"/>
      <p:bldP spid="1142853" grpId="0" animBg="1"/>
      <p:bldP spid="1142854" grpId="0" animBg="1"/>
      <p:bldP spid="1142855" grpId="0" animBg="1"/>
      <p:bldP spid="1142856" grpId="0" animBg="1"/>
      <p:bldP spid="1142857" grpId="0" animBg="1"/>
      <p:bldP spid="1142858" grpId="0" animBg="1"/>
      <p:bldP spid="1142859" grpId="0" animBg="1"/>
      <p:bldP spid="1142861" grpId="0" animBg="1"/>
      <p:bldP spid="1142865" grpId="0" animBg="1"/>
      <p:bldP spid="1142866" grpId="0" animBg="1"/>
      <p:bldP spid="1142868" grpId="0" animBg="1"/>
      <p:bldP spid="1142869" grpId="0" animBg="1"/>
      <p:bldP spid="1142870" grpId="0" animBg="1"/>
      <p:bldP spid="114287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809625"/>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fr-FR" smtClean="0"/>
              <a:t>Intelligent Management</a:t>
            </a:r>
          </a:p>
        </p:txBody>
      </p:sp>
      <p:sp>
        <p:nvSpPr>
          <p:cNvPr id="6147" name="Rectangle 3"/>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buFont typeface="Wingdings" pitchFamily="2" charset="2"/>
              <a:buNone/>
            </a:pPr>
            <a:r>
              <a:rPr lang="en-US" smtClean="0"/>
              <a:t>Extending QoS through autonomic computing</a:t>
            </a:r>
            <a:endParaRPr lang="fr-FR" smtClean="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2097088"/>
            <a:ext cx="7980362" cy="417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2869" name="Rectangle 5"/>
          <p:cNvSpPr>
            <a:spLocks noChangeArrowheads="1"/>
          </p:cNvSpPr>
          <p:nvPr/>
        </p:nvSpPr>
        <p:spPr bwMode="auto">
          <a:xfrm>
            <a:off x="612775" y="2060575"/>
            <a:ext cx="2663825" cy="2989263"/>
          </a:xfrm>
          <a:prstGeom prst="rect">
            <a:avLst/>
          </a:prstGeom>
          <a:noFill/>
          <a:ln w="9525">
            <a:solidFill>
              <a:srgbClr val="FF0000"/>
            </a:solidFill>
            <a:miter lim="800000"/>
            <a:headEnd/>
            <a:tailEnd/>
          </a:ln>
          <a:effectLst>
            <a:prstShdw prst="shdw17" dist="17961" dir="2700000">
              <a:srgbClr val="990000"/>
            </a:prstShdw>
          </a:effectLst>
          <a:extLst>
            <a:ext uri="{909E8E84-426E-40dd-AFC4-6F175D3DCCD1}">
              <a14:hiddenFill xmlns:a14="http://schemas.microsoft.com/office/drawing/2010/main">
                <a:solidFill>
                  <a:srgbClr val="FF0000"/>
                </a:solidFill>
              </a14:hiddenFill>
            </a:ext>
          </a:extLst>
        </p:spPr>
        <p:txBody>
          <a:bodyPr wrap="none" anchor="ctr"/>
          <a:lstStyle/>
          <a:p>
            <a:endParaRPr lang="en-US"/>
          </a:p>
        </p:txBody>
      </p:sp>
    </p:spTree>
    <p:extLst>
      <p:ext uri="{BB962C8B-B14F-4D97-AF65-F5344CB8AC3E}">
        <p14:creationId xmlns:p14="http://schemas.microsoft.com/office/powerpoint/2010/main" val="30154700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2869"/>
                                        </p:tgtEl>
                                        <p:attrNameLst>
                                          <p:attrName>style.visibility</p:attrName>
                                        </p:attrNameLst>
                                      </p:cBhvr>
                                      <p:to>
                                        <p:strVal val="visible"/>
                                      </p:to>
                                    </p:set>
                                    <p:animEffect transition="in" filter="fade">
                                      <p:cBhvr>
                                        <p:cTn id="7" dur="2000"/>
                                        <p:tgtEl>
                                          <p:spTgt spid="292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395288" y="917575"/>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fr-FR" smtClean="0"/>
              <a:t>Application Edition Management</a:t>
            </a:r>
          </a:p>
        </p:txBody>
      </p:sp>
      <p:sp>
        <p:nvSpPr>
          <p:cNvPr id="7171" name="AutoShape 4"/>
          <p:cNvSpPr>
            <a:spLocks noChangeArrowheads="1"/>
          </p:cNvSpPr>
          <p:nvPr/>
        </p:nvSpPr>
        <p:spPr bwMode="auto">
          <a:xfrm>
            <a:off x="241300" y="1327150"/>
            <a:ext cx="8642350" cy="588963"/>
          </a:xfrm>
          <a:prstGeom prst="roundRect">
            <a:avLst>
              <a:gd name="adj" fmla="val 15972"/>
            </a:avLst>
          </a:prstGeom>
          <a:gradFill rotWithShape="1">
            <a:gsLst>
              <a:gs pos="0">
                <a:srgbClr val="D3DAE3"/>
              </a:gs>
              <a:gs pos="100000">
                <a:srgbClr val="8094AF"/>
              </a:gs>
            </a:gsLst>
            <a:lin ang="5400000" scaled="1"/>
          </a:gradFill>
          <a:ln w="19050" algn="ctr">
            <a:solidFill>
              <a:srgbClr val="8094A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2" name="AutoShape 5"/>
          <p:cNvSpPr>
            <a:spLocks noChangeArrowheads="1"/>
          </p:cNvSpPr>
          <p:nvPr/>
        </p:nvSpPr>
        <p:spPr bwMode="auto">
          <a:xfrm>
            <a:off x="395288" y="1431925"/>
            <a:ext cx="8353425" cy="354013"/>
          </a:xfrm>
          <a:prstGeom prst="roundRect">
            <a:avLst>
              <a:gd name="adj" fmla="val 16250"/>
            </a:avLst>
          </a:prstGeom>
          <a:solidFill>
            <a:schemeClr val="bg1"/>
          </a:solidFill>
          <a:ln w="9525" algn="ctr">
            <a:solidFill>
              <a:srgbClr val="8094A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3" name="Text Box 6"/>
          <p:cNvSpPr txBox="1">
            <a:spLocks noChangeArrowheads="1"/>
          </p:cNvSpPr>
          <p:nvPr/>
        </p:nvSpPr>
        <p:spPr bwMode="invGray">
          <a:xfrm>
            <a:off x="471488" y="1431925"/>
            <a:ext cx="8229600" cy="336550"/>
          </a:xfrm>
          <a:prstGeom prst="rect">
            <a:avLst/>
          </a:prstGeom>
          <a:noFill/>
          <a:ln>
            <a:noFill/>
          </a:ln>
          <a:effectLst/>
          <a:extLst>
            <a:ext uri="{909E8E84-426E-40dd-AFC4-6F175D3DCCD1}">
              <a14:hiddenFill xmlns:a14="http://schemas.microsoft.com/office/drawing/2010/main">
                <a:gradFill rotWithShape="0">
                  <a:gsLst>
                    <a:gs pos="0">
                      <a:srgbClr val="6D877B"/>
                    </a:gs>
                    <a:gs pos="100000">
                      <a:srgbClr val="323E39"/>
                    </a:gs>
                  </a:gsLst>
                  <a:lin ang="0" scaled="1"/>
                </a:gradFill>
              </a14:hiddenFill>
            </a:ext>
            <a:ext uri="{91240B29-F687-4f45-9708-019B960494DF}">
              <a14:hiddenLine xmlns:a14="http://schemas.microsoft.com/office/drawing/2010/main" w="9525" algn="ctr">
                <a:solidFill>
                  <a:srgbClr val="000080"/>
                </a:solidFill>
                <a:miter lim="800000"/>
                <a:headEnd/>
                <a:tailEnd/>
              </a14:hiddenLine>
            </a:ext>
            <a:ext uri="{AF507438-7753-43e0-B8FC-AC1667EBCBE1}">
              <a14:hiddenEffects xmlns:a14="http://schemas.microsoft.com/office/drawing/2010/main">
                <a:effectLst>
                  <a:outerShdw dist="53882" dir="13500000" algn="ctr" rotWithShape="0">
                    <a:schemeClr val="bg2"/>
                  </a:outerShdw>
                </a:effectLst>
              </a14:hiddenEffects>
            </a:ext>
          </a:extLst>
        </p:spPr>
        <p:txBody>
          <a:bodyPr lIns="91410" tIns="45706" rIns="91410" bIns="45706">
            <a:spAutoFit/>
          </a:bodyPr>
          <a:lstStyle>
            <a:lvl1pPr defTabSz="449263" eaLnBrk="0" hangingPunct="0">
              <a:defRPr sz="1600">
                <a:solidFill>
                  <a:schemeClr val="tx1"/>
                </a:solidFill>
                <a:latin typeface="Arial" pitchFamily="34" charset="0"/>
                <a:cs typeface="Arial" pitchFamily="34" charset="0"/>
              </a:defRPr>
            </a:lvl1pPr>
            <a:lvl2pPr marL="742950" indent="-285750" defTabSz="449263" eaLnBrk="0" hangingPunct="0">
              <a:defRPr sz="1600">
                <a:solidFill>
                  <a:schemeClr val="tx1"/>
                </a:solidFill>
                <a:latin typeface="Arial" pitchFamily="34" charset="0"/>
                <a:cs typeface="Arial" pitchFamily="34" charset="0"/>
              </a:defRPr>
            </a:lvl2pPr>
            <a:lvl3pPr marL="1143000" indent="-228600" defTabSz="449263" eaLnBrk="0" hangingPunct="0">
              <a:defRPr sz="1600">
                <a:solidFill>
                  <a:schemeClr val="tx1"/>
                </a:solidFill>
                <a:latin typeface="Arial" pitchFamily="34" charset="0"/>
                <a:cs typeface="Arial" pitchFamily="34" charset="0"/>
              </a:defRPr>
            </a:lvl3pPr>
            <a:lvl4pPr marL="1600200" indent="-228600" defTabSz="449263" eaLnBrk="0" hangingPunct="0">
              <a:defRPr sz="1600">
                <a:solidFill>
                  <a:schemeClr val="tx1"/>
                </a:solidFill>
                <a:latin typeface="Arial" pitchFamily="34" charset="0"/>
                <a:cs typeface="Arial" pitchFamily="34" charset="0"/>
              </a:defRPr>
            </a:lvl4pPr>
            <a:lvl5pPr marL="2057400" indent="-228600" defTabSz="449263" eaLnBrk="0" hangingPunct="0">
              <a:defRPr sz="1600">
                <a:solidFill>
                  <a:schemeClr val="tx1"/>
                </a:solidFill>
                <a:latin typeface="Arial" pitchFamily="34" charset="0"/>
                <a:cs typeface="Arial" pitchFamily="34" charset="0"/>
              </a:defRPr>
            </a:lvl5pPr>
            <a:lvl6pPr marL="2514600" indent="-228600" defTabSz="449263"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defTabSz="449263"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defTabSz="449263"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defTabSz="449263"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a:solidFill>
                  <a:srgbClr val="292929"/>
                </a:solidFill>
              </a:rPr>
              <a:t>How you looks like when you update your application</a:t>
            </a:r>
          </a:p>
        </p:txBody>
      </p:sp>
      <p:pic>
        <p:nvPicPr>
          <p:cNvPr id="22537" name="Picture 9" descr="code-3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03413" y="2744788"/>
            <a:ext cx="45720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416135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7"/>
                                        </p:tgtEl>
                                        <p:attrNameLst>
                                          <p:attrName>style.visibility</p:attrName>
                                        </p:attrNameLst>
                                      </p:cBhvr>
                                      <p:to>
                                        <p:strVal val="visible"/>
                                      </p:to>
                                    </p:set>
                                    <p:animEffect transition="in" filter="fade">
                                      <p:cBhvr>
                                        <p:cTn id="7" dur="500"/>
                                        <p:tgtEl>
                                          <p:spTgt spid="22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95288" y="917575"/>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fr-FR" smtClean="0"/>
              <a:t>Application Edition Management</a:t>
            </a:r>
          </a:p>
        </p:txBody>
      </p:sp>
      <p:sp>
        <p:nvSpPr>
          <p:cNvPr id="8195" name="Rectangle 3"/>
          <p:cNvSpPr>
            <a:spLocks noGrp="1" noChangeArrowheads="1"/>
          </p:cNvSpPr>
          <p:nvPr>
            <p:ph type="body" idx="1"/>
          </p:nvPr>
        </p:nvSpPr>
        <p:spPr bwMode="auto">
          <a:xfrm>
            <a:off x="457200" y="1927225"/>
            <a:ext cx="8255000" cy="32654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fr-FR" sz="1800" smtClean="0"/>
              <a:t>Upgrade Applications without interruption to end users </a:t>
            </a:r>
          </a:p>
          <a:p>
            <a:r>
              <a:rPr lang="fr-FR" sz="1800" smtClean="0"/>
              <a:t>Concurrently run multiple editions of an applications </a:t>
            </a:r>
          </a:p>
          <a:p>
            <a:r>
              <a:rPr lang="fr-FR" sz="1800" smtClean="0"/>
              <a:t>Automatically route users to a specific application </a:t>
            </a:r>
          </a:p>
          <a:p>
            <a:r>
              <a:rPr lang="fr-FR" sz="1800" smtClean="0"/>
              <a:t>Multiple editions can be activated for extended periods of time </a:t>
            </a:r>
          </a:p>
          <a:p>
            <a:r>
              <a:rPr lang="fr-FR" sz="1800" smtClean="0"/>
              <a:t>Rollout policies to switch from one edition to another without service loss </a:t>
            </a:r>
          </a:p>
          <a:p>
            <a:r>
              <a:rPr lang="fr-FR" sz="1800" smtClean="0"/>
              <a:t>Easily update OS or WebSphere without incurring down time </a:t>
            </a:r>
          </a:p>
          <a:p>
            <a:r>
              <a:rPr lang="fr-FR" sz="1800" smtClean="0"/>
              <a:t>Easy-to-use edition control center in admin console, plus full scripting support </a:t>
            </a:r>
          </a:p>
          <a:p>
            <a:endParaRPr lang="fr-FR" sz="1800" smtClean="0"/>
          </a:p>
        </p:txBody>
      </p:sp>
      <p:sp>
        <p:nvSpPr>
          <p:cNvPr id="8196" name="AutoShape 4"/>
          <p:cNvSpPr>
            <a:spLocks noChangeArrowheads="1"/>
          </p:cNvSpPr>
          <p:nvPr/>
        </p:nvSpPr>
        <p:spPr bwMode="auto">
          <a:xfrm>
            <a:off x="241300" y="1327150"/>
            <a:ext cx="8642350" cy="588963"/>
          </a:xfrm>
          <a:prstGeom prst="roundRect">
            <a:avLst>
              <a:gd name="adj" fmla="val 15972"/>
            </a:avLst>
          </a:prstGeom>
          <a:gradFill rotWithShape="1">
            <a:gsLst>
              <a:gs pos="0">
                <a:srgbClr val="D3DAE3"/>
              </a:gs>
              <a:gs pos="100000">
                <a:srgbClr val="8094AF"/>
              </a:gs>
            </a:gsLst>
            <a:lin ang="5400000" scaled="1"/>
          </a:gradFill>
          <a:ln w="19050" algn="ctr">
            <a:solidFill>
              <a:srgbClr val="8094A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7" name="AutoShape 5"/>
          <p:cNvSpPr>
            <a:spLocks noChangeArrowheads="1"/>
          </p:cNvSpPr>
          <p:nvPr/>
        </p:nvSpPr>
        <p:spPr bwMode="auto">
          <a:xfrm>
            <a:off x="395288" y="1431925"/>
            <a:ext cx="8353425" cy="354013"/>
          </a:xfrm>
          <a:prstGeom prst="roundRect">
            <a:avLst>
              <a:gd name="adj" fmla="val 16250"/>
            </a:avLst>
          </a:prstGeom>
          <a:solidFill>
            <a:schemeClr val="bg1"/>
          </a:solidFill>
          <a:ln w="9525" algn="ctr">
            <a:solidFill>
              <a:srgbClr val="8094A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8" name="Text Box 6"/>
          <p:cNvSpPr txBox="1">
            <a:spLocks noChangeArrowheads="1"/>
          </p:cNvSpPr>
          <p:nvPr/>
        </p:nvSpPr>
        <p:spPr bwMode="invGray">
          <a:xfrm>
            <a:off x="471488" y="1431925"/>
            <a:ext cx="8229600" cy="336550"/>
          </a:xfrm>
          <a:prstGeom prst="rect">
            <a:avLst/>
          </a:prstGeom>
          <a:noFill/>
          <a:ln>
            <a:noFill/>
          </a:ln>
          <a:effectLst/>
          <a:extLst>
            <a:ext uri="{909E8E84-426E-40dd-AFC4-6F175D3DCCD1}">
              <a14:hiddenFill xmlns:a14="http://schemas.microsoft.com/office/drawing/2010/main">
                <a:gradFill rotWithShape="0">
                  <a:gsLst>
                    <a:gs pos="0">
                      <a:srgbClr val="6D877B"/>
                    </a:gs>
                    <a:gs pos="100000">
                      <a:srgbClr val="323E39"/>
                    </a:gs>
                  </a:gsLst>
                  <a:lin ang="0" scaled="1"/>
                </a:gradFill>
              </a14:hiddenFill>
            </a:ext>
            <a:ext uri="{91240B29-F687-4f45-9708-019B960494DF}">
              <a14:hiddenLine xmlns:a14="http://schemas.microsoft.com/office/drawing/2010/main" w="9525" algn="ctr">
                <a:solidFill>
                  <a:srgbClr val="000080"/>
                </a:solidFill>
                <a:miter lim="800000"/>
                <a:headEnd/>
                <a:tailEnd/>
              </a14:hiddenLine>
            </a:ext>
            <a:ext uri="{AF507438-7753-43e0-B8FC-AC1667EBCBE1}">
              <a14:hiddenEffects xmlns:a14="http://schemas.microsoft.com/office/drawing/2010/main">
                <a:effectLst>
                  <a:outerShdw dist="53882" dir="13500000" algn="ctr" rotWithShape="0">
                    <a:schemeClr val="bg2"/>
                  </a:outerShdw>
                </a:effectLst>
              </a14:hiddenEffects>
            </a:ext>
          </a:extLst>
        </p:spPr>
        <p:txBody>
          <a:bodyPr lIns="91410" tIns="45706" rIns="91410" bIns="45706">
            <a:spAutoFit/>
          </a:bodyPr>
          <a:lstStyle>
            <a:lvl1pPr defTabSz="449263" eaLnBrk="0" hangingPunct="0">
              <a:defRPr sz="1600">
                <a:solidFill>
                  <a:schemeClr val="tx1"/>
                </a:solidFill>
                <a:latin typeface="Arial" pitchFamily="34" charset="0"/>
                <a:cs typeface="Arial" pitchFamily="34" charset="0"/>
              </a:defRPr>
            </a:lvl1pPr>
            <a:lvl2pPr marL="742950" indent="-285750" defTabSz="449263" eaLnBrk="0" hangingPunct="0">
              <a:defRPr sz="1600">
                <a:solidFill>
                  <a:schemeClr val="tx1"/>
                </a:solidFill>
                <a:latin typeface="Arial" pitchFamily="34" charset="0"/>
                <a:cs typeface="Arial" pitchFamily="34" charset="0"/>
              </a:defRPr>
            </a:lvl2pPr>
            <a:lvl3pPr marL="1143000" indent="-228600" defTabSz="449263" eaLnBrk="0" hangingPunct="0">
              <a:defRPr sz="1600">
                <a:solidFill>
                  <a:schemeClr val="tx1"/>
                </a:solidFill>
                <a:latin typeface="Arial" pitchFamily="34" charset="0"/>
                <a:cs typeface="Arial" pitchFamily="34" charset="0"/>
              </a:defRPr>
            </a:lvl3pPr>
            <a:lvl4pPr marL="1600200" indent="-228600" defTabSz="449263" eaLnBrk="0" hangingPunct="0">
              <a:defRPr sz="1600">
                <a:solidFill>
                  <a:schemeClr val="tx1"/>
                </a:solidFill>
                <a:latin typeface="Arial" pitchFamily="34" charset="0"/>
                <a:cs typeface="Arial" pitchFamily="34" charset="0"/>
              </a:defRPr>
            </a:lvl4pPr>
            <a:lvl5pPr marL="2057400" indent="-228600" defTabSz="449263" eaLnBrk="0" hangingPunct="0">
              <a:defRPr sz="1600">
                <a:solidFill>
                  <a:schemeClr val="tx1"/>
                </a:solidFill>
                <a:latin typeface="Arial" pitchFamily="34" charset="0"/>
                <a:cs typeface="Arial" pitchFamily="34" charset="0"/>
              </a:defRPr>
            </a:lvl5pPr>
            <a:lvl6pPr marL="2514600" indent="-228600" defTabSz="449263"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defTabSz="449263"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defTabSz="449263"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defTabSz="449263"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a:solidFill>
                  <a:srgbClr val="292929"/>
                </a:solidFill>
              </a:rPr>
              <a:t>Applications can be upgraded without incurring outages</a:t>
            </a:r>
          </a:p>
        </p:txBody>
      </p:sp>
      <p:pic>
        <p:nvPicPr>
          <p:cNvPr id="819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4760913"/>
            <a:ext cx="7848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06510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846138"/>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fr-FR" smtClean="0"/>
              <a:t>No Hurdles to Install</a:t>
            </a:r>
          </a:p>
        </p:txBody>
      </p:sp>
      <p:sp>
        <p:nvSpPr>
          <p:cNvPr id="12291" name="Rectangle 3"/>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90000"/>
              </a:lnSpc>
            </a:pPr>
            <a:r>
              <a:rPr lang="fr-FR" smtClean="0"/>
              <a:t>Tools and runtime are </a:t>
            </a:r>
            <a:r>
              <a:rPr lang="fr-FR" b="1" smtClean="0"/>
              <a:t>free </a:t>
            </a:r>
            <a:r>
              <a:rPr lang="fr-FR" smtClean="0"/>
              <a:t>for development. No time limit </a:t>
            </a:r>
          </a:p>
          <a:p>
            <a:pPr>
              <a:lnSpc>
                <a:spcPct val="90000"/>
              </a:lnSpc>
            </a:pPr>
            <a:r>
              <a:rPr lang="fr-FR" smtClean="0"/>
              <a:t>Eclipse feature install for tools; 40MB zip download for server profile. </a:t>
            </a:r>
          </a:p>
          <a:p>
            <a:pPr lvl="1">
              <a:lnSpc>
                <a:spcPct val="90000"/>
              </a:lnSpc>
            </a:pPr>
            <a:r>
              <a:rPr lang="fr-FR" smtClean="0"/>
              <a:t>Installation Manager also supported  same installed result. </a:t>
            </a:r>
          </a:p>
          <a:p>
            <a:pPr>
              <a:lnSpc>
                <a:spcPct val="90000"/>
              </a:lnSpc>
              <a:buFont typeface="Wingdings" pitchFamily="2" charset="2"/>
              <a:buNone/>
            </a:pPr>
            <a:r>
              <a:rPr lang="fr-FR" smtClean="0"/>
              <a:t>  Two minutes from “Nothing” to “Done”: </a:t>
            </a:r>
          </a:p>
          <a:p>
            <a:pPr>
              <a:lnSpc>
                <a:spcPct val="90000"/>
              </a:lnSpc>
            </a:pPr>
            <a:r>
              <a:rPr lang="fr-FR" smtClean="0"/>
              <a:t>1.Install WAS Developer Tools for Eclipse Feature </a:t>
            </a:r>
          </a:p>
          <a:p>
            <a:pPr>
              <a:lnSpc>
                <a:spcPct val="90000"/>
              </a:lnSpc>
            </a:pPr>
            <a:endParaRPr lang="fr-FR" smtClean="0"/>
          </a:p>
          <a:p>
            <a:pPr>
              <a:lnSpc>
                <a:spcPct val="90000"/>
              </a:lnSpc>
            </a:pPr>
            <a:endParaRPr lang="fr-FR" smtClean="0"/>
          </a:p>
          <a:p>
            <a:pPr>
              <a:lnSpc>
                <a:spcPct val="90000"/>
              </a:lnSpc>
            </a:pPr>
            <a:endParaRPr lang="fr-FR" smtClean="0"/>
          </a:p>
          <a:p>
            <a:pPr>
              <a:lnSpc>
                <a:spcPct val="90000"/>
              </a:lnSpc>
            </a:pPr>
            <a:endParaRPr lang="fr-FR" smtClean="0"/>
          </a:p>
          <a:p>
            <a:pPr>
              <a:lnSpc>
                <a:spcPct val="90000"/>
              </a:lnSpc>
            </a:pPr>
            <a:r>
              <a:rPr lang="fr-FR" smtClean="0"/>
              <a:t>2.Use the Tools to download the WAS Liberty Profile or download 40MB zip from WASdev.net </a:t>
            </a:r>
          </a:p>
          <a:p>
            <a:pPr>
              <a:lnSpc>
                <a:spcPct val="90000"/>
              </a:lnSpc>
            </a:pPr>
            <a:endParaRPr lang="fr-FR" smtClean="0"/>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3663950"/>
            <a:ext cx="3636962" cy="174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485297"/>
                  </a:outerShdw>
                </a:effectLst>
              </a14:hiddenEffects>
            </a:ext>
          </a:extLst>
        </p:spPr>
      </p:pic>
      <p:pic>
        <p:nvPicPr>
          <p:cNvPr id="1229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2908300"/>
            <a:ext cx="2336800"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67593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881063"/>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fr-FR" smtClean="0"/>
              <a:t>Application Edition Management</a:t>
            </a:r>
            <a:br>
              <a:rPr lang="fr-FR" smtClean="0"/>
            </a:br>
            <a:r>
              <a:rPr lang="fr-FR" smtClean="0"/>
              <a:t>Administrative Console - Edition Control Center</a:t>
            </a:r>
          </a:p>
        </p:txBody>
      </p:sp>
      <p:pic>
        <p:nvPicPr>
          <p:cNvPr id="921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1781175"/>
            <a:ext cx="7451725"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63527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917575"/>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fr-FR" smtClean="0"/>
              <a:t>Intelligent Management</a:t>
            </a:r>
          </a:p>
        </p:txBody>
      </p:sp>
      <p:sp>
        <p:nvSpPr>
          <p:cNvPr id="10243" name="Rectangle 3"/>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buFont typeface="Wingdings" pitchFamily="2" charset="2"/>
              <a:buNone/>
            </a:pPr>
            <a:r>
              <a:rPr lang="en-US" smtClean="0"/>
              <a:t>Extending QoS through autonomic computing</a:t>
            </a:r>
            <a:endParaRPr lang="fr-FR" smtClean="0"/>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2097088"/>
            <a:ext cx="7980362" cy="417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5941" name="Rectangle 5"/>
          <p:cNvSpPr>
            <a:spLocks noChangeArrowheads="1"/>
          </p:cNvSpPr>
          <p:nvPr/>
        </p:nvSpPr>
        <p:spPr bwMode="auto">
          <a:xfrm>
            <a:off x="612775" y="2060575"/>
            <a:ext cx="2590800" cy="2989263"/>
          </a:xfrm>
          <a:prstGeom prst="rect">
            <a:avLst/>
          </a:prstGeom>
          <a:noFill/>
          <a:ln w="9525">
            <a:solidFill>
              <a:srgbClr val="FF0000"/>
            </a:solidFill>
            <a:miter lim="800000"/>
            <a:headEnd/>
            <a:tailEnd/>
          </a:ln>
          <a:effectLst>
            <a:prstShdw prst="shdw17" dist="17961" dir="2700000">
              <a:srgbClr val="990000"/>
            </a:prstShdw>
          </a:effectLst>
          <a:extLst>
            <a:ext uri="{909E8E84-426E-40dd-AFC4-6F175D3DCCD1}">
              <a14:hiddenFill xmlns:a14="http://schemas.microsoft.com/office/drawing/2010/main">
                <a:solidFill>
                  <a:srgbClr val="FF0000"/>
                </a:solidFill>
              </a14:hiddenFill>
            </a:ext>
          </a:extLst>
        </p:spPr>
        <p:txBody>
          <a:bodyPr wrap="none" anchor="ctr"/>
          <a:lstStyle/>
          <a:p>
            <a:endParaRPr lang="en-US"/>
          </a:p>
        </p:txBody>
      </p:sp>
    </p:spTree>
    <p:extLst>
      <p:ext uri="{BB962C8B-B14F-4D97-AF65-F5344CB8AC3E}">
        <p14:creationId xmlns:p14="http://schemas.microsoft.com/office/powerpoint/2010/main" val="386421651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3.61111E-6 2.96296E-6 L 0.28733 2.96296E-6 " pathEditMode="relative" rAng="0" ptsTypes="AA">
                                      <p:cBhvr>
                                        <p:cTn id="6" dur="2000" fill="hold"/>
                                        <p:tgtEl>
                                          <p:spTgt spid="295941"/>
                                        </p:tgtEl>
                                        <p:attrNameLst>
                                          <p:attrName>ppt_x</p:attrName>
                                          <p:attrName>ppt_y</p:attrName>
                                        </p:attrNameLst>
                                      </p:cBhvr>
                                      <p:rCtr x="1435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395288" y="917575"/>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fr-FR" smtClean="0"/>
              <a:t>Health Management</a:t>
            </a:r>
          </a:p>
        </p:txBody>
      </p:sp>
      <p:sp>
        <p:nvSpPr>
          <p:cNvPr id="11267" name="Rectangle 3"/>
          <p:cNvSpPr>
            <a:spLocks noGrp="1" noChangeArrowheads="1"/>
          </p:cNvSpPr>
          <p:nvPr>
            <p:ph type="body" idx="1"/>
          </p:nvPr>
        </p:nvSpPr>
        <p:spPr bwMode="auto">
          <a:xfrm>
            <a:off x="457200" y="1927225"/>
            <a:ext cx="8255000" cy="27257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80000"/>
              </a:lnSpc>
            </a:pPr>
            <a:r>
              <a:rPr lang="fr-FR" sz="1800" smtClean="0"/>
              <a:t>Automatically detect and handle application health problems </a:t>
            </a:r>
          </a:p>
          <a:p>
            <a:pPr lvl="1">
              <a:lnSpc>
                <a:spcPct val="80000"/>
              </a:lnSpc>
            </a:pPr>
            <a:r>
              <a:rPr lang="fr-FR" sz="1800" smtClean="0"/>
              <a:t>Without requiring administrator time, expertise, or intervention </a:t>
            </a:r>
          </a:p>
          <a:p>
            <a:pPr>
              <a:lnSpc>
                <a:spcPct val="80000"/>
              </a:lnSpc>
            </a:pPr>
            <a:r>
              <a:rPr lang="fr-FR" sz="1800" smtClean="0"/>
              <a:t>Intelligently handle health issues in a way that will maintain continuous availability </a:t>
            </a:r>
          </a:p>
          <a:p>
            <a:pPr>
              <a:lnSpc>
                <a:spcPct val="80000"/>
              </a:lnSpc>
            </a:pPr>
            <a:r>
              <a:rPr lang="fr-FR" sz="1800" smtClean="0"/>
              <a:t>Each health policy consists of a condition, one or more actions, and a target set of processes </a:t>
            </a:r>
          </a:p>
          <a:p>
            <a:pPr>
              <a:lnSpc>
                <a:spcPct val="80000"/>
              </a:lnSpc>
            </a:pPr>
            <a:r>
              <a:rPr lang="fr-FR" sz="1800" smtClean="0"/>
              <a:t>Includes health policies for common application problems </a:t>
            </a:r>
          </a:p>
          <a:p>
            <a:pPr>
              <a:lnSpc>
                <a:spcPct val="80000"/>
              </a:lnSpc>
            </a:pPr>
            <a:r>
              <a:rPr lang="fr-FR" sz="1800" smtClean="0"/>
              <a:t>Customizable health conditions and health actions </a:t>
            </a:r>
          </a:p>
        </p:txBody>
      </p:sp>
      <p:sp>
        <p:nvSpPr>
          <p:cNvPr id="11268" name="AutoShape 4"/>
          <p:cNvSpPr>
            <a:spLocks noChangeArrowheads="1"/>
          </p:cNvSpPr>
          <p:nvPr/>
        </p:nvSpPr>
        <p:spPr bwMode="auto">
          <a:xfrm>
            <a:off x="241300" y="1327150"/>
            <a:ext cx="8642350" cy="588963"/>
          </a:xfrm>
          <a:prstGeom prst="roundRect">
            <a:avLst>
              <a:gd name="adj" fmla="val 15972"/>
            </a:avLst>
          </a:prstGeom>
          <a:gradFill rotWithShape="1">
            <a:gsLst>
              <a:gs pos="0">
                <a:srgbClr val="D3DAE3"/>
              </a:gs>
              <a:gs pos="100000">
                <a:srgbClr val="8094AF"/>
              </a:gs>
            </a:gsLst>
            <a:lin ang="5400000" scaled="1"/>
          </a:gradFill>
          <a:ln w="19050" algn="ctr">
            <a:solidFill>
              <a:srgbClr val="8094A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9" name="AutoShape 5"/>
          <p:cNvSpPr>
            <a:spLocks noChangeArrowheads="1"/>
          </p:cNvSpPr>
          <p:nvPr/>
        </p:nvSpPr>
        <p:spPr bwMode="auto">
          <a:xfrm>
            <a:off x="395288" y="1431925"/>
            <a:ext cx="8353425" cy="354013"/>
          </a:xfrm>
          <a:prstGeom prst="roundRect">
            <a:avLst>
              <a:gd name="adj" fmla="val 16250"/>
            </a:avLst>
          </a:prstGeom>
          <a:solidFill>
            <a:schemeClr val="bg1"/>
          </a:solidFill>
          <a:ln w="9525" algn="ctr">
            <a:solidFill>
              <a:srgbClr val="8094A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0" name="Text Box 6"/>
          <p:cNvSpPr txBox="1">
            <a:spLocks noChangeArrowheads="1"/>
          </p:cNvSpPr>
          <p:nvPr/>
        </p:nvSpPr>
        <p:spPr bwMode="invGray">
          <a:xfrm>
            <a:off x="471488" y="1431925"/>
            <a:ext cx="8229600" cy="336550"/>
          </a:xfrm>
          <a:prstGeom prst="rect">
            <a:avLst/>
          </a:prstGeom>
          <a:noFill/>
          <a:ln>
            <a:noFill/>
          </a:ln>
          <a:effectLst/>
          <a:extLst>
            <a:ext uri="{909E8E84-426E-40dd-AFC4-6F175D3DCCD1}">
              <a14:hiddenFill xmlns:a14="http://schemas.microsoft.com/office/drawing/2010/main">
                <a:gradFill rotWithShape="0">
                  <a:gsLst>
                    <a:gs pos="0">
                      <a:srgbClr val="6D877B"/>
                    </a:gs>
                    <a:gs pos="100000">
                      <a:srgbClr val="323E39"/>
                    </a:gs>
                  </a:gsLst>
                  <a:lin ang="0" scaled="1"/>
                </a:gradFill>
              </a14:hiddenFill>
            </a:ext>
            <a:ext uri="{91240B29-F687-4f45-9708-019B960494DF}">
              <a14:hiddenLine xmlns:a14="http://schemas.microsoft.com/office/drawing/2010/main" w="9525" algn="ctr">
                <a:solidFill>
                  <a:srgbClr val="000080"/>
                </a:solidFill>
                <a:miter lim="800000"/>
                <a:headEnd/>
                <a:tailEnd/>
              </a14:hiddenLine>
            </a:ext>
            <a:ext uri="{AF507438-7753-43e0-B8FC-AC1667EBCBE1}">
              <a14:hiddenEffects xmlns:a14="http://schemas.microsoft.com/office/drawing/2010/main">
                <a:effectLst>
                  <a:outerShdw dist="53882" dir="13500000" algn="ctr" rotWithShape="0">
                    <a:schemeClr val="bg2"/>
                  </a:outerShdw>
                </a:effectLst>
              </a14:hiddenEffects>
            </a:ext>
          </a:extLst>
        </p:spPr>
        <p:txBody>
          <a:bodyPr lIns="91410" tIns="45706" rIns="91410" bIns="45706">
            <a:spAutoFit/>
          </a:bodyPr>
          <a:lstStyle>
            <a:lvl1pPr defTabSz="449263" eaLnBrk="0" hangingPunct="0">
              <a:defRPr sz="1600">
                <a:solidFill>
                  <a:schemeClr val="tx1"/>
                </a:solidFill>
                <a:latin typeface="Arial" pitchFamily="34" charset="0"/>
                <a:cs typeface="Arial" pitchFamily="34" charset="0"/>
              </a:defRPr>
            </a:lvl1pPr>
            <a:lvl2pPr marL="742950" indent="-285750" defTabSz="449263" eaLnBrk="0" hangingPunct="0">
              <a:defRPr sz="1600">
                <a:solidFill>
                  <a:schemeClr val="tx1"/>
                </a:solidFill>
                <a:latin typeface="Arial" pitchFamily="34" charset="0"/>
                <a:cs typeface="Arial" pitchFamily="34" charset="0"/>
              </a:defRPr>
            </a:lvl2pPr>
            <a:lvl3pPr marL="1143000" indent="-228600" defTabSz="449263" eaLnBrk="0" hangingPunct="0">
              <a:defRPr sz="1600">
                <a:solidFill>
                  <a:schemeClr val="tx1"/>
                </a:solidFill>
                <a:latin typeface="Arial" pitchFamily="34" charset="0"/>
                <a:cs typeface="Arial" pitchFamily="34" charset="0"/>
              </a:defRPr>
            </a:lvl3pPr>
            <a:lvl4pPr marL="1600200" indent="-228600" defTabSz="449263" eaLnBrk="0" hangingPunct="0">
              <a:defRPr sz="1600">
                <a:solidFill>
                  <a:schemeClr val="tx1"/>
                </a:solidFill>
                <a:latin typeface="Arial" pitchFamily="34" charset="0"/>
                <a:cs typeface="Arial" pitchFamily="34" charset="0"/>
              </a:defRPr>
            </a:lvl4pPr>
            <a:lvl5pPr marL="2057400" indent="-228600" defTabSz="449263" eaLnBrk="0" hangingPunct="0">
              <a:defRPr sz="1600">
                <a:solidFill>
                  <a:schemeClr val="tx1"/>
                </a:solidFill>
                <a:latin typeface="Arial" pitchFamily="34" charset="0"/>
                <a:cs typeface="Arial" pitchFamily="34" charset="0"/>
              </a:defRPr>
            </a:lvl5pPr>
            <a:lvl6pPr marL="2514600" indent="-228600" defTabSz="449263"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defTabSz="449263"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defTabSz="449263"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defTabSz="449263"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a:t>Sense and respond to problems before end users suffer an outage </a:t>
            </a:r>
          </a:p>
        </p:txBody>
      </p:sp>
      <p:pic>
        <p:nvPicPr>
          <p:cNvPr id="1127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4724400"/>
            <a:ext cx="6443662"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7386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846138"/>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fr-FR" smtClean="0"/>
              <a:t>Health Management – Health Policies</a:t>
            </a:r>
          </a:p>
        </p:txBody>
      </p:sp>
      <p:sp>
        <p:nvSpPr>
          <p:cNvPr id="12291" name="Rectangle 3"/>
          <p:cNvSpPr>
            <a:spLocks noGrp="1" noChangeArrowheads="1"/>
          </p:cNvSpPr>
          <p:nvPr>
            <p:ph type="body" idx="1"/>
          </p:nvPr>
        </p:nvSpPr>
        <p:spPr bwMode="auto">
          <a:xfrm>
            <a:off x="457200" y="1779588"/>
            <a:ext cx="3444875" cy="4673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80000"/>
              </a:lnSpc>
            </a:pPr>
            <a:r>
              <a:rPr lang="fr-FR" sz="1400" smtClean="0"/>
              <a:t>Health policies can be defined for common server health conditions </a:t>
            </a:r>
          </a:p>
          <a:p>
            <a:pPr>
              <a:lnSpc>
                <a:spcPct val="80000"/>
              </a:lnSpc>
            </a:pPr>
            <a:r>
              <a:rPr lang="fr-FR" sz="1400" smtClean="0"/>
              <a:t>When a health policy's condition is true, corrective action execute automatically or require approval </a:t>
            </a:r>
          </a:p>
          <a:p>
            <a:pPr lvl="1">
              <a:lnSpc>
                <a:spcPct val="80000"/>
              </a:lnSpc>
            </a:pPr>
            <a:r>
              <a:rPr lang="fr-FR" sz="1400" smtClean="0"/>
              <a:t>Notify administrator (send email or SNMP trap) </a:t>
            </a:r>
          </a:p>
          <a:p>
            <a:pPr lvl="1">
              <a:lnSpc>
                <a:spcPct val="80000"/>
              </a:lnSpc>
            </a:pPr>
            <a:r>
              <a:rPr lang="fr-FR" sz="1400" smtClean="0"/>
              <a:t>Capture diagnostics (generate heap dump, java core) </a:t>
            </a:r>
          </a:p>
          <a:p>
            <a:pPr lvl="1">
              <a:lnSpc>
                <a:spcPct val="80000"/>
              </a:lnSpc>
            </a:pPr>
            <a:r>
              <a:rPr lang="fr-FR" sz="1400" smtClean="0"/>
              <a:t>Restart server </a:t>
            </a:r>
          </a:p>
          <a:p>
            <a:pPr>
              <a:lnSpc>
                <a:spcPct val="80000"/>
              </a:lnSpc>
            </a:pPr>
            <a:r>
              <a:rPr lang="fr-FR" sz="1400" smtClean="0"/>
              <a:t>Excessive response time means you are monitoring what matters most: your customer's experience! </a:t>
            </a:r>
          </a:p>
          <a:p>
            <a:pPr>
              <a:lnSpc>
                <a:spcPct val="80000"/>
              </a:lnSpc>
            </a:pPr>
            <a:r>
              <a:rPr lang="fr-FR" sz="1400" smtClean="0"/>
              <a:t>Application server restarts are done in a way that prevent outages and service policy violations </a:t>
            </a:r>
          </a:p>
          <a:p>
            <a:pPr>
              <a:lnSpc>
                <a:spcPct val="80000"/>
              </a:lnSpc>
            </a:pPr>
            <a:r>
              <a:rPr lang="fr-FR" sz="1400" smtClean="0"/>
              <a:t>Each health policy can be in supervise or automatic mode. Supervise mode is like training wheels to allow you to verify that a health policy does what you want before making it automatic. </a:t>
            </a: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0213" y="1736725"/>
            <a:ext cx="454025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9013" name="Rectangle 5"/>
          <p:cNvSpPr>
            <a:spLocks noChangeArrowheads="1"/>
          </p:cNvSpPr>
          <p:nvPr/>
        </p:nvSpPr>
        <p:spPr bwMode="auto">
          <a:xfrm>
            <a:off x="503238" y="1341438"/>
            <a:ext cx="6284912" cy="3365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fr-FR" b="1" i="1">
                <a:latin typeface="Arial" charset="0"/>
                <a:cs typeface="Arial" charset="0"/>
              </a:rPr>
              <a:t>Helps mitigate common health problems before outages occur</a:t>
            </a:r>
            <a:r>
              <a:rPr lang="fr-FR">
                <a:latin typeface="Arial" charset="0"/>
                <a:cs typeface="Arial" charset="0"/>
              </a:rPr>
              <a:t> </a:t>
            </a:r>
          </a:p>
        </p:txBody>
      </p:sp>
    </p:spTree>
    <p:extLst>
      <p:ext uri="{BB962C8B-B14F-4D97-AF65-F5344CB8AC3E}">
        <p14:creationId xmlns:p14="http://schemas.microsoft.com/office/powerpoint/2010/main" val="3958470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881063"/>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mtClean="0"/>
              <a:t>Health Management – Custom Health Conditions</a:t>
            </a:r>
            <a:endParaRPr lang="fr-FR" smtClean="0"/>
          </a:p>
        </p:txBody>
      </p:sp>
      <p:sp>
        <p:nvSpPr>
          <p:cNvPr id="13315" name="Rectangle 3"/>
          <p:cNvSpPr>
            <a:spLocks noGrp="1" noChangeArrowheads="1"/>
          </p:cNvSpPr>
          <p:nvPr>
            <p:ph type="body" idx="1"/>
          </p:nvPr>
        </p:nvSpPr>
        <p:spPr bwMode="auto">
          <a:xfrm>
            <a:off x="457200" y="1711325"/>
            <a:ext cx="8229600" cy="20415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90000"/>
              </a:lnSpc>
            </a:pPr>
            <a:r>
              <a:rPr lang="fr-FR" sz="1600" smtClean="0"/>
              <a:t>Custom expressions can be built which use metrics from: </a:t>
            </a:r>
          </a:p>
          <a:p>
            <a:pPr lvl="1">
              <a:lnSpc>
                <a:spcPct val="90000"/>
              </a:lnSpc>
            </a:pPr>
            <a:r>
              <a:rPr lang="fr-FR" sz="1600" smtClean="0"/>
              <a:t>The On Demand Router, URI return codes </a:t>
            </a:r>
          </a:p>
          <a:p>
            <a:pPr lvl="1">
              <a:lnSpc>
                <a:spcPct val="90000"/>
              </a:lnSpc>
            </a:pPr>
            <a:r>
              <a:rPr lang="fr-FR" sz="1600" smtClean="0"/>
              <a:t>PMI metrics, MBean operations and attributes </a:t>
            </a:r>
          </a:p>
          <a:p>
            <a:pPr lvl="1">
              <a:lnSpc>
                <a:spcPct val="90000"/>
              </a:lnSpc>
            </a:pPr>
            <a:r>
              <a:rPr lang="fr-FR" sz="1600" smtClean="0"/>
              <a:t>Examples: hung thread detection, DB connection pool exhaustion or slow down </a:t>
            </a:r>
          </a:p>
          <a:p>
            <a:pPr>
              <a:lnSpc>
                <a:spcPct val="90000"/>
              </a:lnSpc>
            </a:pPr>
            <a:r>
              <a:rPr lang="fr-FR" sz="1600" smtClean="0"/>
              <a:t>Complex boolean expressions using a mix of operands is supported (AND, OR, NOT) </a:t>
            </a:r>
          </a:p>
          <a:p>
            <a:pPr>
              <a:lnSpc>
                <a:spcPct val="90000"/>
              </a:lnSpc>
            </a:pPr>
            <a:endParaRPr lang="fr-FR" sz="1600" smtClean="0"/>
          </a:p>
        </p:txBody>
      </p:sp>
      <p:sp>
        <p:nvSpPr>
          <p:cNvPr id="301060" name="Rectangle 4"/>
          <p:cNvSpPr>
            <a:spLocks noChangeArrowheads="1"/>
          </p:cNvSpPr>
          <p:nvPr/>
        </p:nvSpPr>
        <p:spPr bwMode="auto">
          <a:xfrm>
            <a:off x="730250" y="1341438"/>
            <a:ext cx="5894388" cy="3365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fr-FR" b="1" i="1">
                <a:latin typeface="Arial" charset="0"/>
                <a:cs typeface="Arial" charset="0"/>
              </a:rPr>
              <a:t>Flexibility to determine what an “unhealthy” condition is…</a:t>
            </a:r>
            <a:r>
              <a:rPr lang="fr-FR">
                <a:latin typeface="Arial" charset="0"/>
                <a:cs typeface="Arial" charset="0"/>
              </a:rPr>
              <a:t> </a:t>
            </a:r>
          </a:p>
        </p:txBody>
      </p:sp>
      <p:pic>
        <p:nvPicPr>
          <p:cNvPr id="1331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608388"/>
            <a:ext cx="69850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61415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809625"/>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mtClean="0"/>
              <a:t>Health Management – Custom Health Actions</a:t>
            </a:r>
            <a:endParaRPr lang="fr-FR" smtClean="0"/>
          </a:p>
        </p:txBody>
      </p:sp>
      <p:sp>
        <p:nvSpPr>
          <p:cNvPr id="302084" name="Rectangle 4"/>
          <p:cNvSpPr>
            <a:spLocks noChangeArrowheads="1"/>
          </p:cNvSpPr>
          <p:nvPr/>
        </p:nvSpPr>
        <p:spPr bwMode="auto">
          <a:xfrm rot="10800000" flipV="1">
            <a:off x="1223963" y="1520825"/>
            <a:ext cx="6859587" cy="8255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fr-FR" b="1">
                <a:latin typeface="Arial" charset="0"/>
                <a:cs typeface="Arial" charset="0"/>
              </a:rPr>
              <a:t>Provides flexibility by allowing the definition of custom actions allowing administrators to define an action plan to be carried out when the unhealthy situation detected. </a:t>
            </a:r>
          </a:p>
        </p:txBody>
      </p:sp>
      <p:pic>
        <p:nvPicPr>
          <p:cNvPr id="1434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3790950"/>
            <a:ext cx="669607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7"/>
          <p:cNvPicPr>
            <a:picLocks noChangeAspect="1" noChangeArrowheads="1"/>
          </p:cNvPicPr>
          <p:nvPr/>
        </p:nvPicPr>
        <p:blipFill>
          <a:blip r:embed="rId3">
            <a:extLst>
              <a:ext uri="{28A0092B-C50C-407E-A947-70E740481C1C}">
                <a14:useLocalDpi xmlns:a14="http://schemas.microsoft.com/office/drawing/2010/main" val="0"/>
              </a:ext>
            </a:extLst>
          </a:blip>
          <a:srcRect l="3459" b="5780"/>
          <a:stretch>
            <a:fillRect/>
          </a:stretch>
        </p:blipFill>
        <p:spPr bwMode="auto">
          <a:xfrm>
            <a:off x="2303463" y="2516188"/>
            <a:ext cx="6840537"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77309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bwMode="auto">
          <a:xfrm>
            <a:off x="1143000" y="2096852"/>
            <a:ext cx="8736013" cy="458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pPr>
            <a:r>
              <a:rPr lang="fr-FR" sz="2800" b="1" dirty="0" smtClean="0">
                <a:solidFill>
                  <a:srgbClr val="DC2300"/>
                </a:solidFill>
              </a:rPr>
              <a:t>WebSphere Application Server:</a:t>
            </a:r>
            <a:br>
              <a:rPr lang="fr-FR" sz="2800" b="1" dirty="0" smtClean="0">
                <a:solidFill>
                  <a:srgbClr val="DC2300"/>
                </a:solidFill>
              </a:rPr>
            </a:br>
            <a:r>
              <a:rPr lang="fr-FR" sz="2800" b="1" dirty="0" smtClean="0">
                <a:solidFill>
                  <a:srgbClr val="DC2300"/>
                </a:solidFill>
              </a:rPr>
              <a:t>Liberty </a:t>
            </a:r>
            <a:r>
              <a:rPr lang="fr-FR" sz="2000" b="1" dirty="0" err="1" smtClean="0">
                <a:solidFill>
                  <a:srgbClr val="DC2300"/>
                </a:solidFill>
              </a:rPr>
              <a:t>Demo</a:t>
            </a:r>
            <a:r>
              <a:rPr lang="fr-FR" sz="2000" b="1" dirty="0" smtClean="0">
                <a:solidFill>
                  <a:srgbClr val="DC2300"/>
                </a:solidFill>
              </a:rPr>
              <a:t> 1</a:t>
            </a:r>
          </a:p>
        </p:txBody>
      </p:sp>
    </p:spTree>
    <p:extLst>
      <p:ext uri="{BB962C8B-B14F-4D97-AF65-F5344CB8AC3E}">
        <p14:creationId xmlns:p14="http://schemas.microsoft.com/office/powerpoint/2010/main" val="13426090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846138"/>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fr-FR" smtClean="0"/>
              <a:t>Simplified Server Configuration</a:t>
            </a:r>
          </a:p>
        </p:txBody>
      </p:sp>
      <p:sp>
        <p:nvSpPr>
          <p:cNvPr id="13315" name="Rectangle 3"/>
          <p:cNvSpPr>
            <a:spLocks noGrp="1" noChangeArrowheads="1"/>
          </p:cNvSpPr>
          <p:nvPr>
            <p:ph type="body" idx="1"/>
          </p:nvPr>
        </p:nvSpPr>
        <p:spPr bwMode="auto">
          <a:xfrm>
            <a:off x="457200" y="1600200"/>
            <a:ext cx="3106738" cy="41687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fr-FR" smtClean="0"/>
              <a:t>Simplest case: 1 XML file for all server config </a:t>
            </a:r>
          </a:p>
          <a:p>
            <a:r>
              <a:rPr lang="fr-FR" smtClean="0"/>
              <a:t>Editable within the workspace </a:t>
            </a:r>
          </a:p>
          <a:p>
            <a:r>
              <a:rPr lang="fr-FR" smtClean="0"/>
              <a:t>Exportable, shareable, versionable </a:t>
            </a:r>
          </a:p>
          <a:p>
            <a:endParaRPr lang="fr-FR" smtClean="0"/>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3325" y="1808163"/>
            <a:ext cx="4332288" cy="294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485297"/>
                  </a:outerShdw>
                </a:effectLst>
              </a14:hiddenEffects>
            </a:ext>
          </a:extLst>
        </p:spPr>
      </p:pic>
      <p:pic>
        <p:nvPicPr>
          <p:cNvPr id="1331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063" y="4797425"/>
            <a:ext cx="7031037"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05307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917575"/>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fr-FR" smtClean="0"/>
              <a:t>Simplified Configuration</a:t>
            </a:r>
          </a:p>
        </p:txBody>
      </p:sp>
      <p:pic>
        <p:nvPicPr>
          <p:cNvPr id="14339"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46209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1"/>
          <p:cNvGrpSpPr>
            <a:grpSpLocks/>
          </p:cNvGrpSpPr>
          <p:nvPr/>
        </p:nvGrpSpPr>
        <p:grpSpPr bwMode="auto">
          <a:xfrm>
            <a:off x="6600825" y="5578475"/>
            <a:ext cx="1633538" cy="519113"/>
            <a:chOff x="4829" y="2836"/>
            <a:chExt cx="1134" cy="360"/>
          </a:xfrm>
        </p:grpSpPr>
        <p:sp>
          <p:nvSpPr>
            <p:cNvPr id="16438" name="Rectangle 98"/>
            <p:cNvSpPr>
              <a:spLocks noChangeArrowheads="1"/>
            </p:cNvSpPr>
            <p:nvPr/>
          </p:nvSpPr>
          <p:spPr bwMode="auto">
            <a:xfrm>
              <a:off x="4887" y="2836"/>
              <a:ext cx="171" cy="75"/>
            </a:xfrm>
            <a:prstGeom prst="rect">
              <a:avLst/>
            </a:prstGeom>
            <a:gradFill rotWithShape="1">
              <a:gsLst>
                <a:gs pos="0">
                  <a:srgbClr val="009900"/>
                </a:gs>
                <a:gs pos="100000">
                  <a:srgbClr val="007500"/>
                </a:gs>
              </a:gsLst>
              <a:lin ang="0" scaled="1"/>
            </a:gradFill>
            <a:ln w="9525">
              <a:solidFill>
                <a:schemeClr val="tx1"/>
              </a:solidFill>
              <a:miter lim="800000"/>
              <a:headEnd/>
              <a:tailEnd/>
            </a:ln>
          </p:spPr>
          <p:txBody>
            <a:bodyPr wrap="none" anchor="ctr"/>
            <a:lstStyle/>
            <a:p>
              <a:endParaRPr lang="en-US">
                <a:solidFill>
                  <a:schemeClr val="bg1"/>
                </a:solidFill>
              </a:endParaRPr>
            </a:p>
          </p:txBody>
        </p:sp>
        <p:sp>
          <p:nvSpPr>
            <p:cNvPr id="16439" name="Rectangle 99"/>
            <p:cNvSpPr>
              <a:spLocks noChangeArrowheads="1"/>
            </p:cNvSpPr>
            <p:nvPr/>
          </p:nvSpPr>
          <p:spPr bwMode="auto">
            <a:xfrm>
              <a:off x="5169" y="2836"/>
              <a:ext cx="171" cy="75"/>
            </a:xfrm>
            <a:prstGeom prst="rect">
              <a:avLst/>
            </a:prstGeom>
            <a:gradFill rotWithShape="1">
              <a:gsLst>
                <a:gs pos="0">
                  <a:srgbClr val="009900"/>
                </a:gs>
                <a:gs pos="100000">
                  <a:srgbClr val="007500"/>
                </a:gs>
              </a:gsLst>
              <a:lin ang="0" scaled="1"/>
            </a:gradFill>
            <a:ln w="9525">
              <a:solidFill>
                <a:schemeClr val="tx1"/>
              </a:solidFill>
              <a:miter lim="800000"/>
              <a:headEnd/>
              <a:tailEnd/>
            </a:ln>
          </p:spPr>
          <p:txBody>
            <a:bodyPr wrap="none" anchor="ctr"/>
            <a:lstStyle/>
            <a:p>
              <a:endParaRPr lang="en-US">
                <a:solidFill>
                  <a:schemeClr val="bg1"/>
                </a:solidFill>
              </a:endParaRPr>
            </a:p>
          </p:txBody>
        </p:sp>
        <p:sp>
          <p:nvSpPr>
            <p:cNvPr id="16440" name="Rectangle 100"/>
            <p:cNvSpPr>
              <a:spLocks noChangeArrowheads="1"/>
            </p:cNvSpPr>
            <p:nvPr/>
          </p:nvSpPr>
          <p:spPr bwMode="auto">
            <a:xfrm>
              <a:off x="5453" y="2836"/>
              <a:ext cx="171" cy="75"/>
            </a:xfrm>
            <a:prstGeom prst="rect">
              <a:avLst/>
            </a:prstGeom>
            <a:gradFill rotWithShape="1">
              <a:gsLst>
                <a:gs pos="0">
                  <a:srgbClr val="009900"/>
                </a:gs>
                <a:gs pos="100000">
                  <a:srgbClr val="007500"/>
                </a:gs>
              </a:gsLst>
              <a:lin ang="0" scaled="1"/>
            </a:gradFill>
            <a:ln w="9525">
              <a:solidFill>
                <a:schemeClr val="tx1"/>
              </a:solidFill>
              <a:miter lim="800000"/>
              <a:headEnd/>
              <a:tailEnd/>
            </a:ln>
          </p:spPr>
          <p:txBody>
            <a:bodyPr wrap="none" anchor="ctr"/>
            <a:lstStyle/>
            <a:p>
              <a:endParaRPr lang="en-US">
                <a:solidFill>
                  <a:schemeClr val="bg1"/>
                </a:solidFill>
              </a:endParaRPr>
            </a:p>
          </p:txBody>
        </p:sp>
        <p:sp>
          <p:nvSpPr>
            <p:cNvPr id="16441" name="Rectangle 101"/>
            <p:cNvSpPr>
              <a:spLocks noChangeArrowheads="1"/>
            </p:cNvSpPr>
            <p:nvPr/>
          </p:nvSpPr>
          <p:spPr bwMode="auto">
            <a:xfrm>
              <a:off x="5737" y="2836"/>
              <a:ext cx="171" cy="75"/>
            </a:xfrm>
            <a:prstGeom prst="rect">
              <a:avLst/>
            </a:prstGeom>
            <a:gradFill rotWithShape="1">
              <a:gsLst>
                <a:gs pos="0">
                  <a:srgbClr val="009900"/>
                </a:gs>
                <a:gs pos="100000">
                  <a:srgbClr val="007500"/>
                </a:gs>
              </a:gsLst>
              <a:lin ang="0" scaled="1"/>
            </a:gradFill>
            <a:ln w="9525">
              <a:solidFill>
                <a:schemeClr val="tx1"/>
              </a:solidFill>
              <a:miter lim="800000"/>
              <a:headEnd/>
              <a:tailEnd/>
            </a:ln>
          </p:spPr>
          <p:txBody>
            <a:bodyPr wrap="none" anchor="ctr"/>
            <a:lstStyle/>
            <a:p>
              <a:endParaRPr lang="en-US">
                <a:solidFill>
                  <a:schemeClr val="bg1"/>
                </a:solidFill>
              </a:endParaRPr>
            </a:p>
          </p:txBody>
        </p:sp>
        <p:sp>
          <p:nvSpPr>
            <p:cNvPr id="16442" name="Text Box 102"/>
            <p:cNvSpPr txBox="1">
              <a:spLocks noChangeArrowheads="1"/>
            </p:cNvSpPr>
            <p:nvPr/>
          </p:nvSpPr>
          <p:spPr bwMode="auto">
            <a:xfrm>
              <a:off x="4829" y="2901"/>
              <a:ext cx="1134" cy="295"/>
            </a:xfrm>
            <a:prstGeom prst="rect">
              <a:avLst/>
            </a:prstGeom>
            <a:gradFill rotWithShape="1">
              <a:gsLst>
                <a:gs pos="0">
                  <a:srgbClr val="009900"/>
                </a:gs>
                <a:gs pos="100000">
                  <a:srgbClr val="007400"/>
                </a:gs>
              </a:gsLst>
              <a:lin ang="2700000" scaled="1"/>
            </a:gradFill>
            <a:ln w="6350">
              <a:solidFill>
                <a:schemeClr val="tx1"/>
              </a:solidFill>
              <a:miter lim="800000"/>
              <a:headEnd/>
              <a:tailEnd/>
            </a:ln>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200">
                  <a:solidFill>
                    <a:schemeClr val="bg1"/>
                  </a:solidFill>
                  <a:ea typeface="MS PGothic" pitchFamily="34" charset="-128"/>
                </a:rPr>
                <a:t>Application Manager</a:t>
              </a:r>
            </a:p>
          </p:txBody>
        </p:sp>
      </p:grpSp>
      <p:grpSp>
        <p:nvGrpSpPr>
          <p:cNvPr id="3" name="Group 167"/>
          <p:cNvGrpSpPr>
            <a:grpSpLocks/>
          </p:cNvGrpSpPr>
          <p:nvPr/>
        </p:nvGrpSpPr>
        <p:grpSpPr bwMode="auto">
          <a:xfrm>
            <a:off x="4967288" y="5578475"/>
            <a:ext cx="1633537" cy="519113"/>
            <a:chOff x="3695" y="2836"/>
            <a:chExt cx="1134" cy="360"/>
          </a:xfrm>
        </p:grpSpPr>
        <p:sp>
          <p:nvSpPr>
            <p:cNvPr id="16433" name="Rectangle 92"/>
            <p:cNvSpPr>
              <a:spLocks noChangeArrowheads="1"/>
            </p:cNvSpPr>
            <p:nvPr/>
          </p:nvSpPr>
          <p:spPr bwMode="auto">
            <a:xfrm>
              <a:off x="3753" y="2836"/>
              <a:ext cx="171" cy="75"/>
            </a:xfrm>
            <a:prstGeom prst="rect">
              <a:avLst/>
            </a:prstGeom>
            <a:gradFill rotWithShape="1">
              <a:gsLst>
                <a:gs pos="0">
                  <a:srgbClr val="009900"/>
                </a:gs>
                <a:gs pos="100000">
                  <a:srgbClr val="007500"/>
                </a:gs>
              </a:gsLst>
              <a:lin ang="0" scaled="1"/>
            </a:gradFill>
            <a:ln w="9525">
              <a:solidFill>
                <a:schemeClr val="tx1"/>
              </a:solidFill>
              <a:miter lim="800000"/>
              <a:headEnd/>
              <a:tailEnd/>
            </a:ln>
          </p:spPr>
          <p:txBody>
            <a:bodyPr wrap="none" anchor="ctr"/>
            <a:lstStyle/>
            <a:p>
              <a:endParaRPr lang="en-US">
                <a:solidFill>
                  <a:schemeClr val="bg1"/>
                </a:solidFill>
              </a:endParaRPr>
            </a:p>
          </p:txBody>
        </p:sp>
        <p:sp>
          <p:nvSpPr>
            <p:cNvPr id="16434" name="Rectangle 93"/>
            <p:cNvSpPr>
              <a:spLocks noChangeArrowheads="1"/>
            </p:cNvSpPr>
            <p:nvPr/>
          </p:nvSpPr>
          <p:spPr bwMode="auto">
            <a:xfrm>
              <a:off x="4035" y="2836"/>
              <a:ext cx="171" cy="75"/>
            </a:xfrm>
            <a:prstGeom prst="rect">
              <a:avLst/>
            </a:prstGeom>
            <a:gradFill rotWithShape="1">
              <a:gsLst>
                <a:gs pos="0">
                  <a:srgbClr val="009900"/>
                </a:gs>
                <a:gs pos="100000">
                  <a:srgbClr val="007500"/>
                </a:gs>
              </a:gsLst>
              <a:lin ang="0" scaled="1"/>
            </a:gradFill>
            <a:ln w="9525">
              <a:solidFill>
                <a:schemeClr val="tx1"/>
              </a:solidFill>
              <a:miter lim="800000"/>
              <a:headEnd/>
              <a:tailEnd/>
            </a:ln>
          </p:spPr>
          <p:txBody>
            <a:bodyPr wrap="none" anchor="ctr"/>
            <a:lstStyle/>
            <a:p>
              <a:endParaRPr lang="en-US">
                <a:solidFill>
                  <a:schemeClr val="bg1"/>
                </a:solidFill>
              </a:endParaRPr>
            </a:p>
          </p:txBody>
        </p:sp>
        <p:sp>
          <p:nvSpPr>
            <p:cNvPr id="16435" name="Rectangle 94"/>
            <p:cNvSpPr>
              <a:spLocks noChangeArrowheads="1"/>
            </p:cNvSpPr>
            <p:nvPr/>
          </p:nvSpPr>
          <p:spPr bwMode="auto">
            <a:xfrm>
              <a:off x="4319" y="2836"/>
              <a:ext cx="171" cy="75"/>
            </a:xfrm>
            <a:prstGeom prst="rect">
              <a:avLst/>
            </a:prstGeom>
            <a:gradFill rotWithShape="1">
              <a:gsLst>
                <a:gs pos="0">
                  <a:srgbClr val="009900"/>
                </a:gs>
                <a:gs pos="100000">
                  <a:srgbClr val="007500"/>
                </a:gs>
              </a:gsLst>
              <a:lin ang="0" scaled="1"/>
            </a:gradFill>
            <a:ln w="9525">
              <a:solidFill>
                <a:schemeClr val="tx1"/>
              </a:solidFill>
              <a:miter lim="800000"/>
              <a:headEnd/>
              <a:tailEnd/>
            </a:ln>
          </p:spPr>
          <p:txBody>
            <a:bodyPr wrap="none" anchor="ctr"/>
            <a:lstStyle/>
            <a:p>
              <a:endParaRPr lang="en-US">
                <a:solidFill>
                  <a:schemeClr val="bg1"/>
                </a:solidFill>
              </a:endParaRPr>
            </a:p>
          </p:txBody>
        </p:sp>
        <p:sp>
          <p:nvSpPr>
            <p:cNvPr id="16436" name="Rectangle 95"/>
            <p:cNvSpPr>
              <a:spLocks noChangeArrowheads="1"/>
            </p:cNvSpPr>
            <p:nvPr/>
          </p:nvSpPr>
          <p:spPr bwMode="auto">
            <a:xfrm>
              <a:off x="4603" y="2836"/>
              <a:ext cx="171" cy="75"/>
            </a:xfrm>
            <a:prstGeom prst="rect">
              <a:avLst/>
            </a:prstGeom>
            <a:gradFill rotWithShape="1">
              <a:gsLst>
                <a:gs pos="0">
                  <a:srgbClr val="009900"/>
                </a:gs>
                <a:gs pos="100000">
                  <a:srgbClr val="007500"/>
                </a:gs>
              </a:gsLst>
              <a:lin ang="0" scaled="1"/>
            </a:gradFill>
            <a:ln w="9525">
              <a:solidFill>
                <a:schemeClr val="tx1"/>
              </a:solidFill>
              <a:miter lim="800000"/>
              <a:headEnd/>
              <a:tailEnd/>
            </a:ln>
          </p:spPr>
          <p:txBody>
            <a:bodyPr wrap="none" anchor="ctr"/>
            <a:lstStyle/>
            <a:p>
              <a:endParaRPr lang="en-US">
                <a:solidFill>
                  <a:schemeClr val="bg1"/>
                </a:solidFill>
              </a:endParaRPr>
            </a:p>
          </p:txBody>
        </p:sp>
        <p:sp>
          <p:nvSpPr>
            <p:cNvPr id="16437" name="Text Box 96"/>
            <p:cNvSpPr txBox="1">
              <a:spLocks noChangeArrowheads="1"/>
            </p:cNvSpPr>
            <p:nvPr/>
          </p:nvSpPr>
          <p:spPr bwMode="auto">
            <a:xfrm>
              <a:off x="3695" y="2901"/>
              <a:ext cx="1134" cy="295"/>
            </a:xfrm>
            <a:prstGeom prst="rect">
              <a:avLst/>
            </a:prstGeom>
            <a:gradFill rotWithShape="1">
              <a:gsLst>
                <a:gs pos="0">
                  <a:srgbClr val="009900"/>
                </a:gs>
                <a:gs pos="100000">
                  <a:srgbClr val="007400"/>
                </a:gs>
              </a:gsLst>
              <a:lin ang="2700000" scaled="1"/>
            </a:gradFill>
            <a:ln w="6350">
              <a:solidFill>
                <a:schemeClr val="tx1"/>
              </a:solidFill>
              <a:miter lim="800000"/>
              <a:headEnd/>
              <a:tailEnd/>
            </a:ln>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200">
                  <a:solidFill>
                    <a:schemeClr val="bg1"/>
                  </a:solidFill>
                  <a:ea typeface="MS PGothic" pitchFamily="34" charset="-128"/>
                </a:rPr>
                <a:t>HTTP Transport</a:t>
              </a:r>
            </a:p>
          </p:txBody>
        </p:sp>
      </p:grpSp>
      <p:grpSp>
        <p:nvGrpSpPr>
          <p:cNvPr id="4" name="Group 150"/>
          <p:cNvGrpSpPr>
            <a:grpSpLocks/>
          </p:cNvGrpSpPr>
          <p:nvPr/>
        </p:nvGrpSpPr>
        <p:grpSpPr bwMode="auto">
          <a:xfrm>
            <a:off x="3332163" y="5578475"/>
            <a:ext cx="1635125" cy="519113"/>
            <a:chOff x="2561" y="2836"/>
            <a:chExt cx="1134" cy="360"/>
          </a:xfrm>
        </p:grpSpPr>
        <p:sp>
          <p:nvSpPr>
            <p:cNvPr id="16428" name="Rectangle 86"/>
            <p:cNvSpPr>
              <a:spLocks noChangeArrowheads="1"/>
            </p:cNvSpPr>
            <p:nvPr/>
          </p:nvSpPr>
          <p:spPr bwMode="auto">
            <a:xfrm>
              <a:off x="2619" y="2836"/>
              <a:ext cx="171" cy="75"/>
            </a:xfrm>
            <a:prstGeom prst="rect">
              <a:avLst/>
            </a:prstGeom>
            <a:gradFill rotWithShape="1">
              <a:gsLst>
                <a:gs pos="0">
                  <a:srgbClr val="009900"/>
                </a:gs>
                <a:gs pos="100000">
                  <a:srgbClr val="007500"/>
                </a:gs>
              </a:gsLst>
              <a:lin ang="0" scaled="1"/>
            </a:gradFill>
            <a:ln w="9525">
              <a:solidFill>
                <a:schemeClr val="tx1"/>
              </a:solidFill>
              <a:miter lim="800000"/>
              <a:headEnd/>
              <a:tailEnd/>
            </a:ln>
          </p:spPr>
          <p:txBody>
            <a:bodyPr wrap="none" anchor="ctr"/>
            <a:lstStyle/>
            <a:p>
              <a:endParaRPr lang="en-US">
                <a:solidFill>
                  <a:schemeClr val="bg1"/>
                </a:solidFill>
              </a:endParaRPr>
            </a:p>
          </p:txBody>
        </p:sp>
        <p:sp>
          <p:nvSpPr>
            <p:cNvPr id="16429" name="Rectangle 87"/>
            <p:cNvSpPr>
              <a:spLocks noChangeArrowheads="1"/>
            </p:cNvSpPr>
            <p:nvPr/>
          </p:nvSpPr>
          <p:spPr bwMode="auto">
            <a:xfrm>
              <a:off x="2901" y="2836"/>
              <a:ext cx="171" cy="75"/>
            </a:xfrm>
            <a:prstGeom prst="rect">
              <a:avLst/>
            </a:prstGeom>
            <a:gradFill rotWithShape="1">
              <a:gsLst>
                <a:gs pos="0">
                  <a:srgbClr val="009900"/>
                </a:gs>
                <a:gs pos="100000">
                  <a:srgbClr val="007500"/>
                </a:gs>
              </a:gsLst>
              <a:lin ang="0" scaled="1"/>
            </a:gradFill>
            <a:ln w="9525">
              <a:solidFill>
                <a:schemeClr val="tx1"/>
              </a:solidFill>
              <a:miter lim="800000"/>
              <a:headEnd/>
              <a:tailEnd/>
            </a:ln>
          </p:spPr>
          <p:txBody>
            <a:bodyPr wrap="none" anchor="ctr"/>
            <a:lstStyle/>
            <a:p>
              <a:endParaRPr lang="en-US">
                <a:solidFill>
                  <a:schemeClr val="bg1"/>
                </a:solidFill>
              </a:endParaRPr>
            </a:p>
          </p:txBody>
        </p:sp>
        <p:sp>
          <p:nvSpPr>
            <p:cNvPr id="16430" name="Rectangle 88"/>
            <p:cNvSpPr>
              <a:spLocks noChangeArrowheads="1"/>
            </p:cNvSpPr>
            <p:nvPr/>
          </p:nvSpPr>
          <p:spPr bwMode="auto">
            <a:xfrm>
              <a:off x="3185" y="2836"/>
              <a:ext cx="171" cy="75"/>
            </a:xfrm>
            <a:prstGeom prst="rect">
              <a:avLst/>
            </a:prstGeom>
            <a:gradFill rotWithShape="1">
              <a:gsLst>
                <a:gs pos="0">
                  <a:srgbClr val="009900"/>
                </a:gs>
                <a:gs pos="100000">
                  <a:srgbClr val="007500"/>
                </a:gs>
              </a:gsLst>
              <a:lin ang="0" scaled="1"/>
            </a:gradFill>
            <a:ln w="9525">
              <a:solidFill>
                <a:schemeClr val="tx1"/>
              </a:solidFill>
              <a:miter lim="800000"/>
              <a:headEnd/>
              <a:tailEnd/>
            </a:ln>
          </p:spPr>
          <p:txBody>
            <a:bodyPr wrap="none" anchor="ctr"/>
            <a:lstStyle/>
            <a:p>
              <a:endParaRPr lang="en-US">
                <a:solidFill>
                  <a:schemeClr val="bg1"/>
                </a:solidFill>
              </a:endParaRPr>
            </a:p>
          </p:txBody>
        </p:sp>
        <p:sp>
          <p:nvSpPr>
            <p:cNvPr id="16431" name="Rectangle 89"/>
            <p:cNvSpPr>
              <a:spLocks noChangeArrowheads="1"/>
            </p:cNvSpPr>
            <p:nvPr/>
          </p:nvSpPr>
          <p:spPr bwMode="auto">
            <a:xfrm>
              <a:off x="3469" y="2836"/>
              <a:ext cx="171" cy="75"/>
            </a:xfrm>
            <a:prstGeom prst="rect">
              <a:avLst/>
            </a:prstGeom>
            <a:gradFill rotWithShape="1">
              <a:gsLst>
                <a:gs pos="0">
                  <a:srgbClr val="009900"/>
                </a:gs>
                <a:gs pos="100000">
                  <a:srgbClr val="007500"/>
                </a:gs>
              </a:gsLst>
              <a:lin ang="0" scaled="1"/>
            </a:gradFill>
            <a:ln w="9525">
              <a:solidFill>
                <a:schemeClr val="tx1"/>
              </a:solidFill>
              <a:miter lim="800000"/>
              <a:headEnd/>
              <a:tailEnd/>
            </a:ln>
          </p:spPr>
          <p:txBody>
            <a:bodyPr wrap="none" anchor="ctr"/>
            <a:lstStyle/>
            <a:p>
              <a:endParaRPr lang="en-US">
                <a:solidFill>
                  <a:schemeClr val="bg1"/>
                </a:solidFill>
              </a:endParaRPr>
            </a:p>
          </p:txBody>
        </p:sp>
        <p:sp>
          <p:nvSpPr>
            <p:cNvPr id="16432" name="Text Box 90"/>
            <p:cNvSpPr txBox="1">
              <a:spLocks noChangeArrowheads="1"/>
            </p:cNvSpPr>
            <p:nvPr/>
          </p:nvSpPr>
          <p:spPr bwMode="auto">
            <a:xfrm>
              <a:off x="2561" y="2901"/>
              <a:ext cx="1134" cy="295"/>
            </a:xfrm>
            <a:prstGeom prst="rect">
              <a:avLst/>
            </a:prstGeom>
            <a:gradFill rotWithShape="1">
              <a:gsLst>
                <a:gs pos="0">
                  <a:srgbClr val="009900"/>
                </a:gs>
                <a:gs pos="100000">
                  <a:srgbClr val="007400"/>
                </a:gs>
              </a:gsLst>
              <a:lin ang="2700000" scaled="1"/>
            </a:gradFill>
            <a:ln w="6350">
              <a:solidFill>
                <a:schemeClr val="tx1"/>
              </a:solidFill>
              <a:miter lim="800000"/>
              <a:headEnd/>
              <a:tailEnd/>
            </a:ln>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200">
                  <a:solidFill>
                    <a:schemeClr val="bg1"/>
                  </a:solidFill>
                  <a:ea typeface="MS PGothic" pitchFamily="34" charset="-128"/>
                </a:rPr>
                <a:t>Feature Manager</a:t>
              </a:r>
            </a:p>
          </p:txBody>
        </p:sp>
      </p:grpSp>
      <p:grpSp>
        <p:nvGrpSpPr>
          <p:cNvPr id="5" name="Group 18"/>
          <p:cNvGrpSpPr>
            <a:grpSpLocks/>
          </p:cNvGrpSpPr>
          <p:nvPr/>
        </p:nvGrpSpPr>
        <p:grpSpPr bwMode="auto">
          <a:xfrm>
            <a:off x="4149471" y="5144352"/>
            <a:ext cx="1633538" cy="522287"/>
            <a:chOff x="2856" y="1543"/>
            <a:chExt cx="907" cy="331"/>
          </a:xfrm>
          <a:gradFill>
            <a:gsLst>
              <a:gs pos="0">
                <a:srgbClr val="0070C0"/>
              </a:gs>
              <a:gs pos="100000">
                <a:srgbClr val="002060">
                  <a:lumMod val="75000"/>
                  <a:lumOff val="25000"/>
                </a:srgbClr>
              </a:gs>
            </a:gsLst>
            <a:lin ang="2700000" scaled="0"/>
          </a:gradFill>
        </p:grpSpPr>
        <p:sp>
          <p:nvSpPr>
            <p:cNvPr id="20610" name="Rectangle 19"/>
            <p:cNvSpPr>
              <a:spLocks noChangeArrowheads="1"/>
            </p:cNvSpPr>
            <p:nvPr/>
          </p:nvSpPr>
          <p:spPr bwMode="auto">
            <a:xfrm>
              <a:off x="2902"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611" name="Rectangle 20"/>
            <p:cNvSpPr>
              <a:spLocks noChangeArrowheads="1"/>
            </p:cNvSpPr>
            <p:nvPr/>
          </p:nvSpPr>
          <p:spPr bwMode="auto">
            <a:xfrm>
              <a:off x="3128"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612" name="Rectangle 21"/>
            <p:cNvSpPr>
              <a:spLocks noChangeArrowheads="1"/>
            </p:cNvSpPr>
            <p:nvPr/>
          </p:nvSpPr>
          <p:spPr bwMode="auto">
            <a:xfrm>
              <a:off x="3355"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613" name="Rectangle 22"/>
            <p:cNvSpPr>
              <a:spLocks noChangeArrowheads="1"/>
            </p:cNvSpPr>
            <p:nvPr/>
          </p:nvSpPr>
          <p:spPr bwMode="auto">
            <a:xfrm>
              <a:off x="3582"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614" name="Text Box 23"/>
            <p:cNvSpPr txBox="1">
              <a:spLocks noChangeArrowheads="1"/>
            </p:cNvSpPr>
            <p:nvPr/>
          </p:nvSpPr>
          <p:spPr bwMode="auto">
            <a:xfrm>
              <a:off x="2856" y="1602"/>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a:solidFill>
                    <a:schemeClr val="bg1"/>
                  </a:solidFill>
                </a:rPr>
                <a:t>jpa</a:t>
              </a:r>
            </a:p>
          </p:txBody>
        </p:sp>
      </p:grpSp>
      <p:sp>
        <p:nvSpPr>
          <p:cNvPr id="16390" name="Rectangle 4"/>
          <p:cNvSpPr>
            <a:spLocks/>
          </p:cNvSpPr>
          <p:nvPr/>
        </p:nvSpPr>
        <p:spPr bwMode="auto">
          <a:xfrm>
            <a:off x="136525" y="6850063"/>
            <a:ext cx="22066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55613"/>
            <a:endParaRPr lang="en-US" sz="2200">
              <a:solidFill>
                <a:schemeClr val="bg2"/>
              </a:solidFill>
            </a:endParaRPr>
          </a:p>
        </p:txBody>
      </p:sp>
      <p:grpSp>
        <p:nvGrpSpPr>
          <p:cNvPr id="6" name="Group 6"/>
          <p:cNvGrpSpPr>
            <a:grpSpLocks/>
          </p:cNvGrpSpPr>
          <p:nvPr/>
        </p:nvGrpSpPr>
        <p:grpSpPr bwMode="auto">
          <a:xfrm>
            <a:off x="2515934" y="5144352"/>
            <a:ext cx="1633537" cy="522287"/>
            <a:chOff x="2266" y="2550"/>
            <a:chExt cx="907" cy="331"/>
          </a:xfrm>
          <a:gradFill>
            <a:gsLst>
              <a:gs pos="0">
                <a:srgbClr val="0070C0"/>
              </a:gs>
              <a:gs pos="100000">
                <a:srgbClr val="002060">
                  <a:lumMod val="75000"/>
                  <a:lumOff val="25000"/>
                </a:srgbClr>
              </a:gs>
            </a:gsLst>
            <a:lin ang="2700000" scaled="0"/>
          </a:gradFill>
        </p:grpSpPr>
        <p:sp>
          <p:nvSpPr>
            <p:cNvPr id="20605" name="Rectangle 7"/>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606" name="Rectangle 8"/>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607" name="Rectangle 9"/>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608" name="Rectangle 10"/>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609" name="Text Box 11"/>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a:solidFill>
                    <a:schemeClr val="bg1"/>
                  </a:solidFill>
                </a:rPr>
                <a:t>servlet</a:t>
              </a:r>
            </a:p>
          </p:txBody>
        </p:sp>
      </p:grpSp>
      <p:grpSp>
        <p:nvGrpSpPr>
          <p:cNvPr id="7" name="Group 12"/>
          <p:cNvGrpSpPr>
            <a:grpSpLocks/>
          </p:cNvGrpSpPr>
          <p:nvPr/>
        </p:nvGrpSpPr>
        <p:grpSpPr bwMode="auto">
          <a:xfrm>
            <a:off x="3331909" y="4716467"/>
            <a:ext cx="1633537" cy="522287"/>
            <a:chOff x="2266" y="2550"/>
            <a:chExt cx="907" cy="331"/>
          </a:xfrm>
          <a:gradFill>
            <a:gsLst>
              <a:gs pos="0">
                <a:srgbClr val="0070C0"/>
              </a:gs>
              <a:gs pos="100000">
                <a:srgbClr val="002060">
                  <a:lumMod val="75000"/>
                  <a:lumOff val="25000"/>
                </a:srgbClr>
              </a:gs>
            </a:gsLst>
            <a:lin ang="2700000" scaled="0"/>
          </a:gradFill>
        </p:grpSpPr>
        <p:sp>
          <p:nvSpPr>
            <p:cNvPr id="20600" name="Rectangle 13"/>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601" name="Rectangle 14"/>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602" name="Rectangle 15"/>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603" name="Rectangle 16"/>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604" name="Text Box 17"/>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a:solidFill>
                    <a:schemeClr val="bg1"/>
                  </a:solidFill>
                </a:rPr>
                <a:t>jsp</a:t>
              </a:r>
            </a:p>
          </p:txBody>
        </p:sp>
      </p:grpSp>
      <p:grpSp>
        <p:nvGrpSpPr>
          <p:cNvPr id="8" name="Group 24"/>
          <p:cNvGrpSpPr>
            <a:grpSpLocks/>
          </p:cNvGrpSpPr>
          <p:nvPr/>
        </p:nvGrpSpPr>
        <p:grpSpPr bwMode="auto">
          <a:xfrm>
            <a:off x="2515934" y="4291017"/>
            <a:ext cx="1633537" cy="522287"/>
            <a:chOff x="2266" y="2550"/>
            <a:chExt cx="907" cy="331"/>
          </a:xfrm>
          <a:gradFill>
            <a:gsLst>
              <a:gs pos="0">
                <a:srgbClr val="0070C0"/>
              </a:gs>
              <a:gs pos="100000">
                <a:srgbClr val="002060">
                  <a:lumMod val="75000"/>
                  <a:lumOff val="25000"/>
                </a:srgbClr>
              </a:gs>
            </a:gsLst>
            <a:lin ang="2700000" scaled="0"/>
          </a:gradFill>
        </p:grpSpPr>
        <p:sp>
          <p:nvSpPr>
            <p:cNvPr id="20595" name="Rectangle 25"/>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96" name="Rectangle 26"/>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97" name="Rectangle 27"/>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98" name="Rectangle 28"/>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99" name="Text Box 29"/>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a:solidFill>
                    <a:schemeClr val="bg1"/>
                  </a:solidFill>
                </a:rPr>
                <a:t>jsf</a:t>
              </a:r>
            </a:p>
          </p:txBody>
        </p:sp>
      </p:grpSp>
      <p:grpSp>
        <p:nvGrpSpPr>
          <p:cNvPr id="9" name="Group 206"/>
          <p:cNvGrpSpPr>
            <a:grpSpLocks/>
          </p:cNvGrpSpPr>
          <p:nvPr/>
        </p:nvGrpSpPr>
        <p:grpSpPr bwMode="auto">
          <a:xfrm>
            <a:off x="5790643" y="5115339"/>
            <a:ext cx="1633537" cy="563109"/>
            <a:chOff x="1586" y="1611"/>
            <a:chExt cx="907" cy="331"/>
          </a:xfrm>
          <a:gradFill>
            <a:gsLst>
              <a:gs pos="0">
                <a:srgbClr val="0070C0"/>
              </a:gs>
              <a:gs pos="100000">
                <a:srgbClr val="002060">
                  <a:lumMod val="75000"/>
                  <a:lumOff val="25000"/>
                </a:srgbClr>
              </a:gs>
            </a:gsLst>
            <a:lin ang="2700000" scaled="0"/>
          </a:gradFill>
        </p:grpSpPr>
        <p:sp>
          <p:nvSpPr>
            <p:cNvPr id="20590" name="Rectangle 207"/>
            <p:cNvSpPr>
              <a:spLocks noChangeArrowheads="1"/>
            </p:cNvSpPr>
            <p:nvPr/>
          </p:nvSpPr>
          <p:spPr bwMode="auto">
            <a:xfrm>
              <a:off x="163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91" name="Rectangle 208"/>
            <p:cNvSpPr>
              <a:spLocks noChangeArrowheads="1"/>
            </p:cNvSpPr>
            <p:nvPr/>
          </p:nvSpPr>
          <p:spPr bwMode="auto">
            <a:xfrm>
              <a:off x="1858"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92" name="Rectangle 209"/>
            <p:cNvSpPr>
              <a:spLocks noChangeArrowheads="1"/>
            </p:cNvSpPr>
            <p:nvPr/>
          </p:nvSpPr>
          <p:spPr bwMode="auto">
            <a:xfrm>
              <a:off x="2085"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93" name="Rectangle 210"/>
            <p:cNvSpPr>
              <a:spLocks noChangeArrowheads="1"/>
            </p:cNvSpPr>
            <p:nvPr/>
          </p:nvSpPr>
          <p:spPr bwMode="auto">
            <a:xfrm>
              <a:off x="231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94" name="Text Box 211"/>
            <p:cNvSpPr txBox="1">
              <a:spLocks noChangeArrowheads="1"/>
            </p:cNvSpPr>
            <p:nvPr/>
          </p:nvSpPr>
          <p:spPr bwMode="auto">
            <a:xfrm>
              <a:off x="1586" y="1670"/>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err="1">
                  <a:solidFill>
                    <a:schemeClr val="bg1"/>
                  </a:solidFill>
                </a:rPr>
                <a:t>jndi</a:t>
              </a:r>
              <a:endParaRPr lang="en-US" sz="1200" dirty="0">
                <a:solidFill>
                  <a:schemeClr val="bg1"/>
                </a:solidFill>
              </a:endParaRPr>
            </a:p>
          </p:txBody>
        </p:sp>
      </p:grpSp>
      <p:grpSp>
        <p:nvGrpSpPr>
          <p:cNvPr id="10" name="Group 212"/>
          <p:cNvGrpSpPr>
            <a:grpSpLocks/>
          </p:cNvGrpSpPr>
          <p:nvPr/>
        </p:nvGrpSpPr>
        <p:grpSpPr bwMode="auto">
          <a:xfrm>
            <a:off x="7424180" y="5115339"/>
            <a:ext cx="1633538" cy="563109"/>
            <a:chOff x="1586" y="1611"/>
            <a:chExt cx="907" cy="331"/>
          </a:xfrm>
          <a:gradFill>
            <a:gsLst>
              <a:gs pos="0">
                <a:srgbClr val="0070C0"/>
              </a:gs>
              <a:gs pos="100000">
                <a:srgbClr val="002060">
                  <a:lumMod val="75000"/>
                  <a:lumOff val="25000"/>
                </a:srgbClr>
              </a:gs>
            </a:gsLst>
            <a:lin ang="2700000" scaled="0"/>
          </a:gradFill>
        </p:grpSpPr>
        <p:sp>
          <p:nvSpPr>
            <p:cNvPr id="20585" name="Rectangle 213"/>
            <p:cNvSpPr>
              <a:spLocks noChangeArrowheads="1"/>
            </p:cNvSpPr>
            <p:nvPr/>
          </p:nvSpPr>
          <p:spPr bwMode="auto">
            <a:xfrm>
              <a:off x="163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86" name="Rectangle 214"/>
            <p:cNvSpPr>
              <a:spLocks noChangeArrowheads="1"/>
            </p:cNvSpPr>
            <p:nvPr/>
          </p:nvSpPr>
          <p:spPr bwMode="auto">
            <a:xfrm>
              <a:off x="1858"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87" name="Rectangle 215"/>
            <p:cNvSpPr>
              <a:spLocks noChangeArrowheads="1"/>
            </p:cNvSpPr>
            <p:nvPr/>
          </p:nvSpPr>
          <p:spPr bwMode="auto">
            <a:xfrm>
              <a:off x="2085"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88" name="Rectangle 216"/>
            <p:cNvSpPr>
              <a:spLocks noChangeArrowheads="1"/>
            </p:cNvSpPr>
            <p:nvPr/>
          </p:nvSpPr>
          <p:spPr bwMode="auto">
            <a:xfrm>
              <a:off x="231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89" name="Text Box 217"/>
            <p:cNvSpPr txBox="1">
              <a:spLocks noChangeArrowheads="1"/>
            </p:cNvSpPr>
            <p:nvPr/>
          </p:nvSpPr>
          <p:spPr bwMode="auto">
            <a:xfrm>
              <a:off x="1586" y="1670"/>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a:solidFill>
                    <a:schemeClr val="bg1"/>
                  </a:solidFill>
                </a:rPr>
                <a:t>jdbc</a:t>
              </a:r>
            </a:p>
          </p:txBody>
        </p:sp>
      </p:grpSp>
      <p:grpSp>
        <p:nvGrpSpPr>
          <p:cNvPr id="11" name="Group 218"/>
          <p:cNvGrpSpPr>
            <a:grpSpLocks/>
          </p:cNvGrpSpPr>
          <p:nvPr/>
        </p:nvGrpSpPr>
        <p:grpSpPr bwMode="auto">
          <a:xfrm>
            <a:off x="6606618" y="4717458"/>
            <a:ext cx="1633537" cy="522288"/>
            <a:chOff x="1586" y="1611"/>
            <a:chExt cx="907" cy="331"/>
          </a:xfrm>
          <a:gradFill>
            <a:gsLst>
              <a:gs pos="0">
                <a:srgbClr val="0070C0"/>
              </a:gs>
              <a:gs pos="100000">
                <a:srgbClr val="002060">
                  <a:lumMod val="75000"/>
                  <a:lumOff val="25000"/>
                </a:srgbClr>
              </a:gs>
            </a:gsLst>
            <a:lin ang="2700000" scaled="0"/>
          </a:gradFill>
        </p:grpSpPr>
        <p:sp>
          <p:nvSpPr>
            <p:cNvPr id="20580" name="Rectangle 219"/>
            <p:cNvSpPr>
              <a:spLocks noChangeArrowheads="1"/>
            </p:cNvSpPr>
            <p:nvPr/>
          </p:nvSpPr>
          <p:spPr bwMode="auto">
            <a:xfrm>
              <a:off x="163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81" name="Rectangle 220"/>
            <p:cNvSpPr>
              <a:spLocks noChangeArrowheads="1"/>
            </p:cNvSpPr>
            <p:nvPr/>
          </p:nvSpPr>
          <p:spPr bwMode="auto">
            <a:xfrm>
              <a:off x="1858"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82" name="Rectangle 221"/>
            <p:cNvSpPr>
              <a:spLocks noChangeArrowheads="1"/>
            </p:cNvSpPr>
            <p:nvPr/>
          </p:nvSpPr>
          <p:spPr bwMode="auto">
            <a:xfrm>
              <a:off x="2085"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83" name="Rectangle 222"/>
            <p:cNvSpPr>
              <a:spLocks noChangeArrowheads="1"/>
            </p:cNvSpPr>
            <p:nvPr/>
          </p:nvSpPr>
          <p:spPr bwMode="auto">
            <a:xfrm>
              <a:off x="231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84" name="Text Box 223"/>
            <p:cNvSpPr txBox="1">
              <a:spLocks noChangeArrowheads="1"/>
            </p:cNvSpPr>
            <p:nvPr/>
          </p:nvSpPr>
          <p:spPr bwMode="auto">
            <a:xfrm>
              <a:off x="1586" y="1670"/>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err="1">
                  <a:solidFill>
                    <a:schemeClr val="bg1"/>
                  </a:solidFill>
                </a:rPr>
                <a:t>sessionDatabase</a:t>
              </a:r>
              <a:endParaRPr lang="en-US" sz="1200" dirty="0">
                <a:solidFill>
                  <a:schemeClr val="bg1"/>
                </a:solidFill>
              </a:endParaRPr>
            </a:p>
          </p:txBody>
        </p:sp>
      </p:grpSp>
      <p:grpSp>
        <p:nvGrpSpPr>
          <p:cNvPr id="12" name="Group 230"/>
          <p:cNvGrpSpPr>
            <a:grpSpLocks/>
          </p:cNvGrpSpPr>
          <p:nvPr/>
        </p:nvGrpSpPr>
        <p:grpSpPr bwMode="auto">
          <a:xfrm>
            <a:off x="4966240" y="4717459"/>
            <a:ext cx="1633538" cy="522287"/>
            <a:chOff x="1586" y="1611"/>
            <a:chExt cx="907" cy="331"/>
          </a:xfrm>
          <a:gradFill>
            <a:gsLst>
              <a:gs pos="0">
                <a:srgbClr val="0070C0"/>
              </a:gs>
              <a:gs pos="100000">
                <a:srgbClr val="002060">
                  <a:lumMod val="75000"/>
                  <a:lumOff val="25000"/>
                </a:srgbClr>
              </a:gs>
            </a:gsLst>
            <a:lin ang="2700000" scaled="0"/>
          </a:gradFill>
        </p:grpSpPr>
        <p:sp>
          <p:nvSpPr>
            <p:cNvPr id="20570" name="Rectangle 231"/>
            <p:cNvSpPr>
              <a:spLocks noChangeArrowheads="1"/>
            </p:cNvSpPr>
            <p:nvPr/>
          </p:nvSpPr>
          <p:spPr bwMode="auto">
            <a:xfrm>
              <a:off x="163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71" name="Rectangle 232"/>
            <p:cNvSpPr>
              <a:spLocks noChangeArrowheads="1"/>
            </p:cNvSpPr>
            <p:nvPr/>
          </p:nvSpPr>
          <p:spPr bwMode="auto">
            <a:xfrm>
              <a:off x="1858"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72" name="Rectangle 233"/>
            <p:cNvSpPr>
              <a:spLocks noChangeArrowheads="1"/>
            </p:cNvSpPr>
            <p:nvPr/>
          </p:nvSpPr>
          <p:spPr bwMode="auto">
            <a:xfrm>
              <a:off x="2085"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73" name="Rectangle 234"/>
            <p:cNvSpPr>
              <a:spLocks noChangeArrowheads="1"/>
            </p:cNvSpPr>
            <p:nvPr/>
          </p:nvSpPr>
          <p:spPr bwMode="auto">
            <a:xfrm>
              <a:off x="231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74" name="Text Box 235"/>
            <p:cNvSpPr txBox="1">
              <a:spLocks noChangeArrowheads="1"/>
            </p:cNvSpPr>
            <p:nvPr/>
          </p:nvSpPr>
          <p:spPr bwMode="auto">
            <a:xfrm>
              <a:off x="1586" y="1670"/>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a:solidFill>
                    <a:schemeClr val="bg1"/>
                  </a:solidFill>
                </a:rPr>
                <a:t>monitor</a:t>
              </a:r>
            </a:p>
          </p:txBody>
        </p:sp>
      </p:grpSp>
      <p:grpSp>
        <p:nvGrpSpPr>
          <p:cNvPr id="13" name="Group 48"/>
          <p:cNvGrpSpPr>
            <a:grpSpLocks/>
          </p:cNvGrpSpPr>
          <p:nvPr/>
        </p:nvGrpSpPr>
        <p:grpSpPr bwMode="auto">
          <a:xfrm>
            <a:off x="4149471" y="4291017"/>
            <a:ext cx="1633538" cy="522287"/>
            <a:chOff x="2266" y="2550"/>
            <a:chExt cx="907" cy="331"/>
          </a:xfrm>
          <a:gradFill>
            <a:gsLst>
              <a:gs pos="0">
                <a:srgbClr val="0070C0"/>
              </a:gs>
              <a:gs pos="100000">
                <a:srgbClr val="002060">
                  <a:lumMod val="75000"/>
                  <a:lumOff val="25000"/>
                </a:srgbClr>
              </a:gs>
            </a:gsLst>
            <a:lin ang="2700000" scaled="0"/>
          </a:gradFill>
        </p:grpSpPr>
        <p:sp>
          <p:nvSpPr>
            <p:cNvPr id="20535" name="Rectangle 49"/>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36" name="Rectangle 50"/>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37" name="Rectangle 51"/>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38" name="Rectangle 52"/>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39" name="Text Box 53"/>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err="1">
                  <a:solidFill>
                    <a:schemeClr val="bg1"/>
                  </a:solidFill>
                </a:rPr>
                <a:t>wab</a:t>
              </a:r>
              <a:endParaRPr lang="en-US" sz="1200" dirty="0">
                <a:solidFill>
                  <a:schemeClr val="bg1"/>
                </a:solidFill>
              </a:endParaRPr>
            </a:p>
          </p:txBody>
        </p:sp>
      </p:grpSp>
      <p:grpSp>
        <p:nvGrpSpPr>
          <p:cNvPr id="14" name="Group 42"/>
          <p:cNvGrpSpPr>
            <a:grpSpLocks/>
          </p:cNvGrpSpPr>
          <p:nvPr/>
        </p:nvGrpSpPr>
        <p:grpSpPr bwMode="auto">
          <a:xfrm>
            <a:off x="3331909" y="3867154"/>
            <a:ext cx="1633537" cy="522288"/>
            <a:chOff x="2856" y="1543"/>
            <a:chExt cx="907" cy="331"/>
          </a:xfrm>
          <a:gradFill>
            <a:gsLst>
              <a:gs pos="0">
                <a:srgbClr val="0070C0"/>
              </a:gs>
              <a:gs pos="100000">
                <a:srgbClr val="002060">
                  <a:lumMod val="75000"/>
                  <a:lumOff val="25000"/>
                </a:srgbClr>
              </a:gs>
            </a:gsLst>
            <a:lin ang="2700000" scaled="0"/>
          </a:gradFill>
        </p:grpSpPr>
        <p:sp>
          <p:nvSpPr>
            <p:cNvPr id="20525" name="Rectangle 43"/>
            <p:cNvSpPr>
              <a:spLocks noChangeArrowheads="1"/>
            </p:cNvSpPr>
            <p:nvPr/>
          </p:nvSpPr>
          <p:spPr bwMode="auto">
            <a:xfrm>
              <a:off x="2902"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26" name="Rectangle 44"/>
            <p:cNvSpPr>
              <a:spLocks noChangeArrowheads="1"/>
            </p:cNvSpPr>
            <p:nvPr/>
          </p:nvSpPr>
          <p:spPr bwMode="auto">
            <a:xfrm>
              <a:off x="3128"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27" name="Rectangle 45"/>
            <p:cNvSpPr>
              <a:spLocks noChangeArrowheads="1"/>
            </p:cNvSpPr>
            <p:nvPr/>
          </p:nvSpPr>
          <p:spPr bwMode="auto">
            <a:xfrm>
              <a:off x="3355"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28" name="Rectangle 46"/>
            <p:cNvSpPr>
              <a:spLocks noChangeArrowheads="1"/>
            </p:cNvSpPr>
            <p:nvPr/>
          </p:nvSpPr>
          <p:spPr bwMode="auto">
            <a:xfrm>
              <a:off x="3582"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29" name="Text Box 47"/>
            <p:cNvSpPr txBox="1">
              <a:spLocks noChangeArrowheads="1"/>
            </p:cNvSpPr>
            <p:nvPr/>
          </p:nvSpPr>
          <p:spPr bwMode="auto">
            <a:xfrm>
              <a:off x="2856" y="1602"/>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a:solidFill>
                    <a:schemeClr val="bg1"/>
                  </a:solidFill>
                </a:rPr>
                <a:t>blueprint</a:t>
              </a:r>
            </a:p>
          </p:txBody>
        </p:sp>
      </p:grpSp>
      <p:grpSp>
        <p:nvGrpSpPr>
          <p:cNvPr id="15" name="Group 30"/>
          <p:cNvGrpSpPr>
            <a:grpSpLocks/>
          </p:cNvGrpSpPr>
          <p:nvPr/>
        </p:nvGrpSpPr>
        <p:grpSpPr bwMode="auto">
          <a:xfrm>
            <a:off x="2515934" y="3441704"/>
            <a:ext cx="1633537" cy="522288"/>
            <a:chOff x="2266" y="2550"/>
            <a:chExt cx="907" cy="331"/>
          </a:xfrm>
          <a:gradFill>
            <a:gsLst>
              <a:gs pos="0">
                <a:srgbClr val="0070C0"/>
              </a:gs>
              <a:gs pos="100000">
                <a:srgbClr val="002060">
                  <a:lumMod val="75000"/>
                  <a:lumOff val="25000"/>
                </a:srgbClr>
              </a:gs>
            </a:gsLst>
            <a:lin ang="2700000" scaled="0"/>
          </a:gradFill>
        </p:grpSpPr>
        <p:sp>
          <p:nvSpPr>
            <p:cNvPr id="20515" name="Rectangle 31"/>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16" name="Rectangle 32"/>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17" name="Rectangle 33"/>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18" name="Rectangle 34"/>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19" name="Text Box 35"/>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err="1">
                  <a:solidFill>
                    <a:schemeClr val="bg1"/>
                  </a:solidFill>
                </a:rPr>
                <a:t>jaxrs</a:t>
              </a:r>
              <a:endParaRPr lang="en-US" sz="1200" dirty="0">
                <a:solidFill>
                  <a:schemeClr val="bg1"/>
                </a:solidFill>
              </a:endParaRPr>
            </a:p>
          </p:txBody>
        </p:sp>
      </p:grpSp>
      <p:grpSp>
        <p:nvGrpSpPr>
          <p:cNvPr id="16" name="Group 224"/>
          <p:cNvGrpSpPr>
            <a:grpSpLocks/>
          </p:cNvGrpSpPr>
          <p:nvPr/>
        </p:nvGrpSpPr>
        <p:grpSpPr bwMode="auto">
          <a:xfrm>
            <a:off x="5790643" y="4293596"/>
            <a:ext cx="1633537" cy="522287"/>
            <a:chOff x="1586" y="1611"/>
            <a:chExt cx="907" cy="331"/>
          </a:xfrm>
          <a:gradFill>
            <a:gsLst>
              <a:gs pos="0">
                <a:srgbClr val="0070C0"/>
              </a:gs>
              <a:gs pos="100000">
                <a:srgbClr val="002060">
                  <a:lumMod val="75000"/>
                  <a:lumOff val="25000"/>
                </a:srgbClr>
              </a:gs>
            </a:gsLst>
            <a:lin ang="2700000" scaled="0"/>
          </a:gradFill>
        </p:grpSpPr>
        <p:sp>
          <p:nvSpPr>
            <p:cNvPr id="20575" name="Rectangle 225"/>
            <p:cNvSpPr>
              <a:spLocks noChangeArrowheads="1"/>
            </p:cNvSpPr>
            <p:nvPr/>
          </p:nvSpPr>
          <p:spPr bwMode="auto">
            <a:xfrm>
              <a:off x="163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76" name="Rectangle 226"/>
            <p:cNvSpPr>
              <a:spLocks noChangeArrowheads="1"/>
            </p:cNvSpPr>
            <p:nvPr/>
          </p:nvSpPr>
          <p:spPr bwMode="auto">
            <a:xfrm>
              <a:off x="1858"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77" name="Rectangle 227"/>
            <p:cNvSpPr>
              <a:spLocks noChangeArrowheads="1"/>
            </p:cNvSpPr>
            <p:nvPr/>
          </p:nvSpPr>
          <p:spPr bwMode="auto">
            <a:xfrm>
              <a:off x="2085"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78" name="Rectangle 228"/>
            <p:cNvSpPr>
              <a:spLocks noChangeArrowheads="1"/>
            </p:cNvSpPr>
            <p:nvPr/>
          </p:nvSpPr>
          <p:spPr bwMode="auto">
            <a:xfrm>
              <a:off x="231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79" name="Text Box 229"/>
            <p:cNvSpPr txBox="1">
              <a:spLocks noChangeArrowheads="1"/>
            </p:cNvSpPr>
            <p:nvPr/>
          </p:nvSpPr>
          <p:spPr bwMode="auto">
            <a:xfrm>
              <a:off x="1586" y="1670"/>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a:solidFill>
                    <a:schemeClr val="bg1"/>
                  </a:solidFill>
                </a:rPr>
                <a:t>json</a:t>
              </a:r>
            </a:p>
          </p:txBody>
        </p:sp>
      </p:grpSp>
      <p:grpSp>
        <p:nvGrpSpPr>
          <p:cNvPr id="17" name="Group 236"/>
          <p:cNvGrpSpPr>
            <a:grpSpLocks/>
          </p:cNvGrpSpPr>
          <p:nvPr/>
        </p:nvGrpSpPr>
        <p:grpSpPr bwMode="auto">
          <a:xfrm>
            <a:off x="6606618" y="3868146"/>
            <a:ext cx="1633537" cy="522287"/>
            <a:chOff x="1586" y="1611"/>
            <a:chExt cx="907" cy="331"/>
          </a:xfrm>
          <a:gradFill>
            <a:gsLst>
              <a:gs pos="0">
                <a:srgbClr val="0070C0"/>
              </a:gs>
              <a:gs pos="100000">
                <a:srgbClr val="002060">
                  <a:lumMod val="75000"/>
                  <a:lumOff val="25000"/>
                </a:srgbClr>
              </a:gs>
            </a:gsLst>
            <a:lin ang="2700000" scaled="0"/>
          </a:gradFill>
        </p:grpSpPr>
        <p:sp>
          <p:nvSpPr>
            <p:cNvPr id="20565" name="Rectangle 237"/>
            <p:cNvSpPr>
              <a:spLocks noChangeArrowheads="1"/>
            </p:cNvSpPr>
            <p:nvPr/>
          </p:nvSpPr>
          <p:spPr bwMode="auto">
            <a:xfrm>
              <a:off x="163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66" name="Rectangle 238"/>
            <p:cNvSpPr>
              <a:spLocks noChangeArrowheads="1"/>
            </p:cNvSpPr>
            <p:nvPr/>
          </p:nvSpPr>
          <p:spPr bwMode="auto">
            <a:xfrm>
              <a:off x="1858"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67" name="Rectangle 239"/>
            <p:cNvSpPr>
              <a:spLocks noChangeArrowheads="1"/>
            </p:cNvSpPr>
            <p:nvPr/>
          </p:nvSpPr>
          <p:spPr bwMode="auto">
            <a:xfrm>
              <a:off x="2085"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68" name="Rectangle 240"/>
            <p:cNvSpPr>
              <a:spLocks noChangeArrowheads="1"/>
            </p:cNvSpPr>
            <p:nvPr/>
          </p:nvSpPr>
          <p:spPr bwMode="auto">
            <a:xfrm>
              <a:off x="231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69" name="Text Box 241"/>
            <p:cNvSpPr txBox="1">
              <a:spLocks noChangeArrowheads="1"/>
            </p:cNvSpPr>
            <p:nvPr/>
          </p:nvSpPr>
          <p:spPr bwMode="auto">
            <a:xfrm>
              <a:off x="1586" y="1670"/>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err="1">
                  <a:solidFill>
                    <a:schemeClr val="bg1"/>
                  </a:solidFill>
                </a:rPr>
                <a:t>ssl</a:t>
              </a:r>
              <a:endParaRPr lang="en-US" sz="1200" dirty="0">
                <a:solidFill>
                  <a:schemeClr val="bg1"/>
                </a:solidFill>
              </a:endParaRPr>
            </a:p>
          </p:txBody>
        </p:sp>
      </p:grpSp>
      <p:grpSp>
        <p:nvGrpSpPr>
          <p:cNvPr id="18" name="Group 242"/>
          <p:cNvGrpSpPr>
            <a:grpSpLocks/>
          </p:cNvGrpSpPr>
          <p:nvPr/>
        </p:nvGrpSpPr>
        <p:grpSpPr bwMode="auto">
          <a:xfrm>
            <a:off x="4965273" y="3864405"/>
            <a:ext cx="1633538" cy="522287"/>
            <a:chOff x="1586" y="1611"/>
            <a:chExt cx="907" cy="331"/>
          </a:xfrm>
          <a:gradFill>
            <a:gsLst>
              <a:gs pos="0">
                <a:srgbClr val="0070C0"/>
              </a:gs>
              <a:gs pos="100000">
                <a:srgbClr val="002060">
                  <a:lumMod val="75000"/>
                  <a:lumOff val="25000"/>
                </a:srgbClr>
              </a:gs>
            </a:gsLst>
            <a:lin ang="2700000" scaled="0"/>
          </a:gradFill>
        </p:grpSpPr>
        <p:sp>
          <p:nvSpPr>
            <p:cNvPr id="20560" name="Rectangle 243"/>
            <p:cNvSpPr>
              <a:spLocks noChangeArrowheads="1"/>
            </p:cNvSpPr>
            <p:nvPr/>
          </p:nvSpPr>
          <p:spPr bwMode="auto">
            <a:xfrm>
              <a:off x="163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61" name="Rectangle 244"/>
            <p:cNvSpPr>
              <a:spLocks noChangeArrowheads="1"/>
            </p:cNvSpPr>
            <p:nvPr/>
          </p:nvSpPr>
          <p:spPr bwMode="auto">
            <a:xfrm>
              <a:off x="1858"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62" name="Rectangle 245"/>
            <p:cNvSpPr>
              <a:spLocks noChangeArrowheads="1"/>
            </p:cNvSpPr>
            <p:nvPr/>
          </p:nvSpPr>
          <p:spPr bwMode="auto">
            <a:xfrm>
              <a:off x="2085"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63" name="Rectangle 246"/>
            <p:cNvSpPr>
              <a:spLocks noChangeArrowheads="1"/>
            </p:cNvSpPr>
            <p:nvPr/>
          </p:nvSpPr>
          <p:spPr bwMode="auto">
            <a:xfrm>
              <a:off x="231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64" name="Text Box 247"/>
            <p:cNvSpPr txBox="1">
              <a:spLocks noChangeArrowheads="1"/>
            </p:cNvSpPr>
            <p:nvPr/>
          </p:nvSpPr>
          <p:spPr bwMode="auto">
            <a:xfrm>
              <a:off x="1586" y="1670"/>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err="1">
                  <a:solidFill>
                    <a:schemeClr val="bg1"/>
                  </a:solidFill>
                </a:rPr>
                <a:t>restConnector</a:t>
              </a:r>
              <a:endParaRPr lang="en-US" sz="1200" dirty="0">
                <a:solidFill>
                  <a:schemeClr val="bg1"/>
                </a:solidFill>
              </a:endParaRPr>
            </a:p>
          </p:txBody>
        </p:sp>
      </p:grpSp>
      <p:grpSp>
        <p:nvGrpSpPr>
          <p:cNvPr id="19" name="Group 248"/>
          <p:cNvGrpSpPr>
            <a:grpSpLocks/>
          </p:cNvGrpSpPr>
          <p:nvPr/>
        </p:nvGrpSpPr>
        <p:grpSpPr bwMode="auto">
          <a:xfrm>
            <a:off x="5790643" y="3445871"/>
            <a:ext cx="1633537" cy="522287"/>
            <a:chOff x="1586" y="1611"/>
            <a:chExt cx="907" cy="331"/>
          </a:xfrm>
          <a:gradFill>
            <a:gsLst>
              <a:gs pos="0">
                <a:srgbClr val="0070C0"/>
              </a:gs>
              <a:gs pos="100000">
                <a:srgbClr val="002060">
                  <a:lumMod val="75000"/>
                  <a:lumOff val="25000"/>
                </a:srgbClr>
              </a:gs>
            </a:gsLst>
            <a:lin ang="2700000" scaled="0"/>
          </a:gradFill>
        </p:grpSpPr>
        <p:sp>
          <p:nvSpPr>
            <p:cNvPr id="20555" name="Rectangle 249"/>
            <p:cNvSpPr>
              <a:spLocks noChangeArrowheads="1"/>
            </p:cNvSpPr>
            <p:nvPr/>
          </p:nvSpPr>
          <p:spPr bwMode="auto">
            <a:xfrm>
              <a:off x="163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56" name="Rectangle 250"/>
            <p:cNvSpPr>
              <a:spLocks noChangeArrowheads="1"/>
            </p:cNvSpPr>
            <p:nvPr/>
          </p:nvSpPr>
          <p:spPr bwMode="auto">
            <a:xfrm>
              <a:off x="1858"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57" name="Rectangle 251"/>
            <p:cNvSpPr>
              <a:spLocks noChangeArrowheads="1"/>
            </p:cNvSpPr>
            <p:nvPr/>
          </p:nvSpPr>
          <p:spPr bwMode="auto">
            <a:xfrm>
              <a:off x="2085"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58" name="Rectangle 252"/>
            <p:cNvSpPr>
              <a:spLocks noChangeArrowheads="1"/>
            </p:cNvSpPr>
            <p:nvPr/>
          </p:nvSpPr>
          <p:spPr bwMode="auto">
            <a:xfrm>
              <a:off x="231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59" name="Text Box 253"/>
            <p:cNvSpPr txBox="1">
              <a:spLocks noChangeArrowheads="1"/>
            </p:cNvSpPr>
            <p:nvPr/>
          </p:nvSpPr>
          <p:spPr bwMode="auto">
            <a:xfrm>
              <a:off x="1586" y="1670"/>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err="1">
                  <a:solidFill>
                    <a:schemeClr val="bg1"/>
                  </a:solidFill>
                </a:rPr>
                <a:t>localConnector</a:t>
              </a:r>
              <a:endParaRPr lang="en-US" sz="1200" dirty="0">
                <a:solidFill>
                  <a:schemeClr val="bg1"/>
                </a:solidFill>
              </a:endParaRPr>
            </a:p>
          </p:txBody>
        </p:sp>
      </p:grpSp>
      <p:grpSp>
        <p:nvGrpSpPr>
          <p:cNvPr id="20" name="Group 36"/>
          <p:cNvGrpSpPr>
            <a:grpSpLocks/>
          </p:cNvGrpSpPr>
          <p:nvPr/>
        </p:nvGrpSpPr>
        <p:grpSpPr bwMode="auto">
          <a:xfrm>
            <a:off x="4149471" y="3441704"/>
            <a:ext cx="1633538" cy="522288"/>
            <a:chOff x="2856" y="1543"/>
            <a:chExt cx="907" cy="331"/>
          </a:xfrm>
          <a:gradFill>
            <a:gsLst>
              <a:gs pos="0">
                <a:srgbClr val="0070C0"/>
              </a:gs>
              <a:gs pos="100000">
                <a:srgbClr val="002060">
                  <a:lumMod val="75000"/>
                  <a:lumOff val="25000"/>
                </a:srgbClr>
              </a:gs>
            </a:gsLst>
            <a:lin ang="2700000" scaled="0"/>
          </a:gradFill>
        </p:grpSpPr>
        <p:sp>
          <p:nvSpPr>
            <p:cNvPr id="20520" name="Rectangle 37"/>
            <p:cNvSpPr>
              <a:spLocks noChangeArrowheads="1"/>
            </p:cNvSpPr>
            <p:nvPr/>
          </p:nvSpPr>
          <p:spPr bwMode="auto">
            <a:xfrm>
              <a:off x="2902"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21" name="Rectangle 38"/>
            <p:cNvSpPr>
              <a:spLocks noChangeArrowheads="1"/>
            </p:cNvSpPr>
            <p:nvPr/>
          </p:nvSpPr>
          <p:spPr bwMode="auto">
            <a:xfrm>
              <a:off x="3128"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22" name="Rectangle 39"/>
            <p:cNvSpPr>
              <a:spLocks noChangeArrowheads="1"/>
            </p:cNvSpPr>
            <p:nvPr/>
          </p:nvSpPr>
          <p:spPr bwMode="auto">
            <a:xfrm>
              <a:off x="3355"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23" name="Rectangle 40"/>
            <p:cNvSpPr>
              <a:spLocks noChangeArrowheads="1"/>
            </p:cNvSpPr>
            <p:nvPr/>
          </p:nvSpPr>
          <p:spPr bwMode="auto">
            <a:xfrm>
              <a:off x="3582" y="1543"/>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24" name="Text Box 41"/>
            <p:cNvSpPr txBox="1">
              <a:spLocks noChangeArrowheads="1"/>
            </p:cNvSpPr>
            <p:nvPr/>
          </p:nvSpPr>
          <p:spPr bwMode="auto">
            <a:xfrm>
              <a:off x="2856" y="1602"/>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err="1">
                  <a:solidFill>
                    <a:schemeClr val="bg1"/>
                  </a:solidFill>
                </a:rPr>
                <a:t>osgi.jpa</a:t>
              </a:r>
              <a:endParaRPr lang="en-US" sz="1200" dirty="0">
                <a:solidFill>
                  <a:schemeClr val="bg1"/>
                </a:solidFill>
              </a:endParaRPr>
            </a:p>
          </p:txBody>
        </p:sp>
      </p:grpSp>
      <p:grpSp>
        <p:nvGrpSpPr>
          <p:cNvPr id="21" name="Group 279"/>
          <p:cNvGrpSpPr>
            <a:grpSpLocks/>
          </p:cNvGrpSpPr>
          <p:nvPr/>
        </p:nvGrpSpPr>
        <p:grpSpPr bwMode="auto">
          <a:xfrm>
            <a:off x="6606618" y="3020421"/>
            <a:ext cx="1633537" cy="522287"/>
            <a:chOff x="4058" y="2541"/>
            <a:chExt cx="1134" cy="363"/>
          </a:xfrm>
          <a:gradFill>
            <a:gsLst>
              <a:gs pos="0">
                <a:srgbClr val="0070C0"/>
              </a:gs>
              <a:gs pos="100000">
                <a:srgbClr val="002060">
                  <a:lumMod val="75000"/>
                  <a:lumOff val="25000"/>
                </a:srgbClr>
              </a:gs>
            </a:gsLst>
            <a:lin ang="2700000" scaled="0"/>
          </a:gradFill>
        </p:grpSpPr>
        <p:sp>
          <p:nvSpPr>
            <p:cNvPr id="20550" name="Rectangle 255"/>
            <p:cNvSpPr>
              <a:spLocks noChangeArrowheads="1"/>
            </p:cNvSpPr>
            <p:nvPr/>
          </p:nvSpPr>
          <p:spPr bwMode="auto">
            <a:xfrm>
              <a:off x="4116" y="2541"/>
              <a:ext cx="171" cy="75"/>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51" name="Rectangle 256"/>
            <p:cNvSpPr>
              <a:spLocks noChangeArrowheads="1"/>
            </p:cNvSpPr>
            <p:nvPr/>
          </p:nvSpPr>
          <p:spPr bwMode="auto">
            <a:xfrm>
              <a:off x="4398" y="2541"/>
              <a:ext cx="171" cy="75"/>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52" name="Rectangle 257"/>
            <p:cNvSpPr>
              <a:spLocks noChangeArrowheads="1"/>
            </p:cNvSpPr>
            <p:nvPr/>
          </p:nvSpPr>
          <p:spPr bwMode="auto">
            <a:xfrm>
              <a:off x="4682" y="2541"/>
              <a:ext cx="171" cy="75"/>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53" name="Rectangle 258"/>
            <p:cNvSpPr>
              <a:spLocks noChangeArrowheads="1"/>
            </p:cNvSpPr>
            <p:nvPr/>
          </p:nvSpPr>
          <p:spPr bwMode="auto">
            <a:xfrm>
              <a:off x="4966" y="2541"/>
              <a:ext cx="171" cy="75"/>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54" name="Text Box 259"/>
            <p:cNvSpPr txBox="1">
              <a:spLocks noChangeArrowheads="1"/>
            </p:cNvSpPr>
            <p:nvPr/>
          </p:nvSpPr>
          <p:spPr bwMode="auto">
            <a:xfrm>
              <a:off x="4058" y="2609"/>
              <a:ext cx="1134" cy="295"/>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err="1">
                  <a:solidFill>
                    <a:schemeClr val="bg1"/>
                  </a:solidFill>
                </a:rPr>
                <a:t>appSecurity</a:t>
              </a:r>
              <a:endParaRPr lang="en-US" sz="1200" dirty="0">
                <a:solidFill>
                  <a:schemeClr val="bg1"/>
                </a:solidFill>
              </a:endParaRPr>
            </a:p>
          </p:txBody>
        </p:sp>
      </p:grpSp>
      <p:grpSp>
        <p:nvGrpSpPr>
          <p:cNvPr id="22" name="Group 260"/>
          <p:cNvGrpSpPr>
            <a:grpSpLocks/>
          </p:cNvGrpSpPr>
          <p:nvPr/>
        </p:nvGrpSpPr>
        <p:grpSpPr bwMode="auto">
          <a:xfrm>
            <a:off x="4973874" y="3020421"/>
            <a:ext cx="1633538" cy="522288"/>
            <a:chOff x="1586" y="1611"/>
            <a:chExt cx="907" cy="331"/>
          </a:xfrm>
          <a:gradFill>
            <a:gsLst>
              <a:gs pos="0">
                <a:srgbClr val="5F5F5F"/>
              </a:gs>
              <a:gs pos="100000">
                <a:srgbClr val="1C1C1C"/>
              </a:gs>
            </a:gsLst>
            <a:lin ang="2700000" scaled="0"/>
          </a:gradFill>
        </p:grpSpPr>
        <p:sp>
          <p:nvSpPr>
            <p:cNvPr id="20545" name="Rectangle 261"/>
            <p:cNvSpPr>
              <a:spLocks noChangeArrowheads="1"/>
            </p:cNvSpPr>
            <p:nvPr/>
          </p:nvSpPr>
          <p:spPr bwMode="auto">
            <a:xfrm>
              <a:off x="163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46" name="Rectangle 262"/>
            <p:cNvSpPr>
              <a:spLocks noChangeArrowheads="1"/>
            </p:cNvSpPr>
            <p:nvPr/>
          </p:nvSpPr>
          <p:spPr bwMode="auto">
            <a:xfrm>
              <a:off x="1858"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47" name="Rectangle 263"/>
            <p:cNvSpPr>
              <a:spLocks noChangeArrowheads="1"/>
            </p:cNvSpPr>
            <p:nvPr/>
          </p:nvSpPr>
          <p:spPr bwMode="auto">
            <a:xfrm>
              <a:off x="2085"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48" name="Rectangle 264"/>
            <p:cNvSpPr>
              <a:spLocks noChangeArrowheads="1"/>
            </p:cNvSpPr>
            <p:nvPr/>
          </p:nvSpPr>
          <p:spPr bwMode="auto">
            <a:xfrm>
              <a:off x="231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49" name="Text Box 265"/>
            <p:cNvSpPr txBox="1">
              <a:spLocks noChangeArrowheads="1"/>
            </p:cNvSpPr>
            <p:nvPr/>
          </p:nvSpPr>
          <p:spPr bwMode="auto">
            <a:xfrm>
              <a:off x="1586" y="1670"/>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err="1">
                  <a:solidFill>
                    <a:schemeClr val="bg1"/>
                  </a:solidFill>
                </a:rPr>
                <a:t>zosSecurity</a:t>
              </a:r>
              <a:endParaRPr lang="en-US" sz="1200" dirty="0">
                <a:solidFill>
                  <a:schemeClr val="bg1"/>
                </a:solidFill>
              </a:endParaRPr>
            </a:p>
          </p:txBody>
        </p:sp>
      </p:grpSp>
      <p:grpSp>
        <p:nvGrpSpPr>
          <p:cNvPr id="23" name="Group 54"/>
          <p:cNvGrpSpPr>
            <a:grpSpLocks/>
          </p:cNvGrpSpPr>
          <p:nvPr/>
        </p:nvGrpSpPr>
        <p:grpSpPr bwMode="auto">
          <a:xfrm>
            <a:off x="3331909" y="3016254"/>
            <a:ext cx="1633537" cy="523875"/>
            <a:chOff x="2266" y="2550"/>
            <a:chExt cx="907" cy="331"/>
          </a:xfrm>
          <a:gradFill>
            <a:gsLst>
              <a:gs pos="0">
                <a:srgbClr val="0070C0"/>
              </a:gs>
              <a:gs pos="100000">
                <a:srgbClr val="002060">
                  <a:lumMod val="75000"/>
                  <a:lumOff val="25000"/>
                </a:srgbClr>
              </a:gs>
            </a:gsLst>
            <a:lin ang="2700000" scaled="0"/>
          </a:gradFill>
        </p:grpSpPr>
        <p:sp>
          <p:nvSpPr>
            <p:cNvPr id="20510" name="Rectangle 55"/>
            <p:cNvSpPr>
              <a:spLocks noChangeArrowheads="1"/>
            </p:cNvSpPr>
            <p:nvPr/>
          </p:nvSpPr>
          <p:spPr bwMode="auto">
            <a:xfrm>
              <a:off x="231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11" name="Rectangle 56"/>
            <p:cNvSpPr>
              <a:spLocks noChangeArrowheads="1"/>
            </p:cNvSpPr>
            <p:nvPr/>
          </p:nvSpPr>
          <p:spPr bwMode="auto">
            <a:xfrm>
              <a:off x="2538"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12" name="Rectangle 57"/>
            <p:cNvSpPr>
              <a:spLocks noChangeArrowheads="1"/>
            </p:cNvSpPr>
            <p:nvPr/>
          </p:nvSpPr>
          <p:spPr bwMode="auto">
            <a:xfrm>
              <a:off x="2765"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13" name="Rectangle 58"/>
            <p:cNvSpPr>
              <a:spLocks noChangeArrowheads="1"/>
            </p:cNvSpPr>
            <p:nvPr/>
          </p:nvSpPr>
          <p:spPr bwMode="auto">
            <a:xfrm>
              <a:off x="2992" y="2550"/>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14" name="Text Box 59"/>
            <p:cNvSpPr txBox="1">
              <a:spLocks noChangeArrowheads="1"/>
            </p:cNvSpPr>
            <p:nvPr/>
          </p:nvSpPr>
          <p:spPr bwMode="auto">
            <a:xfrm>
              <a:off x="2266" y="2609"/>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err="1">
                  <a:solidFill>
                    <a:schemeClr val="bg1"/>
                  </a:solidFill>
                </a:rPr>
                <a:t>beanvalidation</a:t>
              </a:r>
              <a:endParaRPr lang="en-US" sz="1200" dirty="0">
                <a:solidFill>
                  <a:schemeClr val="bg1"/>
                </a:solidFill>
              </a:endParaRPr>
            </a:p>
          </p:txBody>
        </p:sp>
      </p:grpSp>
      <p:grpSp>
        <p:nvGrpSpPr>
          <p:cNvPr id="24" name="Group 266"/>
          <p:cNvGrpSpPr>
            <a:grpSpLocks/>
          </p:cNvGrpSpPr>
          <p:nvPr/>
        </p:nvGrpSpPr>
        <p:grpSpPr bwMode="auto">
          <a:xfrm>
            <a:off x="5790643" y="2596558"/>
            <a:ext cx="1633537" cy="522288"/>
            <a:chOff x="1586" y="1611"/>
            <a:chExt cx="907" cy="331"/>
          </a:xfrm>
          <a:gradFill>
            <a:gsLst>
              <a:gs pos="0">
                <a:srgbClr val="5F5F5F"/>
              </a:gs>
              <a:gs pos="100000">
                <a:srgbClr val="1C1C1C"/>
              </a:gs>
            </a:gsLst>
            <a:lin ang="2700000" scaled="0"/>
          </a:gradFill>
        </p:grpSpPr>
        <p:sp>
          <p:nvSpPr>
            <p:cNvPr id="20540" name="Rectangle 267"/>
            <p:cNvSpPr>
              <a:spLocks noChangeArrowheads="1"/>
            </p:cNvSpPr>
            <p:nvPr/>
          </p:nvSpPr>
          <p:spPr bwMode="auto">
            <a:xfrm>
              <a:off x="163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41" name="Rectangle 268"/>
            <p:cNvSpPr>
              <a:spLocks noChangeArrowheads="1"/>
            </p:cNvSpPr>
            <p:nvPr/>
          </p:nvSpPr>
          <p:spPr bwMode="auto">
            <a:xfrm>
              <a:off x="1858"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42" name="Rectangle 269"/>
            <p:cNvSpPr>
              <a:spLocks noChangeArrowheads="1"/>
            </p:cNvSpPr>
            <p:nvPr/>
          </p:nvSpPr>
          <p:spPr bwMode="auto">
            <a:xfrm>
              <a:off x="2085"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43" name="Rectangle 270"/>
            <p:cNvSpPr>
              <a:spLocks noChangeArrowheads="1"/>
            </p:cNvSpPr>
            <p:nvPr/>
          </p:nvSpPr>
          <p:spPr bwMode="auto">
            <a:xfrm>
              <a:off x="2312" y="1611"/>
              <a:ext cx="137" cy="68"/>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44" name="Text Box 271"/>
            <p:cNvSpPr txBox="1">
              <a:spLocks noChangeArrowheads="1"/>
            </p:cNvSpPr>
            <p:nvPr/>
          </p:nvSpPr>
          <p:spPr bwMode="auto">
            <a:xfrm>
              <a:off x="1586" y="1670"/>
              <a:ext cx="907" cy="272"/>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err="1">
                  <a:solidFill>
                    <a:schemeClr val="bg1"/>
                  </a:solidFill>
                </a:rPr>
                <a:t>zosWlm</a:t>
              </a:r>
              <a:endParaRPr lang="en-US" sz="1200" dirty="0">
                <a:solidFill>
                  <a:schemeClr val="bg1"/>
                </a:solidFill>
              </a:endParaRPr>
            </a:p>
          </p:txBody>
        </p:sp>
      </p:grpSp>
      <p:grpSp>
        <p:nvGrpSpPr>
          <p:cNvPr id="25" name="Group 278"/>
          <p:cNvGrpSpPr>
            <a:grpSpLocks/>
          </p:cNvGrpSpPr>
          <p:nvPr/>
        </p:nvGrpSpPr>
        <p:grpSpPr bwMode="auto">
          <a:xfrm>
            <a:off x="4148504" y="2601321"/>
            <a:ext cx="1633537" cy="517525"/>
            <a:chOff x="4058" y="1951"/>
            <a:chExt cx="1134" cy="360"/>
          </a:xfrm>
          <a:gradFill>
            <a:gsLst>
              <a:gs pos="0">
                <a:srgbClr val="5F5F5F"/>
              </a:gs>
              <a:gs pos="100000">
                <a:srgbClr val="1C1C1C"/>
              </a:gs>
            </a:gsLst>
            <a:lin ang="2700000" scaled="0"/>
          </a:gradFill>
        </p:grpSpPr>
        <p:sp>
          <p:nvSpPr>
            <p:cNvPr id="20530" name="Rectangle 273"/>
            <p:cNvSpPr>
              <a:spLocks noChangeArrowheads="1"/>
            </p:cNvSpPr>
            <p:nvPr/>
          </p:nvSpPr>
          <p:spPr bwMode="auto">
            <a:xfrm>
              <a:off x="4116" y="1951"/>
              <a:ext cx="171" cy="75"/>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31" name="Rectangle 274"/>
            <p:cNvSpPr>
              <a:spLocks noChangeArrowheads="1"/>
            </p:cNvSpPr>
            <p:nvPr/>
          </p:nvSpPr>
          <p:spPr bwMode="auto">
            <a:xfrm>
              <a:off x="4398" y="1951"/>
              <a:ext cx="171" cy="75"/>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32" name="Rectangle 275"/>
            <p:cNvSpPr>
              <a:spLocks noChangeArrowheads="1"/>
            </p:cNvSpPr>
            <p:nvPr/>
          </p:nvSpPr>
          <p:spPr bwMode="auto">
            <a:xfrm>
              <a:off x="4682" y="1951"/>
              <a:ext cx="171" cy="75"/>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33" name="Rectangle 276"/>
            <p:cNvSpPr>
              <a:spLocks noChangeArrowheads="1"/>
            </p:cNvSpPr>
            <p:nvPr/>
          </p:nvSpPr>
          <p:spPr bwMode="auto">
            <a:xfrm>
              <a:off x="4966" y="1951"/>
              <a:ext cx="171" cy="75"/>
            </a:xfrm>
            <a:prstGeom prst="rect">
              <a:avLst/>
            </a:prstGeom>
            <a:grpFill/>
            <a:ln w="9525">
              <a:solidFill>
                <a:schemeClr val="tx1"/>
              </a:solidFill>
              <a:miter lim="800000"/>
              <a:headEnd/>
              <a:tailEnd/>
            </a:ln>
            <a:effectLst/>
            <a:extLst/>
          </p:spPr>
          <p:txBody>
            <a:bodyPr wrap="none" anchor="ctr"/>
            <a:lstStyle/>
            <a:p>
              <a:pPr>
                <a:defRPr/>
              </a:pPr>
              <a:endParaRPr lang="en-US">
                <a:solidFill>
                  <a:schemeClr val="bg1"/>
                </a:solidFill>
              </a:endParaRPr>
            </a:p>
          </p:txBody>
        </p:sp>
        <p:sp>
          <p:nvSpPr>
            <p:cNvPr id="20534" name="Text Box 277"/>
            <p:cNvSpPr txBox="1">
              <a:spLocks noChangeArrowheads="1"/>
            </p:cNvSpPr>
            <p:nvPr/>
          </p:nvSpPr>
          <p:spPr bwMode="auto">
            <a:xfrm>
              <a:off x="4058" y="2016"/>
              <a:ext cx="1134" cy="295"/>
            </a:xfrm>
            <a:prstGeom prst="rect">
              <a:avLst/>
            </a:prstGeom>
            <a:grpFill/>
            <a:ln w="6350">
              <a:solidFill>
                <a:schemeClr val="tx1"/>
              </a:solidFill>
              <a:miter lim="800000"/>
              <a:headEnd/>
              <a:tailEnd/>
            </a:ln>
            <a:effectLst/>
            <a:extLst/>
          </p:spPr>
          <p:txBody>
            <a:bodyPr anchor="ctr"/>
            <a:lstStyle/>
            <a:p>
              <a:pPr>
                <a:spcBef>
                  <a:spcPct val="50000"/>
                </a:spcBef>
                <a:defRPr/>
              </a:pPr>
              <a:r>
                <a:rPr lang="en-US" sz="1200" dirty="0" err="1">
                  <a:solidFill>
                    <a:schemeClr val="bg1"/>
                  </a:solidFill>
                </a:rPr>
                <a:t>zosTransaction</a:t>
              </a:r>
              <a:endParaRPr lang="en-US" sz="1200" dirty="0">
                <a:solidFill>
                  <a:schemeClr val="bg1"/>
                </a:solidFill>
              </a:endParaRPr>
            </a:p>
          </p:txBody>
        </p:sp>
      </p:grpSp>
      <p:sp>
        <p:nvSpPr>
          <p:cNvPr id="16411" name="Rectangle 165"/>
          <p:cNvSpPr>
            <a:spLocks noChangeArrowheads="1"/>
          </p:cNvSpPr>
          <p:nvPr/>
        </p:nvSpPr>
        <p:spPr bwMode="auto">
          <a:xfrm>
            <a:off x="1747838" y="1357313"/>
            <a:ext cx="246062" cy="107950"/>
          </a:xfrm>
          <a:prstGeom prst="rect">
            <a:avLst/>
          </a:prstGeom>
          <a:gradFill rotWithShape="1">
            <a:gsLst>
              <a:gs pos="0">
                <a:srgbClr val="0070C0"/>
              </a:gs>
              <a:gs pos="100000">
                <a:srgbClr val="0042C8"/>
              </a:gs>
            </a:gsLst>
            <a:lin ang="2700000"/>
          </a:gradFill>
          <a:ln w="9525">
            <a:solidFill>
              <a:schemeClr val="tx1"/>
            </a:solidFill>
            <a:miter lim="800000"/>
            <a:headEnd/>
            <a:tailEnd/>
          </a:ln>
        </p:spPr>
        <p:txBody>
          <a:bodyPr wrap="none" lIns="82954" tIns="41477" rIns="82954" bIns="41477" anchor="ctr"/>
          <a:lstStyle/>
          <a:p>
            <a:endParaRPr lang="en-US" sz="3200">
              <a:solidFill>
                <a:schemeClr val="bg1"/>
              </a:solidFill>
            </a:endParaRPr>
          </a:p>
        </p:txBody>
      </p:sp>
      <p:sp>
        <p:nvSpPr>
          <p:cNvPr id="16412" name="Rectangle 166"/>
          <p:cNvSpPr>
            <a:spLocks noChangeArrowheads="1"/>
          </p:cNvSpPr>
          <p:nvPr/>
        </p:nvSpPr>
        <p:spPr bwMode="auto">
          <a:xfrm>
            <a:off x="2155825" y="1357313"/>
            <a:ext cx="247650" cy="107950"/>
          </a:xfrm>
          <a:prstGeom prst="rect">
            <a:avLst/>
          </a:prstGeom>
          <a:gradFill rotWithShape="1">
            <a:gsLst>
              <a:gs pos="0">
                <a:srgbClr val="0070C0"/>
              </a:gs>
              <a:gs pos="100000">
                <a:srgbClr val="0042C8"/>
              </a:gs>
            </a:gsLst>
            <a:lin ang="2700000"/>
          </a:gradFill>
          <a:ln w="9525">
            <a:solidFill>
              <a:schemeClr val="tx1"/>
            </a:solidFill>
            <a:miter lim="800000"/>
            <a:headEnd/>
            <a:tailEnd/>
          </a:ln>
        </p:spPr>
        <p:txBody>
          <a:bodyPr wrap="none" lIns="82954" tIns="41477" rIns="82954" bIns="41477" anchor="ctr"/>
          <a:lstStyle/>
          <a:p>
            <a:endParaRPr lang="en-US" sz="3200">
              <a:solidFill>
                <a:schemeClr val="bg1"/>
              </a:solidFill>
            </a:endParaRPr>
          </a:p>
        </p:txBody>
      </p:sp>
      <p:sp>
        <p:nvSpPr>
          <p:cNvPr id="16413" name="Text Box 26"/>
          <p:cNvSpPr txBox="1">
            <a:spLocks noChangeArrowheads="1"/>
          </p:cNvSpPr>
          <p:nvPr/>
        </p:nvSpPr>
        <p:spPr bwMode="auto">
          <a:xfrm>
            <a:off x="128588" y="6218238"/>
            <a:ext cx="22431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7" rIns="91432" bIns="45717">
            <a:spAutoFit/>
          </a:bodyPr>
          <a:lstStyle>
            <a:lvl1pPr defTabSz="503238" eaLnBrk="0" hangingPunct="0">
              <a:defRPr>
                <a:solidFill>
                  <a:schemeClr val="tx1"/>
                </a:solidFill>
                <a:latin typeface="Arial" pitchFamily="34" charset="0"/>
                <a:cs typeface="Arial" pitchFamily="34" charset="0"/>
              </a:defRPr>
            </a:lvl1pPr>
            <a:lvl2pPr marL="742950" indent="-285750" defTabSz="503238" eaLnBrk="0" hangingPunct="0">
              <a:defRPr>
                <a:solidFill>
                  <a:schemeClr val="tx1"/>
                </a:solidFill>
                <a:latin typeface="Arial" pitchFamily="34" charset="0"/>
                <a:cs typeface="Arial" pitchFamily="34" charset="0"/>
              </a:defRPr>
            </a:lvl2pPr>
            <a:lvl3pPr marL="1143000" indent="-228600" defTabSz="503238" eaLnBrk="0" hangingPunct="0">
              <a:defRPr>
                <a:solidFill>
                  <a:schemeClr val="tx1"/>
                </a:solidFill>
                <a:latin typeface="Arial" pitchFamily="34" charset="0"/>
                <a:cs typeface="Arial" pitchFamily="34" charset="0"/>
              </a:defRPr>
            </a:lvl3pPr>
            <a:lvl4pPr marL="1600200" indent="-228600" defTabSz="503238" eaLnBrk="0" hangingPunct="0">
              <a:defRPr>
                <a:solidFill>
                  <a:schemeClr val="tx1"/>
                </a:solidFill>
                <a:latin typeface="Arial" pitchFamily="34" charset="0"/>
                <a:cs typeface="Arial" pitchFamily="34" charset="0"/>
              </a:defRPr>
            </a:lvl4pPr>
            <a:lvl5pPr marL="2057400" indent="-228600" defTabSz="503238" eaLnBrk="0" hangingPunct="0">
              <a:defRPr>
                <a:solidFill>
                  <a:schemeClr val="tx1"/>
                </a:solidFill>
                <a:latin typeface="Arial" pitchFamily="34" charset="0"/>
                <a:cs typeface="Arial" pitchFamily="34" charset="0"/>
              </a:defRPr>
            </a:lvl5pPr>
            <a:lvl6pPr marL="2514600" indent="-228600" algn="ctr" defTabSz="5032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defTabSz="5032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defTabSz="5032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defTabSz="50323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006699"/>
                </a:solidFill>
                <a:ea typeface="MS PGothic" pitchFamily="34" charset="-128"/>
              </a:rPr>
              <a:t>Full WAS Profile</a:t>
            </a:r>
            <a:endParaRPr lang="en-US" sz="1600">
              <a:solidFill>
                <a:srgbClr val="006699"/>
              </a:solidFill>
              <a:ea typeface="MS PGothic" pitchFamily="34" charset="-128"/>
            </a:endParaRPr>
          </a:p>
        </p:txBody>
      </p:sp>
      <p:sp>
        <p:nvSpPr>
          <p:cNvPr id="16414" name="Rectangle 144"/>
          <p:cNvSpPr>
            <a:spLocks noChangeArrowheads="1"/>
          </p:cNvSpPr>
          <p:nvPr/>
        </p:nvSpPr>
        <p:spPr bwMode="auto">
          <a:xfrm>
            <a:off x="147638" y="1357313"/>
            <a:ext cx="246062" cy="107950"/>
          </a:xfrm>
          <a:prstGeom prst="rect">
            <a:avLst/>
          </a:prstGeom>
          <a:gradFill rotWithShape="1">
            <a:gsLst>
              <a:gs pos="0">
                <a:srgbClr val="0070C0"/>
              </a:gs>
              <a:gs pos="100000">
                <a:srgbClr val="0042C8"/>
              </a:gs>
            </a:gsLst>
            <a:lin ang="2700000"/>
          </a:gradFill>
          <a:ln w="9525">
            <a:solidFill>
              <a:schemeClr val="tx1"/>
            </a:solidFill>
            <a:miter lim="800000"/>
            <a:headEnd/>
            <a:tailEnd/>
          </a:ln>
        </p:spPr>
        <p:txBody>
          <a:bodyPr wrap="none" lIns="82954" tIns="41477" rIns="82954" bIns="41477" anchor="ctr"/>
          <a:lstStyle/>
          <a:p>
            <a:endParaRPr lang="en-US" sz="3200">
              <a:solidFill>
                <a:schemeClr val="bg1"/>
              </a:solidFill>
            </a:endParaRPr>
          </a:p>
        </p:txBody>
      </p:sp>
      <p:sp>
        <p:nvSpPr>
          <p:cNvPr id="16415" name="Rectangle 145"/>
          <p:cNvSpPr>
            <a:spLocks noChangeArrowheads="1"/>
          </p:cNvSpPr>
          <p:nvPr/>
        </p:nvSpPr>
        <p:spPr bwMode="auto">
          <a:xfrm>
            <a:off x="554038" y="1357313"/>
            <a:ext cx="246062" cy="107950"/>
          </a:xfrm>
          <a:prstGeom prst="rect">
            <a:avLst/>
          </a:prstGeom>
          <a:gradFill rotWithShape="1">
            <a:gsLst>
              <a:gs pos="0">
                <a:srgbClr val="0070C0"/>
              </a:gs>
              <a:gs pos="100000">
                <a:srgbClr val="0042C8"/>
              </a:gs>
            </a:gsLst>
            <a:lin ang="2700000"/>
          </a:gradFill>
          <a:ln w="9525">
            <a:solidFill>
              <a:schemeClr val="tx1"/>
            </a:solidFill>
            <a:miter lim="800000"/>
            <a:headEnd/>
            <a:tailEnd/>
          </a:ln>
        </p:spPr>
        <p:txBody>
          <a:bodyPr wrap="none" lIns="82954" tIns="41477" rIns="82954" bIns="41477" anchor="ctr"/>
          <a:lstStyle/>
          <a:p>
            <a:endParaRPr lang="en-US" sz="3200">
              <a:solidFill>
                <a:schemeClr val="bg1"/>
              </a:solidFill>
            </a:endParaRPr>
          </a:p>
        </p:txBody>
      </p:sp>
      <p:sp>
        <p:nvSpPr>
          <p:cNvPr id="16416" name="Rectangle 146"/>
          <p:cNvSpPr>
            <a:spLocks noChangeArrowheads="1"/>
          </p:cNvSpPr>
          <p:nvPr/>
        </p:nvSpPr>
        <p:spPr bwMode="auto">
          <a:xfrm>
            <a:off x="963613" y="1357313"/>
            <a:ext cx="246062" cy="107950"/>
          </a:xfrm>
          <a:prstGeom prst="rect">
            <a:avLst/>
          </a:prstGeom>
          <a:gradFill rotWithShape="1">
            <a:gsLst>
              <a:gs pos="0">
                <a:srgbClr val="0070C0"/>
              </a:gs>
              <a:gs pos="100000">
                <a:srgbClr val="0042C8"/>
              </a:gs>
            </a:gsLst>
            <a:lin ang="2700000"/>
          </a:gradFill>
          <a:ln w="9525">
            <a:solidFill>
              <a:schemeClr val="tx1"/>
            </a:solidFill>
            <a:miter lim="800000"/>
            <a:headEnd/>
            <a:tailEnd/>
          </a:ln>
        </p:spPr>
        <p:txBody>
          <a:bodyPr wrap="none" lIns="82954" tIns="41477" rIns="82954" bIns="41477" anchor="ctr"/>
          <a:lstStyle/>
          <a:p>
            <a:endParaRPr lang="en-US" sz="3200">
              <a:solidFill>
                <a:schemeClr val="bg1"/>
              </a:solidFill>
            </a:endParaRPr>
          </a:p>
        </p:txBody>
      </p:sp>
      <p:sp>
        <p:nvSpPr>
          <p:cNvPr id="16417" name="Rectangle 147"/>
          <p:cNvSpPr>
            <a:spLocks noChangeArrowheads="1"/>
          </p:cNvSpPr>
          <p:nvPr/>
        </p:nvSpPr>
        <p:spPr bwMode="auto">
          <a:xfrm>
            <a:off x="1373188" y="1357313"/>
            <a:ext cx="246062" cy="107950"/>
          </a:xfrm>
          <a:prstGeom prst="rect">
            <a:avLst/>
          </a:prstGeom>
          <a:gradFill rotWithShape="1">
            <a:gsLst>
              <a:gs pos="0">
                <a:srgbClr val="0070C0"/>
              </a:gs>
              <a:gs pos="100000">
                <a:srgbClr val="0042C8"/>
              </a:gs>
            </a:gsLst>
            <a:lin ang="2700000"/>
          </a:gradFill>
          <a:ln w="9525">
            <a:solidFill>
              <a:schemeClr val="tx1"/>
            </a:solidFill>
            <a:miter lim="800000"/>
            <a:headEnd/>
            <a:tailEnd/>
          </a:ln>
        </p:spPr>
        <p:txBody>
          <a:bodyPr wrap="none" lIns="82954" tIns="41477" rIns="82954" bIns="41477" anchor="ctr"/>
          <a:lstStyle/>
          <a:p>
            <a:endParaRPr lang="en-US" sz="3200">
              <a:solidFill>
                <a:schemeClr val="bg1"/>
              </a:solidFill>
            </a:endParaRPr>
          </a:p>
        </p:txBody>
      </p:sp>
      <p:sp>
        <p:nvSpPr>
          <p:cNvPr id="16418" name="Text Box 148"/>
          <p:cNvSpPr txBox="1">
            <a:spLocks noChangeArrowheads="1"/>
          </p:cNvSpPr>
          <p:nvPr/>
        </p:nvSpPr>
        <p:spPr bwMode="auto">
          <a:xfrm>
            <a:off x="65088" y="1465263"/>
            <a:ext cx="2352675" cy="4641850"/>
          </a:xfrm>
          <a:prstGeom prst="rect">
            <a:avLst/>
          </a:prstGeom>
          <a:gradFill rotWithShape="1">
            <a:gsLst>
              <a:gs pos="0">
                <a:srgbClr val="0070C0"/>
              </a:gs>
              <a:gs pos="100000">
                <a:srgbClr val="0042C8"/>
              </a:gs>
            </a:gsLst>
            <a:lin ang="2700000"/>
          </a:gradFill>
          <a:ln w="6350">
            <a:solidFill>
              <a:schemeClr val="tx1"/>
            </a:solidFill>
            <a:miter lim="800000"/>
            <a:headEnd/>
            <a:tailEnd/>
          </a:ln>
        </p:spPr>
        <p:txBody>
          <a:bodyPr lIns="82954" tIns="41477" rIns="82954" bIns="41477"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400">
                <a:solidFill>
                  <a:schemeClr val="bg1"/>
                </a:solidFill>
              </a:rPr>
              <a:t>WAS Extensions</a:t>
            </a:r>
          </a:p>
          <a:p>
            <a:pPr eaLnBrk="1" hangingPunct="1">
              <a:spcBef>
                <a:spcPct val="50000"/>
              </a:spcBef>
            </a:pPr>
            <a:endParaRPr lang="en-US" sz="1400">
              <a:solidFill>
                <a:schemeClr val="bg1"/>
              </a:solidFill>
            </a:endParaRPr>
          </a:p>
          <a:p>
            <a:pPr eaLnBrk="1" hangingPunct="1">
              <a:spcBef>
                <a:spcPct val="50000"/>
              </a:spcBef>
            </a:pPr>
            <a:endParaRPr lang="en-US" sz="1400">
              <a:solidFill>
                <a:schemeClr val="bg1"/>
              </a:solidFill>
            </a:endParaRPr>
          </a:p>
          <a:p>
            <a:pPr eaLnBrk="1" hangingPunct="1">
              <a:spcBef>
                <a:spcPct val="50000"/>
              </a:spcBef>
            </a:pPr>
            <a:endParaRPr lang="en-US" sz="1400">
              <a:solidFill>
                <a:schemeClr val="bg1"/>
              </a:solidFill>
            </a:endParaRPr>
          </a:p>
          <a:p>
            <a:pPr eaLnBrk="1" hangingPunct="1">
              <a:spcBef>
                <a:spcPct val="50000"/>
              </a:spcBef>
            </a:pPr>
            <a:r>
              <a:rPr lang="en-US" sz="1400">
                <a:solidFill>
                  <a:schemeClr val="bg1"/>
                </a:solidFill>
              </a:rPr>
              <a:t>Java EE Support</a:t>
            </a:r>
          </a:p>
        </p:txBody>
      </p:sp>
      <p:sp>
        <p:nvSpPr>
          <p:cNvPr id="16419" name="Text Box 168"/>
          <p:cNvSpPr txBox="1">
            <a:spLocks noChangeArrowheads="1"/>
          </p:cNvSpPr>
          <p:nvPr/>
        </p:nvSpPr>
        <p:spPr bwMode="auto">
          <a:xfrm>
            <a:off x="65088" y="4802188"/>
            <a:ext cx="2352675" cy="1306512"/>
          </a:xfrm>
          <a:prstGeom prst="rect">
            <a:avLst/>
          </a:prstGeom>
          <a:gradFill rotWithShape="0">
            <a:gsLst>
              <a:gs pos="0">
                <a:srgbClr val="009900"/>
              </a:gs>
              <a:gs pos="100000">
                <a:srgbClr val="007400"/>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82954" tIns="41477" rIns="82954" bIns="41477"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400">
                <a:solidFill>
                  <a:schemeClr val="bg1"/>
                </a:solidFill>
              </a:rPr>
              <a:t>Runtime Services</a:t>
            </a:r>
          </a:p>
          <a:p>
            <a:pPr eaLnBrk="1" hangingPunct="1">
              <a:spcBef>
                <a:spcPct val="50000"/>
              </a:spcBef>
            </a:pPr>
            <a:r>
              <a:rPr lang="en-US" sz="1400">
                <a:solidFill>
                  <a:schemeClr val="bg1"/>
                </a:solidFill>
              </a:rPr>
              <a:t>&amp;</a:t>
            </a:r>
          </a:p>
          <a:p>
            <a:pPr eaLnBrk="1" hangingPunct="1">
              <a:spcBef>
                <a:spcPct val="50000"/>
              </a:spcBef>
            </a:pPr>
            <a:r>
              <a:rPr lang="en-US" sz="1400">
                <a:solidFill>
                  <a:schemeClr val="bg1"/>
                </a:solidFill>
              </a:rPr>
              <a:t>Config Model</a:t>
            </a:r>
          </a:p>
        </p:txBody>
      </p:sp>
      <p:sp>
        <p:nvSpPr>
          <p:cNvPr id="16420" name="Line 169"/>
          <p:cNvSpPr>
            <a:spLocks noChangeShapeType="1"/>
          </p:cNvSpPr>
          <p:nvPr/>
        </p:nvSpPr>
        <p:spPr bwMode="auto">
          <a:xfrm flipH="1">
            <a:off x="93663" y="4802188"/>
            <a:ext cx="23241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lIns="82954" tIns="41477" rIns="82954" bIns="41477"/>
          <a:lstStyle/>
          <a:p>
            <a:endParaRPr lang="en-US"/>
          </a:p>
        </p:txBody>
      </p:sp>
      <p:sp>
        <p:nvSpPr>
          <p:cNvPr id="16421" name="Line 170"/>
          <p:cNvSpPr>
            <a:spLocks noChangeShapeType="1"/>
          </p:cNvSpPr>
          <p:nvPr/>
        </p:nvSpPr>
        <p:spPr bwMode="auto">
          <a:xfrm>
            <a:off x="65088" y="3530600"/>
            <a:ext cx="2352675"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lIns="82954" tIns="41477" rIns="82954" bIns="41477"/>
          <a:lstStyle/>
          <a:p>
            <a:endParaRPr lang="en-US"/>
          </a:p>
        </p:txBody>
      </p:sp>
      <p:sp>
        <p:nvSpPr>
          <p:cNvPr id="16422" name="Line 173"/>
          <p:cNvSpPr>
            <a:spLocks noChangeShapeType="1"/>
          </p:cNvSpPr>
          <p:nvPr/>
        </p:nvSpPr>
        <p:spPr bwMode="auto">
          <a:xfrm>
            <a:off x="227013" y="4802188"/>
            <a:ext cx="360362" cy="0"/>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lIns="82954" tIns="41477" rIns="82954" bIns="41477"/>
          <a:lstStyle/>
          <a:p>
            <a:endParaRPr lang="en-US"/>
          </a:p>
        </p:txBody>
      </p:sp>
      <p:sp>
        <p:nvSpPr>
          <p:cNvPr id="16423" name="Rectangle 2"/>
          <p:cNvSpPr>
            <a:spLocks noChangeArrowheads="1"/>
          </p:cNvSpPr>
          <p:nvPr/>
        </p:nvSpPr>
        <p:spPr bwMode="auto">
          <a:xfrm>
            <a:off x="4016375" y="6170613"/>
            <a:ext cx="338455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7" rIns="91432" bIns="45717" anchor="ctr"/>
          <a:lstStyle/>
          <a:p>
            <a:pPr algn="l"/>
            <a:r>
              <a:rPr lang="en-GB" sz="1600" b="1">
                <a:solidFill>
                  <a:srgbClr val="006699"/>
                </a:solidFill>
              </a:rPr>
              <a:t>WAS v8.5 Liberty Profile</a:t>
            </a:r>
            <a:endParaRPr lang="en-US" sz="1600" b="1">
              <a:solidFill>
                <a:srgbClr val="006699"/>
              </a:solidFill>
            </a:endParaRPr>
          </a:p>
        </p:txBody>
      </p:sp>
      <p:sp>
        <p:nvSpPr>
          <p:cNvPr id="16424" name="Title 1"/>
          <p:cNvSpPr>
            <a:spLocks noGrp="1"/>
          </p:cNvSpPr>
          <p:nvPr>
            <p:ph type="title"/>
          </p:nvPr>
        </p:nvSpPr>
        <p:spPr bwMode="auto">
          <a:xfrm>
            <a:off x="3716338" y="1417638"/>
            <a:ext cx="3960812" cy="1362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2000" smtClean="0"/>
              <a:t>Highly Composable Runtime Based on ‘Features’</a:t>
            </a:r>
          </a:p>
        </p:txBody>
      </p:sp>
      <p:sp>
        <p:nvSpPr>
          <p:cNvPr id="163" name="Rounded Rectangle 162"/>
          <p:cNvSpPr/>
          <p:nvPr/>
        </p:nvSpPr>
        <p:spPr>
          <a:xfrm>
            <a:off x="869950" y="838200"/>
            <a:ext cx="7969250" cy="533400"/>
          </a:xfrm>
          <a:prstGeom prst="roundRect">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i="1" dirty="0">
                <a:solidFill>
                  <a:srgbClr val="0070C0"/>
                </a:solidFill>
              </a:rPr>
              <a:t>WAS v8.5.5 delivers programming model and qualities of service enhancements to the Liberty profile, expanding the scope of Liberty based applications and deployment</a:t>
            </a:r>
          </a:p>
        </p:txBody>
      </p:sp>
    </p:spTree>
    <p:extLst>
      <p:ext uri="{BB962C8B-B14F-4D97-AF65-F5344CB8AC3E}">
        <p14:creationId xmlns:p14="http://schemas.microsoft.com/office/powerpoint/2010/main" val="3793676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7"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anim calcmode="lin" valueType="num">
                                      <p:cBhvr>
                                        <p:cTn id="29" dur="500" fill="hold"/>
                                        <p:tgtEl>
                                          <p:spTgt spid="7"/>
                                        </p:tgtEl>
                                        <p:attrNameLst>
                                          <p:attrName>ppt_x</p:attrName>
                                        </p:attrNameLst>
                                      </p:cBhvr>
                                      <p:tavLst>
                                        <p:tav tm="0">
                                          <p:val>
                                            <p:strVal val="#ppt_x"/>
                                          </p:val>
                                        </p:tav>
                                        <p:tav tm="100000">
                                          <p:val>
                                            <p:strVal val="#ppt_x"/>
                                          </p:val>
                                        </p:tav>
                                      </p:tavLst>
                                    </p:anim>
                                    <p:anim calcmode="lin" valueType="num">
                                      <p:cBhvr>
                                        <p:cTn id="30"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anim calcmode="lin" valueType="num">
                                      <p:cBhvr>
                                        <p:cTn id="36" dur="500" fill="hold"/>
                                        <p:tgtEl>
                                          <p:spTgt spid="10"/>
                                        </p:tgtEl>
                                        <p:attrNameLst>
                                          <p:attrName>ppt_x</p:attrName>
                                        </p:attrNameLst>
                                      </p:cBhvr>
                                      <p:tavLst>
                                        <p:tav tm="0">
                                          <p:val>
                                            <p:strVal val="#ppt_x"/>
                                          </p:val>
                                        </p:tav>
                                        <p:tav tm="100000">
                                          <p:val>
                                            <p:strVal val="#ppt_x"/>
                                          </p:val>
                                        </p:tav>
                                      </p:tavLst>
                                    </p:anim>
                                    <p:anim calcmode="lin" valueType="num">
                                      <p:cBhvr>
                                        <p:cTn id="37" dur="500" fill="hold"/>
                                        <p:tgtEl>
                                          <p:spTgt spid="10"/>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anim calcmode="lin" valueType="num">
                                      <p:cBhvr>
                                        <p:cTn id="41" dur="500" fill="hold"/>
                                        <p:tgtEl>
                                          <p:spTgt spid="9"/>
                                        </p:tgtEl>
                                        <p:attrNameLst>
                                          <p:attrName>ppt_x</p:attrName>
                                        </p:attrNameLst>
                                      </p:cBhvr>
                                      <p:tavLst>
                                        <p:tav tm="0">
                                          <p:val>
                                            <p:strVal val="#ppt_x"/>
                                          </p:val>
                                        </p:tav>
                                        <p:tav tm="100000">
                                          <p:val>
                                            <p:strVal val="#ppt_x"/>
                                          </p:val>
                                        </p:tav>
                                      </p:tavLst>
                                    </p:anim>
                                    <p:anim calcmode="lin" valueType="num">
                                      <p:cBhvr>
                                        <p:cTn id="42" dur="500" fill="hold"/>
                                        <p:tgtEl>
                                          <p:spTgt spid="9"/>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anim calcmode="lin" valueType="num">
                                      <p:cBhvr>
                                        <p:cTn id="46" dur="500" fill="hold"/>
                                        <p:tgtEl>
                                          <p:spTgt spid="11"/>
                                        </p:tgtEl>
                                        <p:attrNameLst>
                                          <p:attrName>ppt_x</p:attrName>
                                        </p:attrNameLst>
                                      </p:cBhvr>
                                      <p:tavLst>
                                        <p:tav tm="0">
                                          <p:val>
                                            <p:strVal val="#ppt_x"/>
                                          </p:val>
                                        </p:tav>
                                        <p:tav tm="100000">
                                          <p:val>
                                            <p:strVal val="#ppt_x"/>
                                          </p:val>
                                        </p:tav>
                                      </p:tavLst>
                                    </p:anim>
                                    <p:anim calcmode="lin" valueType="num">
                                      <p:cBhvr>
                                        <p:cTn id="47" dur="500" fill="hold"/>
                                        <p:tgtEl>
                                          <p:spTgt spid="11"/>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strVal val="#ppt_x"/>
                                          </p:val>
                                        </p:tav>
                                        <p:tav tm="100000">
                                          <p:val>
                                            <p:strVal val="#ppt_x"/>
                                          </p:val>
                                        </p:tav>
                                      </p:tavLst>
                                    </p:anim>
                                    <p:anim calcmode="lin" valueType="num">
                                      <p:cBhvr>
                                        <p:cTn id="52" dur="500" fill="hold"/>
                                        <p:tgtEl>
                                          <p:spTgt spid="12"/>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anim calcmode="lin" valueType="num">
                                      <p:cBhvr>
                                        <p:cTn id="56" dur="500" fill="hold"/>
                                        <p:tgtEl>
                                          <p:spTgt spid="16"/>
                                        </p:tgtEl>
                                        <p:attrNameLst>
                                          <p:attrName>ppt_x</p:attrName>
                                        </p:attrNameLst>
                                      </p:cBhvr>
                                      <p:tavLst>
                                        <p:tav tm="0">
                                          <p:val>
                                            <p:strVal val="#ppt_x"/>
                                          </p:val>
                                        </p:tav>
                                        <p:tav tm="100000">
                                          <p:val>
                                            <p:strVal val="#ppt_x"/>
                                          </p:val>
                                        </p:tav>
                                      </p:tavLst>
                                    </p:anim>
                                    <p:anim calcmode="lin" valueType="num">
                                      <p:cBhvr>
                                        <p:cTn id="57" dur="5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anim calcmode="lin" valueType="num">
                                      <p:cBhvr>
                                        <p:cTn id="61" dur="500" fill="hold"/>
                                        <p:tgtEl>
                                          <p:spTgt spid="13"/>
                                        </p:tgtEl>
                                        <p:attrNameLst>
                                          <p:attrName>ppt_x</p:attrName>
                                        </p:attrNameLst>
                                      </p:cBhvr>
                                      <p:tavLst>
                                        <p:tav tm="0">
                                          <p:val>
                                            <p:strVal val="#ppt_x"/>
                                          </p:val>
                                        </p:tav>
                                        <p:tav tm="100000">
                                          <p:val>
                                            <p:strVal val="#ppt_x"/>
                                          </p:val>
                                        </p:tav>
                                      </p:tavLst>
                                    </p:anim>
                                    <p:anim calcmode="lin" valueType="num">
                                      <p:cBhvr>
                                        <p:cTn id="62" dur="500" fill="hold"/>
                                        <p:tgtEl>
                                          <p:spTgt spid="13"/>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anim calcmode="lin" valueType="num">
                                      <p:cBhvr>
                                        <p:cTn id="66" dur="500" fill="hold"/>
                                        <p:tgtEl>
                                          <p:spTgt spid="8"/>
                                        </p:tgtEl>
                                        <p:attrNameLst>
                                          <p:attrName>ppt_x</p:attrName>
                                        </p:attrNameLst>
                                      </p:cBhvr>
                                      <p:tavLst>
                                        <p:tav tm="0">
                                          <p:val>
                                            <p:strVal val="#ppt_x"/>
                                          </p:val>
                                        </p:tav>
                                        <p:tav tm="100000">
                                          <p:val>
                                            <p:strVal val="#ppt_x"/>
                                          </p:val>
                                        </p:tav>
                                      </p:tavLst>
                                    </p:anim>
                                    <p:anim calcmode="lin" valueType="num">
                                      <p:cBhvr>
                                        <p:cTn id="67" dur="500" fill="hold"/>
                                        <p:tgtEl>
                                          <p:spTgt spid="8"/>
                                        </p:tgtEl>
                                        <p:attrNameLst>
                                          <p:attrName>ppt_y</p:attrName>
                                        </p:attrNameLst>
                                      </p:cBhvr>
                                      <p:tavLst>
                                        <p:tav tm="0">
                                          <p:val>
                                            <p:strVal val="#ppt_y-.1"/>
                                          </p:val>
                                        </p:tav>
                                        <p:tav tm="100000">
                                          <p:val>
                                            <p:strVal val="#ppt_y"/>
                                          </p:val>
                                        </p:tav>
                                      </p:tavLst>
                                    </p:anim>
                                  </p:childTnLst>
                                </p:cTn>
                              </p:par>
                              <p:par>
                                <p:cTn id="68" presetID="47" presetClass="entr" presetSubtype="0" fill="hold"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anim calcmode="lin" valueType="num">
                                      <p:cBhvr>
                                        <p:cTn id="71" dur="500" fill="hold"/>
                                        <p:tgtEl>
                                          <p:spTgt spid="14"/>
                                        </p:tgtEl>
                                        <p:attrNameLst>
                                          <p:attrName>ppt_x</p:attrName>
                                        </p:attrNameLst>
                                      </p:cBhvr>
                                      <p:tavLst>
                                        <p:tav tm="0">
                                          <p:val>
                                            <p:strVal val="#ppt_x"/>
                                          </p:val>
                                        </p:tav>
                                        <p:tav tm="100000">
                                          <p:val>
                                            <p:strVal val="#ppt_x"/>
                                          </p:val>
                                        </p:tav>
                                      </p:tavLst>
                                    </p:anim>
                                    <p:anim calcmode="lin" valueType="num">
                                      <p:cBhvr>
                                        <p:cTn id="72" dur="500" fill="hold"/>
                                        <p:tgtEl>
                                          <p:spTgt spid="14"/>
                                        </p:tgtEl>
                                        <p:attrNameLst>
                                          <p:attrName>ppt_y</p:attrName>
                                        </p:attrNameLst>
                                      </p:cBhvr>
                                      <p:tavLst>
                                        <p:tav tm="0">
                                          <p:val>
                                            <p:strVal val="#ppt_y-.1"/>
                                          </p:val>
                                        </p:tav>
                                        <p:tav tm="100000">
                                          <p:val>
                                            <p:strVal val="#ppt_y"/>
                                          </p:val>
                                        </p:tav>
                                      </p:tavLst>
                                    </p:anim>
                                  </p:childTnLst>
                                </p:cTn>
                              </p:par>
                              <p:par>
                                <p:cTn id="73" presetID="47" presetClass="entr" presetSubtype="0" fill="hold" nodeType="with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anim calcmode="lin" valueType="num">
                                      <p:cBhvr>
                                        <p:cTn id="76" dur="500" fill="hold"/>
                                        <p:tgtEl>
                                          <p:spTgt spid="18"/>
                                        </p:tgtEl>
                                        <p:attrNameLst>
                                          <p:attrName>ppt_x</p:attrName>
                                        </p:attrNameLst>
                                      </p:cBhvr>
                                      <p:tavLst>
                                        <p:tav tm="0">
                                          <p:val>
                                            <p:strVal val="#ppt_x"/>
                                          </p:val>
                                        </p:tav>
                                        <p:tav tm="100000">
                                          <p:val>
                                            <p:strVal val="#ppt_x"/>
                                          </p:val>
                                        </p:tav>
                                      </p:tavLst>
                                    </p:anim>
                                    <p:anim calcmode="lin" valueType="num">
                                      <p:cBhvr>
                                        <p:cTn id="77" dur="500" fill="hold"/>
                                        <p:tgtEl>
                                          <p:spTgt spid="18"/>
                                        </p:tgtEl>
                                        <p:attrNameLst>
                                          <p:attrName>ppt_y</p:attrName>
                                        </p:attrNameLst>
                                      </p:cBhvr>
                                      <p:tavLst>
                                        <p:tav tm="0">
                                          <p:val>
                                            <p:strVal val="#ppt_y-.1"/>
                                          </p:val>
                                        </p:tav>
                                        <p:tav tm="100000">
                                          <p:val>
                                            <p:strVal val="#ppt_y"/>
                                          </p:val>
                                        </p:tav>
                                      </p:tavLst>
                                    </p:anim>
                                  </p:childTnLst>
                                </p:cTn>
                              </p:par>
                              <p:par>
                                <p:cTn id="78" presetID="47" presetClass="entr" presetSubtype="0" fill="hold"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500"/>
                                        <p:tgtEl>
                                          <p:spTgt spid="17"/>
                                        </p:tgtEl>
                                      </p:cBhvr>
                                    </p:animEffect>
                                    <p:anim calcmode="lin" valueType="num">
                                      <p:cBhvr>
                                        <p:cTn id="81" dur="500" fill="hold"/>
                                        <p:tgtEl>
                                          <p:spTgt spid="17"/>
                                        </p:tgtEl>
                                        <p:attrNameLst>
                                          <p:attrName>ppt_x</p:attrName>
                                        </p:attrNameLst>
                                      </p:cBhvr>
                                      <p:tavLst>
                                        <p:tav tm="0">
                                          <p:val>
                                            <p:strVal val="#ppt_x"/>
                                          </p:val>
                                        </p:tav>
                                        <p:tav tm="100000">
                                          <p:val>
                                            <p:strVal val="#ppt_x"/>
                                          </p:val>
                                        </p:tav>
                                      </p:tavLst>
                                    </p:anim>
                                    <p:anim calcmode="lin" valueType="num">
                                      <p:cBhvr>
                                        <p:cTn id="82" dur="500" fill="hold"/>
                                        <p:tgtEl>
                                          <p:spTgt spid="17"/>
                                        </p:tgtEl>
                                        <p:attrNameLst>
                                          <p:attrName>ppt_y</p:attrName>
                                        </p:attrNameLst>
                                      </p:cBhvr>
                                      <p:tavLst>
                                        <p:tav tm="0">
                                          <p:val>
                                            <p:strVal val="#ppt_y-.1"/>
                                          </p:val>
                                        </p:tav>
                                        <p:tav tm="100000">
                                          <p:val>
                                            <p:strVal val="#ppt_y"/>
                                          </p:val>
                                        </p:tav>
                                      </p:tavLst>
                                    </p:anim>
                                  </p:childTnLst>
                                </p:cTn>
                              </p:par>
                              <p:par>
                                <p:cTn id="83" presetID="47" presetClass="entr" presetSubtype="0"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500"/>
                                        <p:tgtEl>
                                          <p:spTgt spid="19"/>
                                        </p:tgtEl>
                                      </p:cBhvr>
                                    </p:animEffect>
                                    <p:anim calcmode="lin" valueType="num">
                                      <p:cBhvr>
                                        <p:cTn id="86" dur="500" fill="hold"/>
                                        <p:tgtEl>
                                          <p:spTgt spid="19"/>
                                        </p:tgtEl>
                                        <p:attrNameLst>
                                          <p:attrName>ppt_x</p:attrName>
                                        </p:attrNameLst>
                                      </p:cBhvr>
                                      <p:tavLst>
                                        <p:tav tm="0">
                                          <p:val>
                                            <p:strVal val="#ppt_x"/>
                                          </p:val>
                                        </p:tav>
                                        <p:tav tm="100000">
                                          <p:val>
                                            <p:strVal val="#ppt_x"/>
                                          </p:val>
                                        </p:tav>
                                      </p:tavLst>
                                    </p:anim>
                                    <p:anim calcmode="lin" valueType="num">
                                      <p:cBhvr>
                                        <p:cTn id="87" dur="500" fill="hold"/>
                                        <p:tgtEl>
                                          <p:spTgt spid="19"/>
                                        </p:tgtEl>
                                        <p:attrNameLst>
                                          <p:attrName>ppt_y</p:attrName>
                                        </p:attrNameLst>
                                      </p:cBhvr>
                                      <p:tavLst>
                                        <p:tav tm="0">
                                          <p:val>
                                            <p:strVal val="#ppt_y-.1"/>
                                          </p:val>
                                        </p:tav>
                                        <p:tav tm="100000">
                                          <p:val>
                                            <p:strVal val="#ppt_y"/>
                                          </p:val>
                                        </p:tav>
                                      </p:tavLst>
                                    </p:anim>
                                  </p:childTnLst>
                                </p:cTn>
                              </p:par>
                              <p:par>
                                <p:cTn id="88" presetID="47" presetClass="entr" presetSubtype="0" fill="hold" nodeType="with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500"/>
                                        <p:tgtEl>
                                          <p:spTgt spid="20"/>
                                        </p:tgtEl>
                                      </p:cBhvr>
                                    </p:animEffect>
                                    <p:anim calcmode="lin" valueType="num">
                                      <p:cBhvr>
                                        <p:cTn id="91" dur="500" fill="hold"/>
                                        <p:tgtEl>
                                          <p:spTgt spid="20"/>
                                        </p:tgtEl>
                                        <p:attrNameLst>
                                          <p:attrName>ppt_x</p:attrName>
                                        </p:attrNameLst>
                                      </p:cBhvr>
                                      <p:tavLst>
                                        <p:tav tm="0">
                                          <p:val>
                                            <p:strVal val="#ppt_x"/>
                                          </p:val>
                                        </p:tav>
                                        <p:tav tm="100000">
                                          <p:val>
                                            <p:strVal val="#ppt_x"/>
                                          </p:val>
                                        </p:tav>
                                      </p:tavLst>
                                    </p:anim>
                                    <p:anim calcmode="lin" valueType="num">
                                      <p:cBhvr>
                                        <p:cTn id="92" dur="500" fill="hold"/>
                                        <p:tgtEl>
                                          <p:spTgt spid="20"/>
                                        </p:tgtEl>
                                        <p:attrNameLst>
                                          <p:attrName>ppt_y</p:attrName>
                                        </p:attrNameLst>
                                      </p:cBhvr>
                                      <p:tavLst>
                                        <p:tav tm="0">
                                          <p:val>
                                            <p:strVal val="#ppt_y-.1"/>
                                          </p:val>
                                        </p:tav>
                                        <p:tav tm="100000">
                                          <p:val>
                                            <p:strVal val="#ppt_y"/>
                                          </p:val>
                                        </p:tav>
                                      </p:tavLst>
                                    </p:anim>
                                  </p:childTnLst>
                                </p:cTn>
                              </p:par>
                              <p:par>
                                <p:cTn id="93" presetID="47"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500"/>
                                        <p:tgtEl>
                                          <p:spTgt spid="15"/>
                                        </p:tgtEl>
                                      </p:cBhvr>
                                    </p:animEffect>
                                    <p:anim calcmode="lin" valueType="num">
                                      <p:cBhvr>
                                        <p:cTn id="96" dur="500" fill="hold"/>
                                        <p:tgtEl>
                                          <p:spTgt spid="15"/>
                                        </p:tgtEl>
                                        <p:attrNameLst>
                                          <p:attrName>ppt_x</p:attrName>
                                        </p:attrNameLst>
                                      </p:cBhvr>
                                      <p:tavLst>
                                        <p:tav tm="0">
                                          <p:val>
                                            <p:strVal val="#ppt_x"/>
                                          </p:val>
                                        </p:tav>
                                        <p:tav tm="100000">
                                          <p:val>
                                            <p:strVal val="#ppt_x"/>
                                          </p:val>
                                        </p:tav>
                                      </p:tavLst>
                                    </p:anim>
                                    <p:anim calcmode="lin" valueType="num">
                                      <p:cBhvr>
                                        <p:cTn id="97" dur="500" fill="hold"/>
                                        <p:tgtEl>
                                          <p:spTgt spid="15"/>
                                        </p:tgtEl>
                                        <p:attrNameLst>
                                          <p:attrName>ppt_y</p:attrName>
                                        </p:attrNameLst>
                                      </p:cBhvr>
                                      <p:tavLst>
                                        <p:tav tm="0">
                                          <p:val>
                                            <p:strVal val="#ppt_y-.1"/>
                                          </p:val>
                                        </p:tav>
                                        <p:tav tm="100000">
                                          <p:val>
                                            <p:strVal val="#ppt_y"/>
                                          </p:val>
                                        </p:tav>
                                      </p:tavLst>
                                    </p:anim>
                                  </p:childTnLst>
                                </p:cTn>
                              </p:par>
                              <p:par>
                                <p:cTn id="98" presetID="47" presetClass="entr" presetSubtype="0" fill="hold" nodeType="with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fade">
                                      <p:cBhvr>
                                        <p:cTn id="100" dur="500"/>
                                        <p:tgtEl>
                                          <p:spTgt spid="23"/>
                                        </p:tgtEl>
                                      </p:cBhvr>
                                    </p:animEffect>
                                    <p:anim calcmode="lin" valueType="num">
                                      <p:cBhvr>
                                        <p:cTn id="101" dur="500" fill="hold"/>
                                        <p:tgtEl>
                                          <p:spTgt spid="23"/>
                                        </p:tgtEl>
                                        <p:attrNameLst>
                                          <p:attrName>ppt_x</p:attrName>
                                        </p:attrNameLst>
                                      </p:cBhvr>
                                      <p:tavLst>
                                        <p:tav tm="0">
                                          <p:val>
                                            <p:strVal val="#ppt_x"/>
                                          </p:val>
                                        </p:tav>
                                        <p:tav tm="100000">
                                          <p:val>
                                            <p:strVal val="#ppt_x"/>
                                          </p:val>
                                        </p:tav>
                                      </p:tavLst>
                                    </p:anim>
                                    <p:anim calcmode="lin" valueType="num">
                                      <p:cBhvr>
                                        <p:cTn id="102" dur="500" fill="hold"/>
                                        <p:tgtEl>
                                          <p:spTgt spid="23"/>
                                        </p:tgtEl>
                                        <p:attrNameLst>
                                          <p:attrName>ppt_y</p:attrName>
                                        </p:attrNameLst>
                                      </p:cBhvr>
                                      <p:tavLst>
                                        <p:tav tm="0">
                                          <p:val>
                                            <p:strVal val="#ppt_y-.1"/>
                                          </p:val>
                                        </p:tav>
                                        <p:tav tm="100000">
                                          <p:val>
                                            <p:strVal val="#ppt_y"/>
                                          </p:val>
                                        </p:tav>
                                      </p:tavLst>
                                    </p:anim>
                                  </p:childTnLst>
                                </p:cTn>
                              </p:par>
                              <p:par>
                                <p:cTn id="103" presetID="47" presetClass="entr" presetSubtype="0" fill="hold" nodeType="with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fade">
                                      <p:cBhvr>
                                        <p:cTn id="105" dur="500"/>
                                        <p:tgtEl>
                                          <p:spTgt spid="21"/>
                                        </p:tgtEl>
                                      </p:cBhvr>
                                    </p:animEffect>
                                    <p:anim calcmode="lin" valueType="num">
                                      <p:cBhvr>
                                        <p:cTn id="106" dur="500" fill="hold"/>
                                        <p:tgtEl>
                                          <p:spTgt spid="21"/>
                                        </p:tgtEl>
                                        <p:attrNameLst>
                                          <p:attrName>ppt_x</p:attrName>
                                        </p:attrNameLst>
                                      </p:cBhvr>
                                      <p:tavLst>
                                        <p:tav tm="0">
                                          <p:val>
                                            <p:strVal val="#ppt_x"/>
                                          </p:val>
                                        </p:tav>
                                        <p:tav tm="100000">
                                          <p:val>
                                            <p:strVal val="#ppt_x"/>
                                          </p:val>
                                        </p:tav>
                                      </p:tavLst>
                                    </p:anim>
                                    <p:anim calcmode="lin" valueType="num">
                                      <p:cBhvr>
                                        <p:cTn id="107"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47" presetClass="entr" presetSubtype="0" fill="hold" nodeType="clickEffect">
                                  <p:stCondLst>
                                    <p:cond delay="0"/>
                                  </p:stCondLst>
                                  <p:childTnLst>
                                    <p:set>
                                      <p:cBhvr>
                                        <p:cTn id="111" dur="1" fill="hold">
                                          <p:stCondLst>
                                            <p:cond delay="0"/>
                                          </p:stCondLst>
                                        </p:cTn>
                                        <p:tgtEl>
                                          <p:spTgt spid="22"/>
                                        </p:tgtEl>
                                        <p:attrNameLst>
                                          <p:attrName>style.visibility</p:attrName>
                                        </p:attrNameLst>
                                      </p:cBhvr>
                                      <p:to>
                                        <p:strVal val="visible"/>
                                      </p:to>
                                    </p:set>
                                    <p:animEffect transition="in" filter="fade">
                                      <p:cBhvr>
                                        <p:cTn id="112" dur="500"/>
                                        <p:tgtEl>
                                          <p:spTgt spid="22"/>
                                        </p:tgtEl>
                                      </p:cBhvr>
                                    </p:animEffect>
                                    <p:anim calcmode="lin" valueType="num">
                                      <p:cBhvr>
                                        <p:cTn id="113" dur="500" fill="hold"/>
                                        <p:tgtEl>
                                          <p:spTgt spid="22"/>
                                        </p:tgtEl>
                                        <p:attrNameLst>
                                          <p:attrName>ppt_x</p:attrName>
                                        </p:attrNameLst>
                                      </p:cBhvr>
                                      <p:tavLst>
                                        <p:tav tm="0">
                                          <p:val>
                                            <p:strVal val="#ppt_x"/>
                                          </p:val>
                                        </p:tav>
                                        <p:tav tm="100000">
                                          <p:val>
                                            <p:strVal val="#ppt_x"/>
                                          </p:val>
                                        </p:tav>
                                      </p:tavLst>
                                    </p:anim>
                                    <p:anim calcmode="lin" valueType="num">
                                      <p:cBhvr>
                                        <p:cTn id="114" dur="500" fill="hold"/>
                                        <p:tgtEl>
                                          <p:spTgt spid="22"/>
                                        </p:tgtEl>
                                        <p:attrNameLst>
                                          <p:attrName>ppt_y</p:attrName>
                                        </p:attrNameLst>
                                      </p:cBhvr>
                                      <p:tavLst>
                                        <p:tav tm="0">
                                          <p:val>
                                            <p:strVal val="#ppt_y-.1"/>
                                          </p:val>
                                        </p:tav>
                                        <p:tav tm="100000">
                                          <p:val>
                                            <p:strVal val="#ppt_y"/>
                                          </p:val>
                                        </p:tav>
                                      </p:tavLst>
                                    </p:anim>
                                  </p:childTnLst>
                                </p:cTn>
                              </p:par>
                              <p:par>
                                <p:cTn id="115" presetID="47" presetClass="entr" presetSubtype="0" fill="hold" nodeType="withEffect">
                                  <p:stCondLst>
                                    <p:cond delay="0"/>
                                  </p:stCondLst>
                                  <p:childTnLst>
                                    <p:set>
                                      <p:cBhvr>
                                        <p:cTn id="116" dur="1" fill="hold">
                                          <p:stCondLst>
                                            <p:cond delay="0"/>
                                          </p:stCondLst>
                                        </p:cTn>
                                        <p:tgtEl>
                                          <p:spTgt spid="24"/>
                                        </p:tgtEl>
                                        <p:attrNameLst>
                                          <p:attrName>style.visibility</p:attrName>
                                        </p:attrNameLst>
                                      </p:cBhvr>
                                      <p:to>
                                        <p:strVal val="visible"/>
                                      </p:to>
                                    </p:set>
                                    <p:animEffect transition="in" filter="fade">
                                      <p:cBhvr>
                                        <p:cTn id="117" dur="500"/>
                                        <p:tgtEl>
                                          <p:spTgt spid="24"/>
                                        </p:tgtEl>
                                      </p:cBhvr>
                                    </p:animEffect>
                                    <p:anim calcmode="lin" valueType="num">
                                      <p:cBhvr>
                                        <p:cTn id="118" dur="500" fill="hold"/>
                                        <p:tgtEl>
                                          <p:spTgt spid="24"/>
                                        </p:tgtEl>
                                        <p:attrNameLst>
                                          <p:attrName>ppt_x</p:attrName>
                                        </p:attrNameLst>
                                      </p:cBhvr>
                                      <p:tavLst>
                                        <p:tav tm="0">
                                          <p:val>
                                            <p:strVal val="#ppt_x"/>
                                          </p:val>
                                        </p:tav>
                                        <p:tav tm="100000">
                                          <p:val>
                                            <p:strVal val="#ppt_x"/>
                                          </p:val>
                                        </p:tav>
                                      </p:tavLst>
                                    </p:anim>
                                    <p:anim calcmode="lin" valueType="num">
                                      <p:cBhvr>
                                        <p:cTn id="119" dur="500" fill="hold"/>
                                        <p:tgtEl>
                                          <p:spTgt spid="24"/>
                                        </p:tgtEl>
                                        <p:attrNameLst>
                                          <p:attrName>ppt_y</p:attrName>
                                        </p:attrNameLst>
                                      </p:cBhvr>
                                      <p:tavLst>
                                        <p:tav tm="0">
                                          <p:val>
                                            <p:strVal val="#ppt_y-.1"/>
                                          </p:val>
                                        </p:tav>
                                        <p:tav tm="100000">
                                          <p:val>
                                            <p:strVal val="#ppt_y"/>
                                          </p:val>
                                        </p:tav>
                                      </p:tavLst>
                                    </p:anim>
                                  </p:childTnLst>
                                </p:cTn>
                              </p:par>
                              <p:par>
                                <p:cTn id="120" presetID="47" presetClass="entr" presetSubtype="0" fill="hold" nodeType="withEffect">
                                  <p:stCondLst>
                                    <p:cond delay="0"/>
                                  </p:stCondLst>
                                  <p:childTnLst>
                                    <p:set>
                                      <p:cBhvr>
                                        <p:cTn id="121" dur="1" fill="hold">
                                          <p:stCondLst>
                                            <p:cond delay="0"/>
                                          </p:stCondLst>
                                        </p:cTn>
                                        <p:tgtEl>
                                          <p:spTgt spid="25"/>
                                        </p:tgtEl>
                                        <p:attrNameLst>
                                          <p:attrName>style.visibility</p:attrName>
                                        </p:attrNameLst>
                                      </p:cBhvr>
                                      <p:to>
                                        <p:strVal val="visible"/>
                                      </p:to>
                                    </p:set>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strVal val="#ppt_x"/>
                                          </p:val>
                                        </p:tav>
                                        <p:tav tm="100000">
                                          <p:val>
                                            <p:strVal val="#ppt_x"/>
                                          </p:val>
                                        </p:tav>
                                      </p:tavLst>
                                    </p:anim>
                                    <p:anim calcmode="lin" valueType="num">
                                      <p:cBhvr>
                                        <p:cTn id="124"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ight Arrow 15"/>
          <p:cNvSpPr>
            <a:spLocks noChangeArrowheads="1"/>
          </p:cNvSpPr>
          <p:nvPr/>
        </p:nvSpPr>
        <p:spPr bwMode="auto">
          <a:xfrm>
            <a:off x="4854575" y="2770188"/>
            <a:ext cx="1712913" cy="1733550"/>
          </a:xfrm>
          <a:prstGeom prst="rightArrow">
            <a:avLst>
              <a:gd name="adj1" fmla="val 100000"/>
              <a:gd name="adj2" fmla="val 74546"/>
            </a:avLst>
          </a:prstGeom>
          <a:gradFill rotWithShape="1">
            <a:gsLst>
              <a:gs pos="0">
                <a:srgbClr val="407499">
                  <a:alpha val="0"/>
                </a:srgbClr>
              </a:gs>
              <a:gs pos="100000">
                <a:schemeClr val="bg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nSpc>
                <a:spcPct val="90000"/>
              </a:lnSpc>
            </a:pPr>
            <a:endParaRPr lang="fr-FR" sz="2200"/>
          </a:p>
        </p:txBody>
      </p:sp>
      <p:sp>
        <p:nvSpPr>
          <p:cNvPr id="43" name="Right Arrow 15"/>
          <p:cNvSpPr>
            <a:spLocks noChangeArrowheads="1"/>
          </p:cNvSpPr>
          <p:nvPr/>
        </p:nvSpPr>
        <p:spPr bwMode="auto">
          <a:xfrm>
            <a:off x="2474913" y="2752725"/>
            <a:ext cx="1709737" cy="1733550"/>
          </a:xfrm>
          <a:prstGeom prst="rightArrow">
            <a:avLst>
              <a:gd name="adj1" fmla="val 100000"/>
              <a:gd name="adj2" fmla="val 74546"/>
            </a:avLst>
          </a:prstGeom>
          <a:gradFill rotWithShape="1">
            <a:gsLst>
              <a:gs pos="0">
                <a:srgbClr val="407499">
                  <a:alpha val="0"/>
                </a:srgbClr>
              </a:gs>
              <a:gs pos="100000">
                <a:schemeClr val="bg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nSpc>
                <a:spcPct val="90000"/>
              </a:lnSpc>
            </a:pPr>
            <a:endParaRPr lang="fr-FR" sz="2200"/>
          </a:p>
        </p:txBody>
      </p:sp>
      <p:sp>
        <p:nvSpPr>
          <p:cNvPr id="51" name="Oval 50"/>
          <p:cNvSpPr/>
          <p:nvPr/>
        </p:nvSpPr>
        <p:spPr>
          <a:xfrm>
            <a:off x="6173788" y="3751263"/>
            <a:ext cx="2146300" cy="1955800"/>
          </a:xfrm>
          <a:prstGeom prst="ellipse">
            <a:avLst/>
          </a:prstGeom>
          <a:solidFill>
            <a:schemeClr val="accent1">
              <a:lumMod val="20000"/>
              <a:lumOff val="80000"/>
            </a:schemeClr>
          </a:solidFill>
          <a:ln w="19050">
            <a:solidFill>
              <a:srgbClr val="1F497D"/>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287749" name="Title 1"/>
          <p:cNvSpPr>
            <a:spLocks/>
          </p:cNvSpPr>
          <p:nvPr/>
        </p:nvSpPr>
        <p:spPr bwMode="auto">
          <a:xfrm>
            <a:off x="258763" y="990600"/>
            <a:ext cx="88852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200" b="1" dirty="0" err="1">
                <a:solidFill>
                  <a:schemeClr val="accent1"/>
                </a:solidFill>
              </a:rPr>
              <a:t>WebSphere</a:t>
            </a:r>
            <a:r>
              <a:rPr lang="en-US" sz="2200" b="1" dirty="0">
                <a:solidFill>
                  <a:schemeClr val="accent1"/>
                </a:solidFill>
              </a:rPr>
              <a:t> Application Server </a:t>
            </a:r>
            <a:r>
              <a:rPr lang="en-US" sz="2200" b="1" dirty="0" smtClean="0">
                <a:solidFill>
                  <a:schemeClr val="accent1"/>
                </a:solidFill>
              </a:rPr>
              <a:t>Editions </a:t>
            </a:r>
            <a:r>
              <a:rPr lang="en-US" sz="2200" b="1" dirty="0">
                <a:solidFill>
                  <a:schemeClr val="accent1"/>
                </a:solidFill>
              </a:rPr>
              <a:t>Positioning summary</a:t>
            </a:r>
          </a:p>
          <a:p>
            <a:endParaRPr lang="en-US" sz="2200" b="1" dirty="0">
              <a:solidFill>
                <a:schemeClr val="accent1"/>
              </a:solidFill>
            </a:endParaRPr>
          </a:p>
        </p:txBody>
      </p:sp>
      <p:sp>
        <p:nvSpPr>
          <p:cNvPr id="17" name="Oval 16"/>
          <p:cNvSpPr/>
          <p:nvPr/>
        </p:nvSpPr>
        <p:spPr>
          <a:xfrm>
            <a:off x="6184900" y="1531938"/>
            <a:ext cx="2124075" cy="1957387"/>
          </a:xfrm>
          <a:prstGeom prst="ellipse">
            <a:avLst/>
          </a:prstGeom>
          <a:solidFill>
            <a:schemeClr val="accent1">
              <a:lumMod val="60000"/>
              <a:lumOff val="40000"/>
            </a:schemeClr>
          </a:solidFill>
          <a:ln w="19050">
            <a:solidFill>
              <a:srgbClr val="1F497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467980" name="Rectangle 22"/>
          <p:cNvSpPr>
            <a:spLocks noChangeArrowheads="1"/>
          </p:cNvSpPr>
          <p:nvPr/>
        </p:nvSpPr>
        <p:spPr bwMode="auto">
          <a:xfrm rot="-5400000">
            <a:off x="-200819" y="2267745"/>
            <a:ext cx="230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400">
                <a:solidFill>
                  <a:srgbClr val="1F497D"/>
                </a:solidFill>
                <a:latin typeface="Arial" pitchFamily="34" charset="0"/>
              </a:rPr>
              <a:t>Systems of Record</a:t>
            </a:r>
          </a:p>
          <a:p>
            <a:pPr algn="ctr"/>
            <a:r>
              <a:rPr lang="en-US" sz="1100">
                <a:solidFill>
                  <a:srgbClr val="1F497D"/>
                </a:solidFill>
                <a:latin typeface="Arial" pitchFamily="34" charset="0"/>
              </a:rPr>
              <a:t>Web + JEE Apps</a:t>
            </a:r>
          </a:p>
        </p:txBody>
      </p:sp>
      <p:sp>
        <p:nvSpPr>
          <p:cNvPr id="25" name="Rectangle 24"/>
          <p:cNvSpPr/>
          <p:nvPr/>
        </p:nvSpPr>
        <p:spPr>
          <a:xfrm>
            <a:off x="6192838" y="1651000"/>
            <a:ext cx="2109787" cy="554038"/>
          </a:xfrm>
          <a:prstGeom prst="rect">
            <a:avLst/>
          </a:prstGeom>
          <a:effectLst>
            <a:outerShdw blurRad="25400" dist="38100" dir="5400000" sx="104000" sy="104000" algn="ctr" rotWithShape="0">
              <a:schemeClr val="bg1">
                <a:alpha val="97000"/>
              </a:schemeClr>
            </a:outerShdw>
          </a:effectLst>
        </p:spPr>
        <p:txBody>
          <a:bodyPr>
            <a:spAutoFit/>
          </a:bodyPr>
          <a:lstStyle/>
          <a:p>
            <a:pPr algn="ctr">
              <a:buFont typeface="Wingdings" pitchFamily="2" charset="2"/>
              <a:buNone/>
              <a:defRPr/>
            </a:pPr>
            <a:r>
              <a:rPr lang="en-US" sz="1800" dirty="0">
                <a:solidFill>
                  <a:srgbClr val="000000"/>
                </a:solidFill>
                <a:latin typeface="Arial" charset="0"/>
                <a:ea typeface="+mn-ea"/>
                <a:cs typeface="Arial" charset="0"/>
              </a:rPr>
              <a:t>ND</a:t>
            </a:r>
            <a:endParaRPr lang="en-US" sz="1200" b="0" dirty="0">
              <a:solidFill>
                <a:srgbClr val="000000"/>
              </a:solidFill>
              <a:latin typeface="Arial" charset="0"/>
              <a:ea typeface="+mn-ea"/>
              <a:cs typeface="Arial" charset="0"/>
            </a:endParaRPr>
          </a:p>
          <a:p>
            <a:pPr algn="ctr">
              <a:defRPr/>
            </a:pPr>
            <a:r>
              <a:rPr lang="en-US" sz="1200" b="0" dirty="0">
                <a:solidFill>
                  <a:srgbClr val="000000"/>
                </a:solidFill>
                <a:latin typeface="Arial" charset="0"/>
                <a:ea typeface="+mn-ea"/>
                <a:cs typeface="Arial" charset="0"/>
              </a:rPr>
              <a:t>Full profile</a:t>
            </a:r>
          </a:p>
        </p:txBody>
      </p:sp>
      <p:sp>
        <p:nvSpPr>
          <p:cNvPr id="467986" name="Rectangle 2"/>
          <p:cNvSpPr>
            <a:spLocks noChangeArrowheads="1"/>
          </p:cNvSpPr>
          <p:nvPr/>
        </p:nvSpPr>
        <p:spPr bwMode="auto">
          <a:xfrm>
            <a:off x="4094163" y="5934075"/>
            <a:ext cx="1630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solidFill>
                  <a:schemeClr val="tx2"/>
                </a:solidFill>
                <a:latin typeface="Arial" pitchFamily="34" charset="0"/>
              </a:rPr>
              <a:t>Dozens of servers </a:t>
            </a:r>
            <a:endParaRPr lang="en-US" sz="1800">
              <a:solidFill>
                <a:schemeClr val="tx2"/>
              </a:solidFill>
              <a:latin typeface="Arial" pitchFamily="34" charset="0"/>
            </a:endParaRPr>
          </a:p>
        </p:txBody>
      </p:sp>
      <p:cxnSp>
        <p:nvCxnSpPr>
          <p:cNvPr id="27" name="Straight Arrow Connector 26"/>
          <p:cNvCxnSpPr/>
          <p:nvPr/>
        </p:nvCxnSpPr>
        <p:spPr>
          <a:xfrm>
            <a:off x="1544638" y="6219825"/>
            <a:ext cx="6699250" cy="4763"/>
          </a:xfrm>
          <a:prstGeom prst="straightConnector1">
            <a:avLst/>
          </a:prstGeom>
          <a:ln w="28575">
            <a:solidFill>
              <a:srgbClr val="1F497D"/>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54" name="Oval 53"/>
          <p:cNvSpPr/>
          <p:nvPr/>
        </p:nvSpPr>
        <p:spPr>
          <a:xfrm>
            <a:off x="3830638" y="3751263"/>
            <a:ext cx="2144712" cy="1957387"/>
          </a:xfrm>
          <a:prstGeom prst="ellipse">
            <a:avLst/>
          </a:prstGeom>
          <a:solidFill>
            <a:schemeClr val="accent1">
              <a:lumMod val="20000"/>
              <a:lumOff val="80000"/>
            </a:schemeClr>
          </a:solidFill>
          <a:ln w="19050">
            <a:solidFill>
              <a:srgbClr val="1F497D"/>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5" name="Rectangle 54"/>
          <p:cNvSpPr/>
          <p:nvPr/>
        </p:nvSpPr>
        <p:spPr>
          <a:xfrm>
            <a:off x="3848100" y="4048125"/>
            <a:ext cx="2108200" cy="492125"/>
          </a:xfrm>
          <a:prstGeom prst="rect">
            <a:avLst/>
          </a:prstGeom>
          <a:effectLst>
            <a:outerShdw blurRad="25400" dist="38100" dir="5400000" sx="104000" sy="104000" algn="ctr" rotWithShape="0">
              <a:schemeClr val="bg1">
                <a:alpha val="97000"/>
              </a:schemeClr>
            </a:outerShdw>
          </a:effectLst>
        </p:spPr>
        <p:txBody>
          <a:bodyPr>
            <a:spAutoFit/>
          </a:bodyPr>
          <a:lstStyle/>
          <a:p>
            <a:pPr algn="ctr">
              <a:defRPr/>
            </a:pPr>
            <a:r>
              <a:rPr lang="en-US" sz="1400" b="0" dirty="0">
                <a:solidFill>
                  <a:srgbClr val="000000"/>
                </a:solidFill>
                <a:latin typeface="Arial" charset="0"/>
                <a:ea typeface="+mn-ea"/>
                <a:cs typeface="Arial" charset="0"/>
              </a:rPr>
              <a:t>Liberty profile</a:t>
            </a:r>
          </a:p>
          <a:p>
            <a:pPr algn="ctr">
              <a:defRPr/>
            </a:pPr>
            <a:r>
              <a:rPr lang="en-US" sz="1200" b="0" i="1" dirty="0">
                <a:solidFill>
                  <a:srgbClr val="000000"/>
                </a:solidFill>
                <a:latin typeface="Arial" charset="0"/>
                <a:ea typeface="+mn-ea"/>
                <a:cs typeface="Arial" charset="0"/>
              </a:rPr>
              <a:t>included w/ </a:t>
            </a:r>
            <a:r>
              <a:rPr lang="en-US" sz="1200" dirty="0">
                <a:solidFill>
                  <a:srgbClr val="000000"/>
                </a:solidFill>
                <a:latin typeface="Arial" charset="0"/>
                <a:ea typeface="+mn-ea"/>
                <a:cs typeface="Arial" charset="0"/>
              </a:rPr>
              <a:t>Base</a:t>
            </a:r>
          </a:p>
        </p:txBody>
      </p:sp>
      <p:sp>
        <p:nvSpPr>
          <p:cNvPr id="467993" name="Rectangle 42"/>
          <p:cNvSpPr>
            <a:spLocks noChangeArrowheads="1"/>
          </p:cNvSpPr>
          <p:nvPr/>
        </p:nvSpPr>
        <p:spPr bwMode="auto">
          <a:xfrm>
            <a:off x="6200775" y="4048125"/>
            <a:ext cx="20923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Wingdings" pitchFamily="2" charset="2"/>
              <a:buNone/>
            </a:pPr>
            <a:r>
              <a:rPr lang="en-US" sz="1400" b="0">
                <a:solidFill>
                  <a:srgbClr val="000000"/>
                </a:solidFill>
                <a:latin typeface="Arial" pitchFamily="34" charset="0"/>
              </a:rPr>
              <a:t>Liberty profile</a:t>
            </a:r>
          </a:p>
          <a:p>
            <a:pPr algn="ctr">
              <a:buFont typeface="Wingdings" pitchFamily="2" charset="2"/>
              <a:buNone/>
            </a:pPr>
            <a:r>
              <a:rPr lang="en-US" sz="1200" b="0" i="1">
                <a:solidFill>
                  <a:srgbClr val="000000"/>
                </a:solidFill>
                <a:latin typeface="Arial" pitchFamily="34" charset="0"/>
              </a:rPr>
              <a:t>included w/ </a:t>
            </a:r>
            <a:r>
              <a:rPr lang="en-US" sz="1200">
                <a:solidFill>
                  <a:srgbClr val="000000"/>
                </a:solidFill>
                <a:latin typeface="Arial" pitchFamily="34" charset="0"/>
              </a:rPr>
              <a:t>ND</a:t>
            </a:r>
          </a:p>
        </p:txBody>
      </p:sp>
      <p:sp>
        <p:nvSpPr>
          <p:cNvPr id="467994" name="Rectangle 57"/>
          <p:cNvSpPr>
            <a:spLocks noChangeArrowheads="1"/>
          </p:cNvSpPr>
          <p:nvPr/>
        </p:nvSpPr>
        <p:spPr bwMode="auto">
          <a:xfrm rot="-5400000">
            <a:off x="-539750" y="4513263"/>
            <a:ext cx="298608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400">
                <a:solidFill>
                  <a:srgbClr val="1F497D"/>
                </a:solidFill>
                <a:latin typeface="Arial" pitchFamily="34" charset="0"/>
              </a:rPr>
              <a:t>Systems of Engagement</a:t>
            </a:r>
            <a:br>
              <a:rPr lang="en-US" sz="1400">
                <a:solidFill>
                  <a:srgbClr val="1F497D"/>
                </a:solidFill>
                <a:latin typeface="Arial" pitchFamily="34" charset="0"/>
              </a:rPr>
            </a:br>
            <a:r>
              <a:rPr lang="en-US" sz="1100">
                <a:solidFill>
                  <a:srgbClr val="1F497D"/>
                </a:solidFill>
                <a:latin typeface="Arial" pitchFamily="34" charset="0"/>
              </a:rPr>
              <a:t>Simple Web Apps</a:t>
            </a:r>
          </a:p>
        </p:txBody>
      </p:sp>
      <p:sp>
        <p:nvSpPr>
          <p:cNvPr id="16" name="Oval 15"/>
          <p:cNvSpPr/>
          <p:nvPr/>
        </p:nvSpPr>
        <p:spPr>
          <a:xfrm>
            <a:off x="3829050" y="1531938"/>
            <a:ext cx="2146300" cy="1957387"/>
          </a:xfrm>
          <a:prstGeom prst="ellipse">
            <a:avLst/>
          </a:prstGeom>
          <a:solidFill>
            <a:schemeClr val="accent1">
              <a:lumMod val="40000"/>
              <a:lumOff val="60000"/>
            </a:schemeClr>
          </a:solidFill>
          <a:ln w="19050">
            <a:solidFill>
              <a:srgbClr val="1F497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24" name="Rectangle 23"/>
          <p:cNvSpPr/>
          <p:nvPr/>
        </p:nvSpPr>
        <p:spPr>
          <a:xfrm>
            <a:off x="3848100" y="1651000"/>
            <a:ext cx="2108200" cy="554038"/>
          </a:xfrm>
          <a:prstGeom prst="rect">
            <a:avLst/>
          </a:prstGeom>
          <a:effectLst>
            <a:outerShdw blurRad="25400" dist="38100" dir="5400000" sx="104000" sy="104000" algn="ctr" rotWithShape="0">
              <a:schemeClr val="bg1">
                <a:alpha val="97000"/>
              </a:schemeClr>
            </a:outerShdw>
          </a:effectLst>
        </p:spPr>
        <p:txBody>
          <a:bodyPr>
            <a:spAutoFit/>
          </a:bodyPr>
          <a:lstStyle/>
          <a:p>
            <a:pPr algn="ctr">
              <a:buFont typeface="Wingdings" pitchFamily="2" charset="2"/>
              <a:buNone/>
              <a:defRPr/>
            </a:pPr>
            <a:r>
              <a:rPr lang="en-US" sz="1800" dirty="0">
                <a:solidFill>
                  <a:srgbClr val="000000"/>
                </a:solidFill>
                <a:latin typeface="Arial" charset="0"/>
                <a:ea typeface="+mn-ea"/>
                <a:cs typeface="Arial" charset="0"/>
              </a:rPr>
              <a:t>Base</a:t>
            </a:r>
          </a:p>
          <a:p>
            <a:pPr algn="ctr">
              <a:buFont typeface="Wingdings" pitchFamily="2" charset="2"/>
              <a:buNone/>
              <a:defRPr/>
            </a:pPr>
            <a:r>
              <a:rPr lang="en-US" sz="1200" b="0" dirty="0">
                <a:solidFill>
                  <a:srgbClr val="000000"/>
                </a:solidFill>
                <a:latin typeface="Arial" charset="0"/>
                <a:ea typeface="+mn-ea"/>
                <a:cs typeface="Arial" charset="0"/>
              </a:rPr>
              <a:t>Full profile</a:t>
            </a:r>
          </a:p>
        </p:txBody>
      </p:sp>
      <p:sp>
        <p:nvSpPr>
          <p:cNvPr id="6" name="Oval 5"/>
          <p:cNvSpPr/>
          <p:nvPr/>
        </p:nvSpPr>
        <p:spPr>
          <a:xfrm>
            <a:off x="1465263" y="3751263"/>
            <a:ext cx="2146300" cy="1955800"/>
          </a:xfrm>
          <a:prstGeom prst="ellipse">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21" name="Rectangle 20"/>
          <p:cNvSpPr/>
          <p:nvPr/>
        </p:nvSpPr>
        <p:spPr>
          <a:xfrm>
            <a:off x="1484313" y="4048125"/>
            <a:ext cx="2108200" cy="369888"/>
          </a:xfrm>
          <a:prstGeom prst="rect">
            <a:avLst/>
          </a:prstGeom>
          <a:effectLst>
            <a:outerShdw blurRad="25400" dist="38100" dir="5400000" sx="104000" sy="104000" algn="ctr" rotWithShape="0">
              <a:schemeClr val="bg1">
                <a:alpha val="97000"/>
              </a:schemeClr>
            </a:outerShdw>
          </a:effectLst>
        </p:spPr>
        <p:txBody>
          <a:bodyPr>
            <a:spAutoFit/>
          </a:bodyPr>
          <a:lstStyle/>
          <a:p>
            <a:pPr algn="ctr">
              <a:buFont typeface="Wingdings" pitchFamily="2" charset="2"/>
              <a:buNone/>
              <a:defRPr/>
            </a:pPr>
            <a:r>
              <a:rPr lang="en-US" sz="1800" dirty="0">
                <a:latin typeface="Arial" charset="0"/>
                <a:ea typeface="+mn-ea"/>
                <a:cs typeface="Arial" charset="0"/>
              </a:rPr>
              <a:t>Liberty Core</a:t>
            </a:r>
            <a:endParaRPr lang="en-US" sz="1200" b="0" i="1" dirty="0">
              <a:latin typeface="Arial" charset="0"/>
              <a:ea typeface="+mn-ea"/>
              <a:cs typeface="Arial" charset="0"/>
            </a:endParaRPr>
          </a:p>
        </p:txBody>
      </p:sp>
      <p:sp>
        <p:nvSpPr>
          <p:cNvPr id="39" name="Oval 38"/>
          <p:cNvSpPr/>
          <p:nvPr/>
        </p:nvSpPr>
        <p:spPr>
          <a:xfrm>
            <a:off x="1455738" y="1531938"/>
            <a:ext cx="2166937" cy="1957387"/>
          </a:xfrm>
          <a:prstGeom prst="ellipse">
            <a:avLst/>
          </a:prstGeom>
          <a:solidFill>
            <a:schemeClr val="accent1">
              <a:lumMod val="40000"/>
              <a:lumOff val="60000"/>
            </a:schemeClr>
          </a:solidFill>
          <a:ln w="19050">
            <a:solidFill>
              <a:srgbClr val="1F497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22" name="Rectangle 21"/>
          <p:cNvSpPr/>
          <p:nvPr/>
        </p:nvSpPr>
        <p:spPr>
          <a:xfrm>
            <a:off x="1484313" y="1651000"/>
            <a:ext cx="2108200" cy="368300"/>
          </a:xfrm>
          <a:prstGeom prst="rect">
            <a:avLst/>
          </a:prstGeom>
          <a:effectLst>
            <a:outerShdw blurRad="25400" dist="38100" dir="5400000" sx="104000" sy="104000" algn="ctr" rotWithShape="0">
              <a:schemeClr val="bg1">
                <a:alpha val="97000"/>
              </a:schemeClr>
            </a:outerShdw>
          </a:effectLst>
        </p:spPr>
        <p:txBody>
          <a:bodyPr>
            <a:spAutoFit/>
          </a:bodyPr>
          <a:lstStyle/>
          <a:p>
            <a:pPr algn="ctr">
              <a:buFont typeface="Wingdings" pitchFamily="2" charset="2"/>
              <a:buNone/>
              <a:defRPr/>
            </a:pPr>
            <a:r>
              <a:rPr lang="en-US" sz="1800" dirty="0">
                <a:solidFill>
                  <a:srgbClr val="000000"/>
                </a:solidFill>
                <a:latin typeface="Arial" charset="0"/>
                <a:ea typeface="+mn-ea"/>
                <a:cs typeface="Arial" charset="0"/>
              </a:rPr>
              <a:t>Express</a:t>
            </a:r>
          </a:p>
        </p:txBody>
      </p:sp>
      <p:grpSp>
        <p:nvGrpSpPr>
          <p:cNvPr id="45" name="Group 44"/>
          <p:cNvGrpSpPr>
            <a:grpSpLocks/>
          </p:cNvGrpSpPr>
          <p:nvPr/>
        </p:nvGrpSpPr>
        <p:grpSpPr bwMode="auto">
          <a:xfrm>
            <a:off x="6173788" y="2445545"/>
            <a:ext cx="2146300" cy="2218532"/>
            <a:chOff x="6174558" y="2245395"/>
            <a:chExt cx="2146300" cy="2219363"/>
          </a:xfrm>
        </p:grpSpPr>
        <p:cxnSp>
          <p:nvCxnSpPr>
            <p:cNvPr id="37" name="Straight Connector 36"/>
            <p:cNvCxnSpPr>
              <a:stCxn id="17" idx="6"/>
              <a:endCxn id="51" idx="6"/>
            </p:cNvCxnSpPr>
            <p:nvPr/>
          </p:nvCxnSpPr>
          <p:spPr>
            <a:xfrm>
              <a:off x="8309745" y="2245396"/>
              <a:ext cx="11113" cy="2219362"/>
            </a:xfrm>
            <a:prstGeom prst="line">
              <a:avLst/>
            </a:prstGeom>
            <a:ln w="19050">
              <a:solidFill>
                <a:srgbClr val="1F497D"/>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17" idx="2"/>
              <a:endCxn id="51" idx="2"/>
            </p:cNvCxnSpPr>
            <p:nvPr/>
          </p:nvCxnSpPr>
          <p:spPr>
            <a:xfrm flipH="1">
              <a:off x="6174558" y="2245395"/>
              <a:ext cx="11112" cy="2219362"/>
            </a:xfrm>
            <a:prstGeom prst="line">
              <a:avLst/>
            </a:prstGeom>
            <a:ln w="19050">
              <a:solidFill>
                <a:srgbClr val="1F497D"/>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44" name="Group 43"/>
          <p:cNvGrpSpPr>
            <a:grpSpLocks/>
          </p:cNvGrpSpPr>
          <p:nvPr/>
        </p:nvGrpSpPr>
        <p:grpSpPr bwMode="auto">
          <a:xfrm>
            <a:off x="3829050" y="2445545"/>
            <a:ext cx="2146300" cy="2219325"/>
            <a:chOff x="3829435" y="2245418"/>
            <a:chExt cx="2146300" cy="2219363"/>
          </a:xfrm>
        </p:grpSpPr>
        <p:cxnSp>
          <p:nvCxnSpPr>
            <p:cNvPr id="3" name="Straight Connector 2"/>
            <p:cNvCxnSpPr>
              <a:stCxn id="16" idx="2"/>
              <a:endCxn id="54" idx="2"/>
            </p:cNvCxnSpPr>
            <p:nvPr/>
          </p:nvCxnSpPr>
          <p:spPr>
            <a:xfrm>
              <a:off x="3829435" y="2245418"/>
              <a:ext cx="1588" cy="2219363"/>
            </a:xfrm>
            <a:prstGeom prst="line">
              <a:avLst/>
            </a:prstGeom>
            <a:ln w="19050">
              <a:solidFill>
                <a:srgbClr val="1F497D"/>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16" idx="6"/>
              <a:endCxn id="54" idx="6"/>
            </p:cNvCxnSpPr>
            <p:nvPr/>
          </p:nvCxnSpPr>
          <p:spPr>
            <a:xfrm>
              <a:off x="5975735" y="2245418"/>
              <a:ext cx="0" cy="2219363"/>
            </a:xfrm>
            <a:prstGeom prst="line">
              <a:avLst/>
            </a:prstGeom>
            <a:ln w="19050">
              <a:solidFill>
                <a:srgbClr val="1F497D"/>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38" name="Group 37"/>
          <p:cNvGrpSpPr>
            <a:grpSpLocks/>
          </p:cNvGrpSpPr>
          <p:nvPr/>
        </p:nvGrpSpPr>
        <p:grpSpPr bwMode="auto">
          <a:xfrm>
            <a:off x="5857875" y="5934075"/>
            <a:ext cx="2301875" cy="574675"/>
            <a:chOff x="5857864" y="5734820"/>
            <a:chExt cx="2302233" cy="574271"/>
          </a:xfrm>
        </p:grpSpPr>
        <p:sp>
          <p:nvSpPr>
            <p:cNvPr id="287773" name="Rectangle 8"/>
            <p:cNvSpPr>
              <a:spLocks noChangeArrowheads="1"/>
            </p:cNvSpPr>
            <p:nvPr/>
          </p:nvSpPr>
          <p:spPr bwMode="auto">
            <a:xfrm>
              <a:off x="6234570" y="5734820"/>
              <a:ext cx="19255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28600" indent="-228600" algn="r">
                <a:buFont typeface="Wingdings" pitchFamily="2" charset="2"/>
                <a:buNone/>
              </a:pPr>
              <a:r>
                <a:rPr lang="en-US" sz="1400">
                  <a:solidFill>
                    <a:schemeClr val="tx2"/>
                  </a:solidFill>
                  <a:latin typeface="Arial" pitchFamily="34" charset="0"/>
                </a:rPr>
                <a:t>Hundreds of servers</a:t>
              </a:r>
            </a:p>
          </p:txBody>
        </p:sp>
        <p:sp>
          <p:nvSpPr>
            <p:cNvPr id="287774" name="Text Box 40"/>
            <p:cNvSpPr txBox="1">
              <a:spLocks noChangeArrowheads="1"/>
            </p:cNvSpPr>
            <p:nvPr/>
          </p:nvSpPr>
          <p:spPr bwMode="auto">
            <a:xfrm>
              <a:off x="5857864" y="6047481"/>
              <a:ext cx="230223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28600" indent="-228600" eaLnBrk="0" hangingPunct="0">
                <a:defRPr sz="800" b="1">
                  <a:solidFill>
                    <a:schemeClr val="tx1"/>
                  </a:solidFill>
                  <a:latin typeface="Gill Sans" pitchFamily="-84" charset="0"/>
                  <a:ea typeface="MS PGothic" pitchFamily="34" charset="-128"/>
                </a:defRPr>
              </a:lvl1pPr>
              <a:lvl2pPr marL="742950" indent="-285750" eaLnBrk="0" hangingPunct="0">
                <a:defRPr sz="800" b="1">
                  <a:solidFill>
                    <a:schemeClr val="tx1"/>
                  </a:solidFill>
                  <a:latin typeface="Gill Sans" pitchFamily="-84" charset="0"/>
                  <a:ea typeface="MS PGothic" pitchFamily="34" charset="-128"/>
                </a:defRPr>
              </a:lvl2pPr>
              <a:lvl3pPr marL="1143000" indent="-228600" eaLnBrk="0" hangingPunct="0">
                <a:defRPr sz="800" b="1">
                  <a:solidFill>
                    <a:schemeClr val="tx1"/>
                  </a:solidFill>
                  <a:latin typeface="Gill Sans" pitchFamily="-84" charset="0"/>
                  <a:ea typeface="MS PGothic" pitchFamily="34" charset="-128"/>
                </a:defRPr>
              </a:lvl3pPr>
              <a:lvl4pPr marL="1600200" indent="-228600" eaLnBrk="0" hangingPunct="0">
                <a:defRPr sz="800" b="1">
                  <a:solidFill>
                    <a:schemeClr val="tx1"/>
                  </a:solidFill>
                  <a:latin typeface="Gill Sans" pitchFamily="-84" charset="0"/>
                  <a:ea typeface="MS PGothic" pitchFamily="34" charset="-128"/>
                </a:defRPr>
              </a:lvl4pPr>
              <a:lvl5pPr marL="2057400" indent="-228600" eaLnBrk="0" hangingPunct="0">
                <a:defRPr sz="800" b="1">
                  <a:solidFill>
                    <a:schemeClr val="tx1"/>
                  </a:solidFill>
                  <a:latin typeface="Gill Sans" pitchFamily="-84" charset="0"/>
                  <a:ea typeface="MS PGothic" pitchFamily="34" charset="-128"/>
                </a:defRPr>
              </a:lvl5pPr>
              <a:lvl6pPr marL="2514600" indent="-228600" eaLnBrk="0" fontAlgn="base" hangingPunct="0">
                <a:spcBef>
                  <a:spcPct val="0"/>
                </a:spcBef>
                <a:spcAft>
                  <a:spcPct val="0"/>
                </a:spcAft>
                <a:defRPr sz="800" b="1">
                  <a:solidFill>
                    <a:schemeClr val="tx1"/>
                  </a:solidFill>
                  <a:latin typeface="Gill Sans" pitchFamily="-84" charset="0"/>
                  <a:ea typeface="MS PGothic" pitchFamily="34" charset="-128"/>
                </a:defRPr>
              </a:lvl6pPr>
              <a:lvl7pPr marL="2971800" indent="-228600" eaLnBrk="0" fontAlgn="base" hangingPunct="0">
                <a:spcBef>
                  <a:spcPct val="0"/>
                </a:spcBef>
                <a:spcAft>
                  <a:spcPct val="0"/>
                </a:spcAft>
                <a:defRPr sz="800" b="1">
                  <a:solidFill>
                    <a:schemeClr val="tx1"/>
                  </a:solidFill>
                  <a:latin typeface="Gill Sans" pitchFamily="-84" charset="0"/>
                  <a:ea typeface="MS PGothic" pitchFamily="34" charset="-128"/>
                </a:defRPr>
              </a:lvl7pPr>
              <a:lvl8pPr marL="3429000" indent="-228600" eaLnBrk="0" fontAlgn="base" hangingPunct="0">
                <a:spcBef>
                  <a:spcPct val="0"/>
                </a:spcBef>
                <a:spcAft>
                  <a:spcPct val="0"/>
                </a:spcAft>
                <a:defRPr sz="800" b="1">
                  <a:solidFill>
                    <a:schemeClr val="tx1"/>
                  </a:solidFill>
                  <a:latin typeface="Gill Sans" pitchFamily="-84" charset="0"/>
                  <a:ea typeface="MS PGothic" pitchFamily="34" charset="-128"/>
                </a:defRPr>
              </a:lvl8pPr>
              <a:lvl9pPr marL="3886200" indent="-228600" eaLnBrk="0" fontAlgn="base" hangingPunct="0">
                <a:spcBef>
                  <a:spcPct val="0"/>
                </a:spcBef>
                <a:spcAft>
                  <a:spcPct val="0"/>
                </a:spcAft>
                <a:defRPr sz="800" b="1">
                  <a:solidFill>
                    <a:schemeClr val="tx1"/>
                  </a:solidFill>
                  <a:latin typeface="Gill Sans" pitchFamily="-84" charset="0"/>
                  <a:ea typeface="MS PGothic" pitchFamily="34" charset="-128"/>
                </a:defRPr>
              </a:lvl9pPr>
            </a:lstStyle>
            <a:p>
              <a:pPr algn="r" eaLnBrk="1" hangingPunct="1">
                <a:buFont typeface="Wingdings" pitchFamily="2" charset="2"/>
                <a:buNone/>
              </a:pPr>
              <a:r>
                <a:rPr lang="en-US" sz="1100">
                  <a:solidFill>
                    <a:schemeClr val="tx2"/>
                  </a:solidFill>
                  <a:latin typeface="Arial" pitchFamily="34" charset="0"/>
                </a:rPr>
                <a:t>Thousands of concurrent users</a:t>
              </a:r>
            </a:p>
          </p:txBody>
        </p:sp>
      </p:grpSp>
      <p:grpSp>
        <p:nvGrpSpPr>
          <p:cNvPr id="31" name="Group 30"/>
          <p:cNvGrpSpPr>
            <a:grpSpLocks/>
          </p:cNvGrpSpPr>
          <p:nvPr/>
        </p:nvGrpSpPr>
        <p:grpSpPr bwMode="auto">
          <a:xfrm>
            <a:off x="1663700" y="5934075"/>
            <a:ext cx="2043113" cy="574675"/>
            <a:chOff x="1664124" y="5734820"/>
            <a:chExt cx="2043113" cy="574598"/>
          </a:xfrm>
        </p:grpSpPr>
        <p:sp>
          <p:nvSpPr>
            <p:cNvPr id="287776" name="Rectangle 39"/>
            <p:cNvSpPr>
              <a:spLocks noChangeArrowheads="1"/>
            </p:cNvSpPr>
            <p:nvPr/>
          </p:nvSpPr>
          <p:spPr bwMode="auto">
            <a:xfrm>
              <a:off x="1664124" y="5734820"/>
              <a:ext cx="17556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solidFill>
                    <a:srgbClr val="1F497D"/>
                  </a:solidFill>
                  <a:latin typeface="Arial" pitchFamily="34" charset="0"/>
                </a:rPr>
                <a:t>Handful</a:t>
              </a:r>
              <a:r>
                <a:rPr lang="en-US" sz="1400">
                  <a:solidFill>
                    <a:schemeClr val="tx2"/>
                  </a:solidFill>
                  <a:latin typeface="Arial" pitchFamily="34" charset="0"/>
                </a:rPr>
                <a:t> of servers</a:t>
              </a:r>
            </a:p>
          </p:txBody>
        </p:sp>
        <p:sp>
          <p:nvSpPr>
            <p:cNvPr id="287777" name="Rectangle 1"/>
            <p:cNvSpPr>
              <a:spLocks noChangeArrowheads="1"/>
            </p:cNvSpPr>
            <p:nvPr/>
          </p:nvSpPr>
          <p:spPr bwMode="auto">
            <a:xfrm>
              <a:off x="1664124" y="6047481"/>
              <a:ext cx="20431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a:solidFill>
                    <a:schemeClr val="tx2"/>
                  </a:solidFill>
                  <a:latin typeface="Arial" pitchFamily="34" charset="0"/>
                </a:rPr>
                <a:t>Hundreds of concurrent users</a:t>
              </a:r>
            </a:p>
          </p:txBody>
        </p:sp>
      </p:grpSp>
      <p:sp>
        <p:nvSpPr>
          <p:cNvPr id="35" name="TextBox 34"/>
          <p:cNvSpPr txBox="1">
            <a:spLocks noChangeArrowheads="1"/>
          </p:cNvSpPr>
          <p:nvPr/>
        </p:nvSpPr>
        <p:spPr bwMode="auto">
          <a:xfrm>
            <a:off x="3941763" y="4581525"/>
            <a:ext cx="19494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Gill Sans" pitchFamily="-84" charset="0"/>
                <a:ea typeface="MS PGothic" pitchFamily="34" charset="-128"/>
              </a:defRPr>
            </a:lvl1pPr>
            <a:lvl2pPr marL="742950" indent="-285750" eaLnBrk="0" hangingPunct="0">
              <a:defRPr sz="800" b="1">
                <a:solidFill>
                  <a:schemeClr val="tx1"/>
                </a:solidFill>
                <a:latin typeface="Gill Sans" pitchFamily="-84" charset="0"/>
                <a:ea typeface="MS PGothic" pitchFamily="34" charset="-128"/>
              </a:defRPr>
            </a:lvl2pPr>
            <a:lvl3pPr marL="1143000" indent="-228600" eaLnBrk="0" hangingPunct="0">
              <a:defRPr sz="800" b="1">
                <a:solidFill>
                  <a:schemeClr val="tx1"/>
                </a:solidFill>
                <a:latin typeface="Gill Sans" pitchFamily="-84" charset="0"/>
                <a:ea typeface="MS PGothic" pitchFamily="34" charset="-128"/>
              </a:defRPr>
            </a:lvl3pPr>
            <a:lvl4pPr marL="1600200" indent="-228600" eaLnBrk="0" hangingPunct="0">
              <a:defRPr sz="800" b="1">
                <a:solidFill>
                  <a:schemeClr val="tx1"/>
                </a:solidFill>
                <a:latin typeface="Gill Sans" pitchFamily="-84" charset="0"/>
                <a:ea typeface="MS PGothic" pitchFamily="34" charset="-128"/>
              </a:defRPr>
            </a:lvl4pPr>
            <a:lvl5pPr marL="2057400" indent="-228600" eaLnBrk="0" hangingPunct="0">
              <a:defRPr sz="800" b="1">
                <a:solidFill>
                  <a:schemeClr val="tx1"/>
                </a:solidFill>
                <a:latin typeface="Gill Sans" pitchFamily="-84" charset="0"/>
                <a:ea typeface="MS PGothic" pitchFamily="34" charset="-128"/>
              </a:defRPr>
            </a:lvl5pPr>
            <a:lvl6pPr marL="2514600" indent="-228600" eaLnBrk="0" fontAlgn="base" hangingPunct="0">
              <a:spcBef>
                <a:spcPct val="0"/>
              </a:spcBef>
              <a:spcAft>
                <a:spcPct val="0"/>
              </a:spcAft>
              <a:defRPr sz="800" b="1">
                <a:solidFill>
                  <a:schemeClr val="tx1"/>
                </a:solidFill>
                <a:latin typeface="Gill Sans" pitchFamily="-84" charset="0"/>
                <a:ea typeface="MS PGothic" pitchFamily="34" charset="-128"/>
              </a:defRPr>
            </a:lvl6pPr>
            <a:lvl7pPr marL="2971800" indent="-228600" eaLnBrk="0" fontAlgn="base" hangingPunct="0">
              <a:spcBef>
                <a:spcPct val="0"/>
              </a:spcBef>
              <a:spcAft>
                <a:spcPct val="0"/>
              </a:spcAft>
              <a:defRPr sz="800" b="1">
                <a:solidFill>
                  <a:schemeClr val="tx1"/>
                </a:solidFill>
                <a:latin typeface="Gill Sans" pitchFamily="-84" charset="0"/>
                <a:ea typeface="MS PGothic" pitchFamily="34" charset="-128"/>
              </a:defRPr>
            </a:lvl7pPr>
            <a:lvl8pPr marL="3429000" indent="-228600" eaLnBrk="0" fontAlgn="base" hangingPunct="0">
              <a:spcBef>
                <a:spcPct val="0"/>
              </a:spcBef>
              <a:spcAft>
                <a:spcPct val="0"/>
              </a:spcAft>
              <a:defRPr sz="800" b="1">
                <a:solidFill>
                  <a:schemeClr val="tx1"/>
                </a:solidFill>
                <a:latin typeface="Gill Sans" pitchFamily="-84" charset="0"/>
                <a:ea typeface="MS PGothic" pitchFamily="34" charset="-128"/>
              </a:defRPr>
            </a:lvl8pPr>
            <a:lvl9pPr marL="3886200" indent="-228600" eaLnBrk="0" fontAlgn="base" hangingPunct="0">
              <a:spcBef>
                <a:spcPct val="0"/>
              </a:spcBef>
              <a:spcAft>
                <a:spcPct val="0"/>
              </a:spcAft>
              <a:defRPr sz="800" b="1">
                <a:solidFill>
                  <a:schemeClr val="tx1"/>
                </a:solidFill>
                <a:latin typeface="Gill Sans" pitchFamily="-84" charset="0"/>
                <a:ea typeface="MS PGothic" pitchFamily="34" charset="-128"/>
              </a:defRPr>
            </a:lvl9pPr>
          </a:lstStyle>
          <a:p>
            <a:pPr eaLnBrk="1" hangingPunct="1"/>
            <a:r>
              <a:rPr lang="en-US" sz="1200" b="0" i="1">
                <a:solidFill>
                  <a:srgbClr val="000000"/>
                </a:solidFill>
                <a:latin typeface="Arial" pitchFamily="34" charset="0"/>
              </a:rPr>
              <a:t>Everything in Liberty Core</a:t>
            </a:r>
          </a:p>
          <a:p>
            <a:pPr eaLnBrk="1" hangingPunct="1"/>
            <a:r>
              <a:rPr lang="en-US" sz="1200" b="0">
                <a:solidFill>
                  <a:srgbClr val="000000"/>
                </a:solidFill>
                <a:latin typeface="Arial" pitchFamily="34" charset="0"/>
              </a:rPr>
              <a:t>     + Java messaging</a:t>
            </a:r>
          </a:p>
          <a:p>
            <a:pPr eaLnBrk="1" hangingPunct="1"/>
            <a:r>
              <a:rPr lang="en-US" sz="1200" b="0">
                <a:solidFill>
                  <a:srgbClr val="000000"/>
                </a:solidFill>
                <a:latin typeface="Arial" pitchFamily="34" charset="0"/>
              </a:rPr>
              <a:t>     + Web services</a:t>
            </a:r>
          </a:p>
          <a:p>
            <a:pPr eaLnBrk="1" hangingPunct="1"/>
            <a:r>
              <a:rPr lang="en-US" sz="1200" b="0">
                <a:solidFill>
                  <a:srgbClr val="000000"/>
                </a:solidFill>
                <a:latin typeface="Arial" pitchFamily="34" charset="0"/>
              </a:rPr>
              <a:t>     + noSQL DB</a:t>
            </a:r>
          </a:p>
          <a:p>
            <a:pPr eaLnBrk="1" hangingPunct="1"/>
            <a:endParaRPr lang="en-US"/>
          </a:p>
        </p:txBody>
      </p:sp>
      <p:sp>
        <p:nvSpPr>
          <p:cNvPr id="36" name="TextBox 35"/>
          <p:cNvSpPr txBox="1">
            <a:spLocks noChangeArrowheads="1"/>
          </p:cNvSpPr>
          <p:nvPr/>
        </p:nvSpPr>
        <p:spPr bwMode="auto">
          <a:xfrm>
            <a:off x="6208713" y="4765675"/>
            <a:ext cx="2193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b="1">
                <a:solidFill>
                  <a:schemeClr val="tx1"/>
                </a:solidFill>
                <a:latin typeface="Gill Sans" pitchFamily="-84" charset="0"/>
                <a:ea typeface="MS PGothic" pitchFamily="34" charset="-128"/>
              </a:defRPr>
            </a:lvl1pPr>
            <a:lvl2pPr marL="742950" indent="-285750" eaLnBrk="0" hangingPunct="0">
              <a:defRPr sz="800" b="1">
                <a:solidFill>
                  <a:schemeClr val="tx1"/>
                </a:solidFill>
                <a:latin typeface="Gill Sans" pitchFamily="-84" charset="0"/>
                <a:ea typeface="MS PGothic" pitchFamily="34" charset="-128"/>
              </a:defRPr>
            </a:lvl2pPr>
            <a:lvl3pPr marL="1143000" indent="-228600" eaLnBrk="0" hangingPunct="0">
              <a:defRPr sz="800" b="1">
                <a:solidFill>
                  <a:schemeClr val="tx1"/>
                </a:solidFill>
                <a:latin typeface="Gill Sans" pitchFamily="-84" charset="0"/>
                <a:ea typeface="MS PGothic" pitchFamily="34" charset="-128"/>
              </a:defRPr>
            </a:lvl3pPr>
            <a:lvl4pPr marL="1600200" indent="-228600" eaLnBrk="0" hangingPunct="0">
              <a:defRPr sz="800" b="1">
                <a:solidFill>
                  <a:schemeClr val="tx1"/>
                </a:solidFill>
                <a:latin typeface="Gill Sans" pitchFamily="-84" charset="0"/>
                <a:ea typeface="MS PGothic" pitchFamily="34" charset="-128"/>
              </a:defRPr>
            </a:lvl4pPr>
            <a:lvl5pPr marL="2057400" indent="-228600" eaLnBrk="0" hangingPunct="0">
              <a:defRPr sz="800" b="1">
                <a:solidFill>
                  <a:schemeClr val="tx1"/>
                </a:solidFill>
                <a:latin typeface="Gill Sans" pitchFamily="-84" charset="0"/>
                <a:ea typeface="MS PGothic" pitchFamily="34" charset="-128"/>
              </a:defRPr>
            </a:lvl5pPr>
            <a:lvl6pPr marL="2514600" indent="-228600" eaLnBrk="0" fontAlgn="base" hangingPunct="0">
              <a:spcBef>
                <a:spcPct val="0"/>
              </a:spcBef>
              <a:spcAft>
                <a:spcPct val="0"/>
              </a:spcAft>
              <a:defRPr sz="800" b="1">
                <a:solidFill>
                  <a:schemeClr val="tx1"/>
                </a:solidFill>
                <a:latin typeface="Gill Sans" pitchFamily="-84" charset="0"/>
                <a:ea typeface="MS PGothic" pitchFamily="34" charset="-128"/>
              </a:defRPr>
            </a:lvl6pPr>
            <a:lvl7pPr marL="2971800" indent="-228600" eaLnBrk="0" fontAlgn="base" hangingPunct="0">
              <a:spcBef>
                <a:spcPct val="0"/>
              </a:spcBef>
              <a:spcAft>
                <a:spcPct val="0"/>
              </a:spcAft>
              <a:defRPr sz="800" b="1">
                <a:solidFill>
                  <a:schemeClr val="tx1"/>
                </a:solidFill>
                <a:latin typeface="Gill Sans" pitchFamily="-84" charset="0"/>
                <a:ea typeface="MS PGothic" pitchFamily="34" charset="-128"/>
              </a:defRPr>
            </a:lvl7pPr>
            <a:lvl8pPr marL="3429000" indent="-228600" eaLnBrk="0" fontAlgn="base" hangingPunct="0">
              <a:spcBef>
                <a:spcPct val="0"/>
              </a:spcBef>
              <a:spcAft>
                <a:spcPct val="0"/>
              </a:spcAft>
              <a:defRPr sz="800" b="1">
                <a:solidFill>
                  <a:schemeClr val="tx1"/>
                </a:solidFill>
                <a:latin typeface="Gill Sans" pitchFamily="-84" charset="0"/>
                <a:ea typeface="MS PGothic" pitchFamily="34" charset="-128"/>
              </a:defRPr>
            </a:lvl8pPr>
            <a:lvl9pPr marL="3886200" indent="-228600" eaLnBrk="0" fontAlgn="base" hangingPunct="0">
              <a:spcBef>
                <a:spcPct val="0"/>
              </a:spcBef>
              <a:spcAft>
                <a:spcPct val="0"/>
              </a:spcAft>
              <a:defRPr sz="800" b="1">
                <a:solidFill>
                  <a:schemeClr val="tx1"/>
                </a:solidFill>
                <a:latin typeface="Gill Sans" pitchFamily="-84" charset="0"/>
                <a:ea typeface="MS PGothic" pitchFamily="34" charset="-128"/>
              </a:defRPr>
            </a:lvl9pPr>
          </a:lstStyle>
          <a:p>
            <a:pPr eaLnBrk="1" hangingPunct="1"/>
            <a:r>
              <a:rPr lang="en-US" sz="1200" b="0">
                <a:solidFill>
                  <a:srgbClr val="000000"/>
                </a:solidFill>
              </a:rPr>
              <a:t>+ Enterprise class clustering</a:t>
            </a:r>
            <a:br>
              <a:rPr lang="en-US" sz="1200" b="0">
                <a:solidFill>
                  <a:srgbClr val="000000"/>
                </a:solidFill>
              </a:rPr>
            </a:br>
            <a:r>
              <a:rPr lang="en-US" sz="1200" b="0">
                <a:solidFill>
                  <a:srgbClr val="000000"/>
                </a:solidFill>
              </a:rPr>
              <a:t>+ Topology management</a:t>
            </a:r>
          </a:p>
          <a:p>
            <a:pPr eaLnBrk="1" hangingPunct="1"/>
            <a:endParaRPr lang="en-US"/>
          </a:p>
        </p:txBody>
      </p:sp>
      <p:sp>
        <p:nvSpPr>
          <p:cNvPr id="40" name="TextBox 39"/>
          <p:cNvSpPr txBox="1">
            <a:spLocks noChangeArrowheads="1"/>
          </p:cNvSpPr>
          <p:nvPr/>
        </p:nvSpPr>
        <p:spPr bwMode="auto">
          <a:xfrm>
            <a:off x="1527175" y="4662488"/>
            <a:ext cx="2120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Gill Sans" pitchFamily="-84" charset="0"/>
                <a:ea typeface="MS PGothic" pitchFamily="34" charset="-128"/>
              </a:defRPr>
            </a:lvl1pPr>
            <a:lvl2pPr marL="742950" indent="-285750" eaLnBrk="0" hangingPunct="0">
              <a:defRPr sz="800" b="1">
                <a:solidFill>
                  <a:schemeClr val="tx1"/>
                </a:solidFill>
                <a:latin typeface="Gill Sans" pitchFamily="-84" charset="0"/>
                <a:ea typeface="MS PGothic" pitchFamily="34" charset="-128"/>
              </a:defRPr>
            </a:lvl2pPr>
            <a:lvl3pPr marL="1143000" indent="-228600" eaLnBrk="0" hangingPunct="0">
              <a:defRPr sz="800" b="1">
                <a:solidFill>
                  <a:schemeClr val="tx1"/>
                </a:solidFill>
                <a:latin typeface="Gill Sans" pitchFamily="-84" charset="0"/>
                <a:ea typeface="MS PGothic" pitchFamily="34" charset="-128"/>
              </a:defRPr>
            </a:lvl3pPr>
            <a:lvl4pPr marL="1600200" indent="-228600" eaLnBrk="0" hangingPunct="0">
              <a:defRPr sz="800" b="1">
                <a:solidFill>
                  <a:schemeClr val="tx1"/>
                </a:solidFill>
                <a:latin typeface="Gill Sans" pitchFamily="-84" charset="0"/>
                <a:ea typeface="MS PGothic" pitchFamily="34" charset="-128"/>
              </a:defRPr>
            </a:lvl4pPr>
            <a:lvl5pPr marL="2057400" indent="-228600" eaLnBrk="0" hangingPunct="0">
              <a:defRPr sz="800" b="1">
                <a:solidFill>
                  <a:schemeClr val="tx1"/>
                </a:solidFill>
                <a:latin typeface="Gill Sans" pitchFamily="-84" charset="0"/>
                <a:ea typeface="MS PGothic" pitchFamily="34" charset="-128"/>
              </a:defRPr>
            </a:lvl5pPr>
            <a:lvl6pPr marL="2514600" indent="-228600" eaLnBrk="0" fontAlgn="base" hangingPunct="0">
              <a:spcBef>
                <a:spcPct val="0"/>
              </a:spcBef>
              <a:spcAft>
                <a:spcPct val="0"/>
              </a:spcAft>
              <a:defRPr sz="800" b="1">
                <a:solidFill>
                  <a:schemeClr val="tx1"/>
                </a:solidFill>
                <a:latin typeface="Gill Sans" pitchFamily="-84" charset="0"/>
                <a:ea typeface="MS PGothic" pitchFamily="34" charset="-128"/>
              </a:defRPr>
            </a:lvl6pPr>
            <a:lvl7pPr marL="2971800" indent="-228600" eaLnBrk="0" fontAlgn="base" hangingPunct="0">
              <a:spcBef>
                <a:spcPct val="0"/>
              </a:spcBef>
              <a:spcAft>
                <a:spcPct val="0"/>
              </a:spcAft>
              <a:defRPr sz="800" b="1">
                <a:solidFill>
                  <a:schemeClr val="tx1"/>
                </a:solidFill>
                <a:latin typeface="Gill Sans" pitchFamily="-84" charset="0"/>
                <a:ea typeface="MS PGothic" pitchFamily="34" charset="-128"/>
              </a:defRPr>
            </a:lvl7pPr>
            <a:lvl8pPr marL="3429000" indent="-228600" eaLnBrk="0" fontAlgn="base" hangingPunct="0">
              <a:spcBef>
                <a:spcPct val="0"/>
              </a:spcBef>
              <a:spcAft>
                <a:spcPct val="0"/>
              </a:spcAft>
              <a:defRPr sz="800" b="1">
                <a:solidFill>
                  <a:schemeClr val="tx1"/>
                </a:solidFill>
                <a:latin typeface="Gill Sans" pitchFamily="-84" charset="0"/>
                <a:ea typeface="MS PGothic" pitchFamily="34" charset="-128"/>
              </a:defRPr>
            </a:lvl8pPr>
            <a:lvl9pPr marL="3886200" indent="-228600" eaLnBrk="0" fontAlgn="base" hangingPunct="0">
              <a:spcBef>
                <a:spcPct val="0"/>
              </a:spcBef>
              <a:spcAft>
                <a:spcPct val="0"/>
              </a:spcAft>
              <a:defRPr sz="800" b="1">
                <a:solidFill>
                  <a:schemeClr val="tx1"/>
                </a:solidFill>
                <a:latin typeface="Gill Sans" pitchFamily="-84" charset="0"/>
                <a:ea typeface="MS PGothic" pitchFamily="34" charset="-128"/>
              </a:defRPr>
            </a:lvl9pPr>
          </a:lstStyle>
          <a:p>
            <a:pPr eaLnBrk="1" hangingPunct="1">
              <a:buFont typeface="Wingdings" pitchFamily="2" charset="2"/>
              <a:buChar char="ü"/>
            </a:pPr>
            <a:r>
              <a:rPr lang="en-US" sz="1200" b="0">
                <a:solidFill>
                  <a:srgbClr val="000000"/>
                </a:solidFill>
                <a:latin typeface="Arial" pitchFamily="34" charset="0"/>
              </a:rPr>
              <a:t> Web, mobile, OSGi apps</a:t>
            </a:r>
            <a:br>
              <a:rPr lang="en-US" sz="1200" b="0">
                <a:solidFill>
                  <a:srgbClr val="000000"/>
                </a:solidFill>
                <a:latin typeface="Arial" pitchFamily="34" charset="0"/>
              </a:rPr>
            </a:br>
            <a:r>
              <a:rPr lang="en-US" sz="1200" b="0">
                <a:solidFill>
                  <a:srgbClr val="000000"/>
                </a:solidFill>
                <a:latin typeface="Arial" pitchFamily="34" charset="0"/>
              </a:rPr>
              <a:t>    (Web profile specification)</a:t>
            </a:r>
          </a:p>
          <a:p>
            <a:pPr eaLnBrk="1" hangingPunct="1">
              <a:buFont typeface="Wingdings" pitchFamily="2" charset="2"/>
              <a:buChar char="ü"/>
            </a:pPr>
            <a:r>
              <a:rPr lang="en-US" sz="1200" b="0">
                <a:solidFill>
                  <a:srgbClr val="000000"/>
                </a:solidFill>
                <a:latin typeface="Arial" pitchFamily="34" charset="0"/>
              </a:rPr>
              <a:t> Subset of Liberty profile</a:t>
            </a:r>
            <a:endParaRPr lang="en-US"/>
          </a:p>
        </p:txBody>
      </p:sp>
      <p:sp>
        <p:nvSpPr>
          <p:cNvPr id="41" name="TextBox 40"/>
          <p:cNvSpPr txBox="1"/>
          <p:nvPr/>
        </p:nvSpPr>
        <p:spPr>
          <a:xfrm>
            <a:off x="3814763" y="2257425"/>
            <a:ext cx="2176462" cy="954088"/>
          </a:xfrm>
          <a:prstGeom prst="rect">
            <a:avLst/>
          </a:prstGeom>
          <a:noFill/>
        </p:spPr>
        <p:txBody>
          <a:bodyPr>
            <a:spAutoFit/>
          </a:bodyPr>
          <a:lstStyle/>
          <a:p>
            <a:pPr marL="228600" indent="-228600">
              <a:buFont typeface="Wingdings" pitchFamily="2" charset="2"/>
              <a:buChar char="ü"/>
              <a:defRPr/>
            </a:pPr>
            <a:r>
              <a:rPr lang="en-US" sz="1200" b="0" dirty="0">
                <a:solidFill>
                  <a:srgbClr val="000000"/>
                </a:solidFill>
                <a:latin typeface="Arial" charset="0"/>
                <a:cs typeface="Arial" charset="0"/>
              </a:rPr>
              <a:t>Web, Java EE apps and</a:t>
            </a:r>
            <a:br>
              <a:rPr lang="en-US" sz="1200" b="0" dirty="0">
                <a:solidFill>
                  <a:srgbClr val="000000"/>
                </a:solidFill>
                <a:latin typeface="Arial" charset="0"/>
                <a:cs typeface="Arial" charset="0"/>
              </a:rPr>
            </a:br>
            <a:r>
              <a:rPr lang="en-US" sz="1200" b="0" dirty="0">
                <a:solidFill>
                  <a:srgbClr val="000000"/>
                </a:solidFill>
                <a:latin typeface="Arial" charset="0"/>
                <a:cs typeface="Arial" charset="0"/>
              </a:rPr>
              <a:t>extensions</a:t>
            </a:r>
          </a:p>
          <a:p>
            <a:pPr marL="228600" indent="-228600">
              <a:buFont typeface="Wingdings" pitchFamily="2" charset="2"/>
              <a:buChar char="ü"/>
              <a:defRPr/>
            </a:pPr>
            <a:r>
              <a:rPr lang="en-US" sz="1200" b="0" dirty="0">
                <a:solidFill>
                  <a:srgbClr val="000000"/>
                </a:solidFill>
                <a:latin typeface="Arial" charset="0"/>
                <a:cs typeface="Arial" charset="0"/>
              </a:rPr>
              <a:t>Secure, high performance</a:t>
            </a:r>
            <a:br>
              <a:rPr lang="en-US" sz="1200" b="0" dirty="0">
                <a:solidFill>
                  <a:srgbClr val="000000"/>
                </a:solidFill>
                <a:latin typeface="Arial" charset="0"/>
                <a:cs typeface="Arial" charset="0"/>
              </a:rPr>
            </a:br>
            <a:r>
              <a:rPr lang="en-US" sz="1200" b="0" dirty="0">
                <a:solidFill>
                  <a:srgbClr val="000000"/>
                </a:solidFill>
                <a:latin typeface="Arial" charset="0"/>
                <a:cs typeface="Arial" charset="0"/>
              </a:rPr>
              <a:t>transaction engine</a:t>
            </a:r>
          </a:p>
          <a:p>
            <a:pPr>
              <a:defRPr/>
            </a:pPr>
            <a:endParaRPr lang="en-US" dirty="0">
              <a:latin typeface="Gill Sans"/>
              <a:cs typeface="Arial" charset="0"/>
            </a:endParaRPr>
          </a:p>
        </p:txBody>
      </p:sp>
      <p:sp>
        <p:nvSpPr>
          <p:cNvPr id="46" name="TextBox 45"/>
          <p:cNvSpPr txBox="1">
            <a:spLocks noChangeArrowheads="1"/>
          </p:cNvSpPr>
          <p:nvPr/>
        </p:nvSpPr>
        <p:spPr bwMode="auto">
          <a:xfrm>
            <a:off x="6581775" y="2297113"/>
            <a:ext cx="1401763"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Gill Sans" pitchFamily="-84" charset="0"/>
                <a:ea typeface="MS PGothic" pitchFamily="34" charset="-128"/>
              </a:defRPr>
            </a:lvl1pPr>
            <a:lvl2pPr marL="742950" indent="-285750" eaLnBrk="0" hangingPunct="0">
              <a:defRPr sz="800" b="1">
                <a:solidFill>
                  <a:schemeClr val="tx1"/>
                </a:solidFill>
                <a:latin typeface="Gill Sans" pitchFamily="-84" charset="0"/>
                <a:ea typeface="MS PGothic" pitchFamily="34" charset="-128"/>
              </a:defRPr>
            </a:lvl2pPr>
            <a:lvl3pPr marL="1143000" indent="-228600" eaLnBrk="0" hangingPunct="0">
              <a:defRPr sz="800" b="1">
                <a:solidFill>
                  <a:schemeClr val="tx1"/>
                </a:solidFill>
                <a:latin typeface="Gill Sans" pitchFamily="-84" charset="0"/>
                <a:ea typeface="MS PGothic" pitchFamily="34" charset="-128"/>
              </a:defRPr>
            </a:lvl3pPr>
            <a:lvl4pPr marL="1600200" indent="-228600" eaLnBrk="0" hangingPunct="0">
              <a:defRPr sz="800" b="1">
                <a:solidFill>
                  <a:schemeClr val="tx1"/>
                </a:solidFill>
                <a:latin typeface="Gill Sans" pitchFamily="-84" charset="0"/>
                <a:ea typeface="MS PGothic" pitchFamily="34" charset="-128"/>
              </a:defRPr>
            </a:lvl4pPr>
            <a:lvl5pPr marL="2057400" indent="-228600" eaLnBrk="0" hangingPunct="0">
              <a:defRPr sz="800" b="1">
                <a:solidFill>
                  <a:schemeClr val="tx1"/>
                </a:solidFill>
                <a:latin typeface="Gill Sans" pitchFamily="-84" charset="0"/>
                <a:ea typeface="MS PGothic" pitchFamily="34" charset="-128"/>
              </a:defRPr>
            </a:lvl5pPr>
            <a:lvl6pPr marL="2514600" indent="-228600" eaLnBrk="0" fontAlgn="base" hangingPunct="0">
              <a:spcBef>
                <a:spcPct val="0"/>
              </a:spcBef>
              <a:spcAft>
                <a:spcPct val="0"/>
              </a:spcAft>
              <a:defRPr sz="800" b="1">
                <a:solidFill>
                  <a:schemeClr val="tx1"/>
                </a:solidFill>
                <a:latin typeface="Gill Sans" pitchFamily="-84" charset="0"/>
                <a:ea typeface="MS PGothic" pitchFamily="34" charset="-128"/>
              </a:defRPr>
            </a:lvl6pPr>
            <a:lvl7pPr marL="2971800" indent="-228600" eaLnBrk="0" fontAlgn="base" hangingPunct="0">
              <a:spcBef>
                <a:spcPct val="0"/>
              </a:spcBef>
              <a:spcAft>
                <a:spcPct val="0"/>
              </a:spcAft>
              <a:defRPr sz="800" b="1">
                <a:solidFill>
                  <a:schemeClr val="tx1"/>
                </a:solidFill>
                <a:latin typeface="Gill Sans" pitchFamily="-84" charset="0"/>
                <a:ea typeface="MS PGothic" pitchFamily="34" charset="-128"/>
              </a:defRPr>
            </a:lvl7pPr>
            <a:lvl8pPr marL="3429000" indent="-228600" eaLnBrk="0" fontAlgn="base" hangingPunct="0">
              <a:spcBef>
                <a:spcPct val="0"/>
              </a:spcBef>
              <a:spcAft>
                <a:spcPct val="0"/>
              </a:spcAft>
              <a:defRPr sz="800" b="1">
                <a:solidFill>
                  <a:schemeClr val="tx1"/>
                </a:solidFill>
                <a:latin typeface="Gill Sans" pitchFamily="-84" charset="0"/>
                <a:ea typeface="MS PGothic" pitchFamily="34" charset="-128"/>
              </a:defRPr>
            </a:lvl8pPr>
            <a:lvl9pPr marL="3886200" indent="-228600" eaLnBrk="0" fontAlgn="base" hangingPunct="0">
              <a:spcBef>
                <a:spcPct val="0"/>
              </a:spcBef>
              <a:spcAft>
                <a:spcPct val="0"/>
              </a:spcAft>
              <a:defRPr sz="800" b="1">
                <a:solidFill>
                  <a:schemeClr val="tx1"/>
                </a:solidFill>
                <a:latin typeface="Gill Sans" pitchFamily="-84" charset="0"/>
                <a:ea typeface="MS PGothic" pitchFamily="34" charset="-128"/>
              </a:defRPr>
            </a:lvl9pPr>
          </a:lstStyle>
          <a:p>
            <a:pPr eaLnBrk="1" hangingPunct="1"/>
            <a:r>
              <a:rPr lang="en-US" sz="1200" b="0">
                <a:solidFill>
                  <a:srgbClr val="000000"/>
                </a:solidFill>
                <a:latin typeface="Arial" pitchFamily="34" charset="0"/>
              </a:rPr>
              <a:t>+ High availability</a:t>
            </a:r>
          </a:p>
          <a:p>
            <a:pPr eaLnBrk="1" hangingPunct="1"/>
            <a:r>
              <a:rPr lang="en-US" sz="1200" b="0">
                <a:solidFill>
                  <a:srgbClr val="000000"/>
                </a:solidFill>
                <a:latin typeface="Arial" pitchFamily="34" charset="0"/>
              </a:rPr>
              <a:t>+ Intelligent mgmt</a:t>
            </a:r>
          </a:p>
          <a:p>
            <a:pPr eaLnBrk="1" hangingPunct="1"/>
            <a:r>
              <a:rPr lang="en-US" sz="1200" b="0">
                <a:solidFill>
                  <a:srgbClr val="000000"/>
                </a:solidFill>
                <a:latin typeface="Arial" pitchFamily="34" charset="0"/>
              </a:rPr>
              <a:t>+ High scalability</a:t>
            </a:r>
            <a:br>
              <a:rPr lang="en-US" sz="1200" b="0">
                <a:solidFill>
                  <a:srgbClr val="000000"/>
                </a:solidFill>
                <a:latin typeface="Arial" pitchFamily="34" charset="0"/>
              </a:rPr>
            </a:br>
            <a:r>
              <a:rPr lang="en-US" sz="1200" b="0">
                <a:solidFill>
                  <a:srgbClr val="000000"/>
                </a:solidFill>
                <a:latin typeface="Arial" pitchFamily="34" charset="0"/>
              </a:rPr>
              <a:t/>
            </a:r>
            <a:br>
              <a:rPr lang="en-US" sz="1200" b="0">
                <a:solidFill>
                  <a:srgbClr val="000000"/>
                </a:solidFill>
                <a:latin typeface="Arial" pitchFamily="34" charset="0"/>
              </a:rPr>
            </a:br>
            <a:r>
              <a:rPr lang="en-US" sz="1200" b="0">
                <a:solidFill>
                  <a:srgbClr val="000000"/>
                </a:solidFill>
                <a:latin typeface="Arial" pitchFamily="34" charset="0"/>
              </a:rPr>
              <a:t>      and more…</a:t>
            </a:r>
          </a:p>
          <a:p>
            <a:pPr eaLnBrk="1" hangingPunct="1"/>
            <a:endParaRPr lang="en-US"/>
          </a:p>
        </p:txBody>
      </p:sp>
      <p:sp>
        <p:nvSpPr>
          <p:cNvPr id="47" name="TextBox 46"/>
          <p:cNvSpPr txBox="1">
            <a:spLocks noChangeArrowheads="1"/>
          </p:cNvSpPr>
          <p:nvPr/>
        </p:nvSpPr>
        <p:spPr bwMode="auto">
          <a:xfrm>
            <a:off x="1643063" y="2257425"/>
            <a:ext cx="17605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Gill Sans" pitchFamily="-84" charset="0"/>
                <a:ea typeface="MS PGothic" pitchFamily="34" charset="-128"/>
              </a:defRPr>
            </a:lvl1pPr>
            <a:lvl2pPr marL="742950" indent="-285750" eaLnBrk="0" hangingPunct="0">
              <a:defRPr sz="800" b="1">
                <a:solidFill>
                  <a:schemeClr val="tx1"/>
                </a:solidFill>
                <a:latin typeface="Gill Sans" pitchFamily="-84" charset="0"/>
                <a:ea typeface="MS PGothic" pitchFamily="34" charset="-128"/>
              </a:defRPr>
            </a:lvl2pPr>
            <a:lvl3pPr marL="1143000" indent="-228600" eaLnBrk="0" hangingPunct="0">
              <a:defRPr sz="800" b="1">
                <a:solidFill>
                  <a:schemeClr val="tx1"/>
                </a:solidFill>
                <a:latin typeface="Gill Sans" pitchFamily="-84" charset="0"/>
                <a:ea typeface="MS PGothic" pitchFamily="34" charset="-128"/>
              </a:defRPr>
            </a:lvl3pPr>
            <a:lvl4pPr marL="1600200" indent="-228600" eaLnBrk="0" hangingPunct="0">
              <a:defRPr sz="800" b="1">
                <a:solidFill>
                  <a:schemeClr val="tx1"/>
                </a:solidFill>
                <a:latin typeface="Gill Sans" pitchFamily="-84" charset="0"/>
                <a:ea typeface="MS PGothic" pitchFamily="34" charset="-128"/>
              </a:defRPr>
            </a:lvl4pPr>
            <a:lvl5pPr marL="2057400" indent="-228600" eaLnBrk="0" hangingPunct="0">
              <a:defRPr sz="800" b="1">
                <a:solidFill>
                  <a:schemeClr val="tx1"/>
                </a:solidFill>
                <a:latin typeface="Gill Sans" pitchFamily="-84" charset="0"/>
                <a:ea typeface="MS PGothic" pitchFamily="34" charset="-128"/>
              </a:defRPr>
            </a:lvl5pPr>
            <a:lvl6pPr marL="2514600" indent="-228600" eaLnBrk="0" fontAlgn="base" hangingPunct="0">
              <a:spcBef>
                <a:spcPct val="0"/>
              </a:spcBef>
              <a:spcAft>
                <a:spcPct val="0"/>
              </a:spcAft>
              <a:defRPr sz="800" b="1">
                <a:solidFill>
                  <a:schemeClr val="tx1"/>
                </a:solidFill>
                <a:latin typeface="Gill Sans" pitchFamily="-84" charset="0"/>
                <a:ea typeface="MS PGothic" pitchFamily="34" charset="-128"/>
              </a:defRPr>
            </a:lvl6pPr>
            <a:lvl7pPr marL="2971800" indent="-228600" eaLnBrk="0" fontAlgn="base" hangingPunct="0">
              <a:spcBef>
                <a:spcPct val="0"/>
              </a:spcBef>
              <a:spcAft>
                <a:spcPct val="0"/>
              </a:spcAft>
              <a:defRPr sz="800" b="1">
                <a:solidFill>
                  <a:schemeClr val="tx1"/>
                </a:solidFill>
                <a:latin typeface="Gill Sans" pitchFamily="-84" charset="0"/>
                <a:ea typeface="MS PGothic" pitchFamily="34" charset="-128"/>
              </a:defRPr>
            </a:lvl7pPr>
            <a:lvl8pPr marL="3429000" indent="-228600" eaLnBrk="0" fontAlgn="base" hangingPunct="0">
              <a:spcBef>
                <a:spcPct val="0"/>
              </a:spcBef>
              <a:spcAft>
                <a:spcPct val="0"/>
              </a:spcAft>
              <a:defRPr sz="800" b="1">
                <a:solidFill>
                  <a:schemeClr val="tx1"/>
                </a:solidFill>
                <a:latin typeface="Gill Sans" pitchFamily="-84" charset="0"/>
                <a:ea typeface="MS PGothic" pitchFamily="34" charset="-128"/>
              </a:defRPr>
            </a:lvl8pPr>
            <a:lvl9pPr marL="3886200" indent="-228600" eaLnBrk="0" fontAlgn="base" hangingPunct="0">
              <a:spcBef>
                <a:spcPct val="0"/>
              </a:spcBef>
              <a:spcAft>
                <a:spcPct val="0"/>
              </a:spcAft>
              <a:defRPr sz="800" b="1">
                <a:solidFill>
                  <a:schemeClr val="tx1"/>
                </a:solidFill>
                <a:latin typeface="Gill Sans" pitchFamily="-84" charset="0"/>
                <a:ea typeface="MS PGothic" pitchFamily="34" charset="-128"/>
              </a:defRPr>
            </a:lvl9pPr>
          </a:lstStyle>
          <a:p>
            <a:pPr algn="ctr" eaLnBrk="1" hangingPunct="1"/>
            <a:r>
              <a:rPr lang="en-US" sz="1200" b="0">
                <a:solidFill>
                  <a:srgbClr val="000000"/>
                </a:solidFill>
                <a:latin typeface="Arial" pitchFamily="34" charset="0"/>
              </a:rPr>
              <a:t>WAS Base with</a:t>
            </a:r>
            <a:br>
              <a:rPr lang="en-US" sz="1200" b="0">
                <a:solidFill>
                  <a:srgbClr val="000000"/>
                </a:solidFill>
                <a:latin typeface="Arial" pitchFamily="34" charset="0"/>
              </a:rPr>
            </a:br>
            <a:r>
              <a:rPr lang="en-US" sz="1200" b="0">
                <a:solidFill>
                  <a:srgbClr val="000000"/>
                </a:solidFill>
                <a:latin typeface="Arial" pitchFamily="34" charset="0"/>
              </a:rPr>
              <a:t>capacity-limited license</a:t>
            </a:r>
            <a:br>
              <a:rPr lang="en-US" sz="1200" b="0">
                <a:solidFill>
                  <a:srgbClr val="000000"/>
                </a:solidFill>
                <a:latin typeface="Arial" pitchFamily="34" charset="0"/>
              </a:rPr>
            </a:br>
            <a:r>
              <a:rPr lang="en-US" sz="1200" b="0">
                <a:solidFill>
                  <a:srgbClr val="000000"/>
                </a:solidFill>
                <a:latin typeface="Arial" pitchFamily="34" charset="0"/>
              </a:rPr>
              <a:t/>
            </a:r>
            <a:br>
              <a:rPr lang="en-US" sz="1200" b="0">
                <a:solidFill>
                  <a:srgbClr val="000000"/>
                </a:solidFill>
                <a:latin typeface="Arial" pitchFamily="34" charset="0"/>
              </a:rPr>
            </a:br>
            <a:r>
              <a:rPr lang="en-US" sz="1200" b="0" i="1">
                <a:solidFill>
                  <a:srgbClr val="000000"/>
                </a:solidFill>
                <a:latin typeface="Arial" pitchFamily="34" charset="0"/>
              </a:rPr>
              <a:t>(480 PVUs per server)</a:t>
            </a:r>
            <a:endParaRPr lang="en-US"/>
          </a:p>
        </p:txBody>
      </p:sp>
    </p:spTree>
    <p:extLst>
      <p:ext uri="{BB962C8B-B14F-4D97-AF65-F5344CB8AC3E}">
        <p14:creationId xmlns:p14="http://schemas.microsoft.com/office/powerpoint/2010/main" val="422816555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white">
  <a:themeElements>
    <a:clrScheme name="white 4">
      <a:dk1>
        <a:srgbClr val="000000"/>
      </a:dk1>
      <a:lt1>
        <a:srgbClr val="FFFFFF"/>
      </a:lt1>
      <a:dk2>
        <a:srgbClr val="7889FB"/>
      </a:dk2>
      <a:lt2>
        <a:srgbClr val="808080"/>
      </a:lt2>
      <a:accent1>
        <a:srgbClr val="7889FB"/>
      </a:accent1>
      <a:accent2>
        <a:srgbClr val="2DB6B3"/>
      </a:accent2>
      <a:accent3>
        <a:srgbClr val="FFFFFF"/>
      </a:accent3>
      <a:accent4>
        <a:srgbClr val="000000"/>
      </a:accent4>
      <a:accent5>
        <a:srgbClr val="BEC4FD"/>
      </a:accent5>
      <a:accent6>
        <a:srgbClr val="28A5A2"/>
      </a:accent6>
      <a:hlink>
        <a:srgbClr val="6699FF"/>
      </a:hlink>
      <a:folHlink>
        <a:srgbClr val="D18213"/>
      </a:folHlink>
    </a:clrScheme>
    <a:fontScheme name="whi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prstShdw prst="shdw17">
            <a:schemeClr val="tx1">
              <a:gamma/>
              <a:shade val="60000"/>
              <a:invGamma/>
            </a:schemeClr>
          </a:prstShdw>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6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white 1">
        <a:dk1>
          <a:srgbClr val="000000"/>
        </a:dk1>
        <a:lt1>
          <a:srgbClr val="FFFFFF"/>
        </a:lt1>
        <a:dk2>
          <a:srgbClr val="7889FB"/>
        </a:dk2>
        <a:lt2>
          <a:srgbClr val="808080"/>
        </a:lt2>
        <a:accent1>
          <a:srgbClr val="7889FB"/>
        </a:accent1>
        <a:accent2>
          <a:srgbClr val="2DB6B3"/>
        </a:accent2>
        <a:accent3>
          <a:srgbClr val="FFFFFF"/>
        </a:accent3>
        <a:accent4>
          <a:srgbClr val="000000"/>
        </a:accent4>
        <a:accent5>
          <a:srgbClr val="BEC4FD"/>
        </a:accent5>
        <a:accent6>
          <a:srgbClr val="28A5A2"/>
        </a:accent6>
        <a:hlink>
          <a:srgbClr val="C0C0C0"/>
        </a:hlink>
        <a:folHlink>
          <a:srgbClr val="D18213"/>
        </a:folHlink>
      </a:clrScheme>
      <a:clrMap bg1="lt1" tx1="dk1" bg2="lt2" tx2="dk2" accent1="accent1" accent2="accent2" accent3="accent3" accent4="accent4" accent5="accent5" accent6="accent6" hlink="hlink" folHlink="folHlink"/>
    </a:extraClrScheme>
    <a:extraClrScheme>
      <a:clrScheme name="white 2">
        <a:dk1>
          <a:srgbClr val="808080"/>
        </a:dk1>
        <a:lt1>
          <a:srgbClr val="FFFFFF"/>
        </a:lt1>
        <a:dk2>
          <a:srgbClr val="000000"/>
        </a:dk2>
        <a:lt2>
          <a:srgbClr val="CCCCFF"/>
        </a:lt2>
        <a:accent1>
          <a:srgbClr val="7889FB"/>
        </a:accent1>
        <a:accent2>
          <a:srgbClr val="DFFF66"/>
        </a:accent2>
        <a:accent3>
          <a:srgbClr val="AAAAAA"/>
        </a:accent3>
        <a:accent4>
          <a:srgbClr val="DADADA"/>
        </a:accent4>
        <a:accent5>
          <a:srgbClr val="BEC4FD"/>
        </a:accent5>
        <a:accent6>
          <a:srgbClr val="CAE75C"/>
        </a:accent6>
        <a:hlink>
          <a:srgbClr val="C0C0C0"/>
        </a:hlink>
        <a:folHlink>
          <a:srgbClr val="D18213"/>
        </a:folHlink>
      </a:clrScheme>
      <a:clrMap bg1="dk2" tx1="lt1" bg2="dk1" tx2="lt2" accent1="accent1" accent2="accent2" accent3="accent3" accent4="accent4" accent5="accent5" accent6="accent6" hlink="hlink" folHlink="folHlink"/>
    </a:extraClrScheme>
    <a:extraClrScheme>
      <a:clrScheme name="white 3">
        <a:dk1>
          <a:srgbClr val="000000"/>
        </a:dk1>
        <a:lt1>
          <a:srgbClr val="FFFFFF"/>
        </a:lt1>
        <a:dk2>
          <a:srgbClr val="7889FB"/>
        </a:dk2>
        <a:lt2>
          <a:srgbClr val="808080"/>
        </a:lt2>
        <a:accent1>
          <a:srgbClr val="7889FB"/>
        </a:accent1>
        <a:accent2>
          <a:srgbClr val="2DB6B3"/>
        </a:accent2>
        <a:accent3>
          <a:srgbClr val="FFFFFF"/>
        </a:accent3>
        <a:accent4>
          <a:srgbClr val="000000"/>
        </a:accent4>
        <a:accent5>
          <a:srgbClr val="BEC4FD"/>
        </a:accent5>
        <a:accent6>
          <a:srgbClr val="28A5A2"/>
        </a:accent6>
        <a:hlink>
          <a:srgbClr val="0066FF"/>
        </a:hlink>
        <a:folHlink>
          <a:srgbClr val="D18213"/>
        </a:folHlink>
      </a:clrScheme>
      <a:clrMap bg1="lt1" tx1="dk1" bg2="lt2" tx2="dk2" accent1="accent1" accent2="accent2" accent3="accent3" accent4="accent4" accent5="accent5" accent6="accent6" hlink="hlink" folHlink="folHlink"/>
    </a:extraClrScheme>
    <a:extraClrScheme>
      <a:clrScheme name="white 4">
        <a:dk1>
          <a:srgbClr val="000000"/>
        </a:dk1>
        <a:lt1>
          <a:srgbClr val="FFFFFF"/>
        </a:lt1>
        <a:dk2>
          <a:srgbClr val="7889FB"/>
        </a:dk2>
        <a:lt2>
          <a:srgbClr val="808080"/>
        </a:lt2>
        <a:accent1>
          <a:srgbClr val="7889FB"/>
        </a:accent1>
        <a:accent2>
          <a:srgbClr val="2DB6B3"/>
        </a:accent2>
        <a:accent3>
          <a:srgbClr val="FFFFFF"/>
        </a:accent3>
        <a:accent4>
          <a:srgbClr val="000000"/>
        </a:accent4>
        <a:accent5>
          <a:srgbClr val="BEC4FD"/>
        </a:accent5>
        <a:accent6>
          <a:srgbClr val="28A5A2"/>
        </a:accent6>
        <a:hlink>
          <a:srgbClr val="6699FF"/>
        </a:hlink>
        <a:folHlink>
          <a:srgbClr val="D1821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23821</TotalTime>
  <Words>5650</Words>
  <Application>Microsoft Macintosh PowerPoint</Application>
  <PresentationFormat>On-screen Show (4:3)</PresentationFormat>
  <Paragraphs>1059</Paragraphs>
  <Slides>45</Slides>
  <Notes>31</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45</vt:i4>
      </vt:variant>
    </vt:vector>
  </HeadingPairs>
  <TitlesOfParts>
    <vt:vector size="46" baseType="lpstr">
      <vt:lpstr>white</vt:lpstr>
      <vt:lpstr>IBM WebSphere Application Server 8.5  What’s new?  (que ce qui est bien…)</vt:lpstr>
      <vt:lpstr>WebSphere Application Server: Liberty Profile</vt:lpstr>
      <vt:lpstr>PowerPoint Presentation</vt:lpstr>
      <vt:lpstr>No Hurdles to Install</vt:lpstr>
      <vt:lpstr>WebSphere Application Server: Liberty Demo 1</vt:lpstr>
      <vt:lpstr>Simplified Server Configuration</vt:lpstr>
      <vt:lpstr>Simplified Configuration</vt:lpstr>
      <vt:lpstr>Highly Composable Runtime Based on ‘Features’</vt:lpstr>
      <vt:lpstr>PowerPoint Presentation</vt:lpstr>
      <vt:lpstr>PowerPoint Presentation</vt:lpstr>
      <vt:lpstr>“Packaged Server” Deployment Option</vt:lpstr>
      <vt:lpstr>Minimized Server Packages</vt:lpstr>
      <vt:lpstr>PowerPoint Presentation</vt:lpstr>
      <vt:lpstr>PowerPoint Presentation</vt:lpstr>
      <vt:lpstr>PowerPoint Presentation</vt:lpstr>
      <vt:lpstr>PowerPoint Presentation</vt:lpstr>
      <vt:lpstr>PowerPoint Presentation</vt:lpstr>
      <vt:lpstr>PowerPoint Presentation</vt:lpstr>
      <vt:lpstr>JMS Features</vt:lpstr>
      <vt:lpstr>PowerPoint Presentation</vt:lpstr>
      <vt:lpstr>Upgrade to WebSphere Extreme Scale for Web Caching</vt:lpstr>
      <vt:lpstr>PowerPoint Presentation</vt:lpstr>
      <vt:lpstr>Security</vt:lpstr>
      <vt:lpstr>PowerPoint Presentation</vt:lpstr>
      <vt:lpstr>Monitoring</vt:lpstr>
      <vt:lpstr>Collective Administration</vt:lpstr>
      <vt:lpstr>Liberty Server Management</vt:lpstr>
      <vt:lpstr>Collectives and Clusters</vt:lpstr>
      <vt:lpstr>WebSphere Application Server: Liberty Demo 2</vt:lpstr>
      <vt:lpstr>PowerPoint Presentation</vt:lpstr>
      <vt:lpstr>PowerPoint Presentation</vt:lpstr>
      <vt:lpstr>PowerPoint Presentation</vt:lpstr>
      <vt:lpstr>PowerPoint Presentation</vt:lpstr>
      <vt:lpstr>WAS ND V8.5: Resiliency enhancements – WebSphere Virtual Enterprise &amp; WebSphere Batch</vt:lpstr>
      <vt:lpstr>WebSphere Application Server: ODR Demo </vt:lpstr>
      <vt:lpstr>PowerPoint Presentation</vt:lpstr>
      <vt:lpstr>Intelligent Management</vt:lpstr>
      <vt:lpstr>Application Edition Management</vt:lpstr>
      <vt:lpstr>Application Edition Management</vt:lpstr>
      <vt:lpstr>Application Edition Management Administrative Console - Edition Control Center</vt:lpstr>
      <vt:lpstr>Intelligent Management</vt:lpstr>
      <vt:lpstr>Health Management</vt:lpstr>
      <vt:lpstr>Health Management – Health Policies</vt:lpstr>
      <vt:lpstr>Health Management – Custom Health Conditions</vt:lpstr>
      <vt:lpstr>Health Management – Custom Health Actions</vt:lpstr>
    </vt:vector>
  </TitlesOfParts>
  <Company>ILOG 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Presentation Title</dc:title>
  <dc:creator>abramati</dc:creator>
  <cp:lastModifiedBy>Thomas Bussière</cp:lastModifiedBy>
  <cp:revision>1440</cp:revision>
  <dcterms:created xsi:type="dcterms:W3CDTF">2006-11-07T02:06:22Z</dcterms:created>
  <dcterms:modified xsi:type="dcterms:W3CDTF">2014-03-27T15:47:56Z</dcterms:modified>
</cp:coreProperties>
</file>